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68" r:id="rId5"/>
    <p:sldId id="262" r:id="rId6"/>
    <p:sldId id="267" r:id="rId7"/>
    <p:sldId id="257" r:id="rId8"/>
    <p:sldId id="272" r:id="rId9"/>
    <p:sldId id="275" r:id="rId10"/>
    <p:sldId id="273" r:id="rId11"/>
    <p:sldId id="274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38" autoAdjust="0"/>
  </p:normalViewPr>
  <p:slideViewPr>
    <p:cSldViewPr>
      <p:cViewPr varScale="1">
        <p:scale>
          <a:sx n="68" d="100"/>
          <a:sy n="68" d="100"/>
        </p:scale>
        <p:origin x="-15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8184" y="5085184"/>
            <a:ext cx="2592287" cy="84948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Воспитатель</a:t>
            </a: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Фаткуллина </a:t>
            </a:r>
            <a:r>
              <a:rPr lang="ru-RU" b="1" dirty="0">
                <a:solidFill>
                  <a:srgbClr val="00B050"/>
                </a:solidFill>
              </a:rPr>
              <a:t>А.Р</a:t>
            </a:r>
            <a:r>
              <a:rPr lang="ru-RU" b="1" dirty="0" smtClean="0">
                <a:solidFill>
                  <a:srgbClr val="00B050"/>
                </a:solidFill>
              </a:rPr>
              <a:t>.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062664" cy="2174841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Презентация 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«Что </a:t>
            </a:r>
            <a:r>
              <a:rPr lang="ru-RU" b="1" dirty="0">
                <a:solidFill>
                  <a:srgbClr val="00B050"/>
                </a:solidFill>
              </a:rPr>
              <a:t>и как читать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ребёнку </a:t>
            </a:r>
            <a:r>
              <a:rPr lang="ru-RU" b="1" dirty="0">
                <a:solidFill>
                  <a:srgbClr val="00B050"/>
                </a:solidFill>
              </a:rPr>
              <a:t>дома</a:t>
            </a:r>
            <a:r>
              <a:rPr lang="ru-RU" b="1" dirty="0" smtClean="0">
                <a:solidFill>
                  <a:srgbClr val="00B050"/>
                </a:solidFill>
              </a:rPr>
              <a:t>»</a:t>
            </a: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C:\Users\Настюшка\Documents\Новая папка\1bc7a1fbe4672c54bac6cd09119b880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77" b="8115"/>
          <a:stretch/>
        </p:blipFill>
        <p:spPr bwMode="auto">
          <a:xfrm>
            <a:off x="2051720" y="2869454"/>
            <a:ext cx="3752714" cy="377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66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8558" y="188640"/>
            <a:ext cx="8075849" cy="1944216"/>
          </a:xfrm>
        </p:spPr>
        <p:txBody>
          <a:bodyPr>
            <a:normAutofit fontScale="62500" lnSpcReduction="20000"/>
          </a:bodyPr>
          <a:lstStyle/>
          <a:p>
            <a:pPr marL="45720" indent="0" algn="ctr">
              <a:buNone/>
            </a:pPr>
            <a:r>
              <a:rPr lang="ru-RU" sz="5800" b="1" dirty="0">
                <a:solidFill>
                  <a:srgbClr val="00B050"/>
                </a:solidFill>
              </a:rPr>
              <a:t>«Дадим </a:t>
            </a:r>
            <a:r>
              <a:rPr lang="ru-RU" sz="5800" b="1" dirty="0" smtClean="0">
                <a:solidFill>
                  <a:srgbClr val="00B050"/>
                </a:solidFill>
              </a:rPr>
              <a:t>телевизору и</a:t>
            </a:r>
          </a:p>
          <a:p>
            <a:pPr marL="45720" indent="0" algn="ctr">
              <a:buNone/>
            </a:pPr>
            <a:r>
              <a:rPr lang="ru-RU" sz="5800" b="1" dirty="0" smtClean="0">
                <a:solidFill>
                  <a:srgbClr val="00B050"/>
                </a:solidFill>
              </a:rPr>
              <a:t> всем гаджетам </a:t>
            </a:r>
            <a:r>
              <a:rPr lang="ru-RU" sz="5800" b="1" dirty="0">
                <a:solidFill>
                  <a:srgbClr val="00B050"/>
                </a:solidFill>
              </a:rPr>
              <a:t> </a:t>
            </a:r>
            <a:r>
              <a:rPr lang="ru-RU" sz="5800" b="1" dirty="0" smtClean="0">
                <a:solidFill>
                  <a:srgbClr val="00B050"/>
                </a:solidFill>
              </a:rPr>
              <a:t>передышку </a:t>
            </a:r>
          </a:p>
          <a:p>
            <a:pPr marL="45720" indent="0" algn="ctr">
              <a:buNone/>
            </a:pPr>
            <a:r>
              <a:rPr lang="ru-RU" sz="5800" b="1" dirty="0" smtClean="0">
                <a:solidFill>
                  <a:srgbClr val="00B050"/>
                </a:solidFill>
              </a:rPr>
              <a:t>и  почитаем ребёнку книжку!!!»</a:t>
            </a:r>
          </a:p>
          <a:p>
            <a:pPr algn="ctr"/>
            <a:endParaRPr lang="ru-RU" dirty="0"/>
          </a:p>
        </p:txBody>
      </p:sp>
      <p:pic>
        <p:nvPicPr>
          <p:cNvPr id="8194" name="Picture 2" descr="C:\Users\Настюшка\Documents\Новая папка\child-on-ip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38547"/>
            <a:ext cx="1822305" cy="328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стюшка\Documents\Новая папка\1650041460_360445_url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38547"/>
            <a:ext cx="4815586" cy="374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71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424936" cy="273630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b="1" dirty="0">
                <a:solidFill>
                  <a:srgbClr val="00B050"/>
                </a:solidFill>
              </a:rPr>
              <a:t>Что </a:t>
            </a:r>
            <a:r>
              <a:rPr lang="ru-RU" sz="2400" b="1" dirty="0" smtClean="0">
                <a:solidFill>
                  <a:srgbClr val="00B050"/>
                </a:solidFill>
              </a:rPr>
              <a:t>приобретает ребенок</a:t>
            </a:r>
            <a:r>
              <a:rPr lang="ru-RU" sz="2400" b="1" dirty="0">
                <a:solidFill>
                  <a:srgbClr val="00B050"/>
                </a:solidFill>
              </a:rPr>
              <a:t>, </a:t>
            </a:r>
            <a:r>
              <a:rPr lang="ru-RU" sz="2400" b="1" dirty="0" smtClean="0">
                <a:solidFill>
                  <a:srgbClr val="00B050"/>
                </a:solidFill>
              </a:rPr>
              <a:t>когда родители ему читают</a:t>
            </a:r>
            <a:r>
              <a:rPr lang="ru-RU" sz="2400" b="1" dirty="0">
                <a:solidFill>
                  <a:srgbClr val="00B050"/>
                </a:solidFill>
              </a:rPr>
              <a:t>?</a:t>
            </a:r>
          </a:p>
          <a:p>
            <a:pPr marL="45720" indent="0">
              <a:buNone/>
            </a:pPr>
            <a:r>
              <a:rPr lang="ru-RU" sz="2000" b="1" dirty="0">
                <a:solidFill>
                  <a:srgbClr val="00B050"/>
                </a:solidFill>
              </a:rPr>
              <a:t>Семейное чтение </a:t>
            </a:r>
            <a:r>
              <a:rPr lang="ru-RU" sz="2000" b="1" dirty="0" smtClean="0">
                <a:solidFill>
                  <a:srgbClr val="00B050"/>
                </a:solidFill>
              </a:rPr>
              <a:t>преследует несколько </a:t>
            </a:r>
            <a:r>
              <a:rPr lang="ru-RU" sz="2000" b="1" dirty="0">
                <a:solidFill>
                  <a:srgbClr val="00B050"/>
                </a:solidFill>
              </a:rPr>
              <a:t>целей:</a:t>
            </a:r>
          </a:p>
          <a:p>
            <a:pPr marL="45720" indent="0">
              <a:buNone/>
            </a:pPr>
            <a:r>
              <a:rPr lang="ru-RU" sz="2000" b="1" dirty="0">
                <a:solidFill>
                  <a:srgbClr val="00B050"/>
                </a:solidFill>
              </a:rPr>
              <a:t>• оно может развлечь </a:t>
            </a:r>
            <a:r>
              <a:rPr lang="ru-RU" sz="2000" b="1" dirty="0" smtClean="0">
                <a:solidFill>
                  <a:srgbClr val="00B050"/>
                </a:solidFill>
              </a:rPr>
              <a:t>или утешить </a:t>
            </a:r>
            <a:r>
              <a:rPr lang="ru-RU" sz="2000" b="1" dirty="0">
                <a:solidFill>
                  <a:srgbClr val="00B050"/>
                </a:solidFill>
              </a:rPr>
              <a:t>ребенка,</a:t>
            </a:r>
          </a:p>
          <a:p>
            <a:pPr marL="45720" indent="0">
              <a:buNone/>
            </a:pPr>
            <a:r>
              <a:rPr lang="ru-RU" sz="2000" b="1" dirty="0">
                <a:solidFill>
                  <a:srgbClr val="00B050"/>
                </a:solidFill>
              </a:rPr>
              <a:t>• дать ему новые знания </a:t>
            </a:r>
            <a:r>
              <a:rPr lang="ru-RU" sz="2000" b="1" dirty="0" smtClean="0">
                <a:solidFill>
                  <a:srgbClr val="00B050"/>
                </a:solidFill>
              </a:rPr>
              <a:t>и избавить </a:t>
            </a:r>
            <a:r>
              <a:rPr lang="ru-RU" sz="2000" b="1" dirty="0">
                <a:solidFill>
                  <a:srgbClr val="00B050"/>
                </a:solidFill>
              </a:rPr>
              <a:t>от </a:t>
            </a:r>
            <a:r>
              <a:rPr lang="ru-RU" sz="2000" b="1" dirty="0" smtClean="0">
                <a:solidFill>
                  <a:srgbClr val="00B050"/>
                </a:solidFill>
              </a:rPr>
              <a:t>застарелых страхов</a:t>
            </a:r>
            <a:r>
              <a:rPr lang="ru-RU" sz="2000" b="1" dirty="0">
                <a:solidFill>
                  <a:srgbClr val="00B050"/>
                </a:solidFill>
              </a:rPr>
              <a:t>,</a:t>
            </a:r>
          </a:p>
          <a:p>
            <a:pPr marL="45720" indent="0">
              <a:buNone/>
            </a:pPr>
            <a:r>
              <a:rPr lang="ru-RU" sz="2000" b="1" dirty="0">
                <a:solidFill>
                  <a:srgbClr val="00B050"/>
                </a:solidFill>
              </a:rPr>
              <a:t>• подтолкнуть </a:t>
            </a:r>
            <a:r>
              <a:rPr lang="ru-RU" sz="2000" b="1" dirty="0" smtClean="0">
                <a:solidFill>
                  <a:srgbClr val="00B050"/>
                </a:solidFill>
              </a:rPr>
              <a:t>к самостоятельному чтению или </a:t>
            </a:r>
            <a:r>
              <a:rPr lang="ru-RU" sz="2000" b="1" dirty="0">
                <a:solidFill>
                  <a:srgbClr val="00B050"/>
                </a:solidFill>
              </a:rPr>
              <a:t>вдохновить </a:t>
            </a:r>
            <a:r>
              <a:rPr lang="ru-RU" sz="2000" b="1" dirty="0" smtClean="0">
                <a:solidFill>
                  <a:srgbClr val="00B050"/>
                </a:solidFill>
              </a:rPr>
              <a:t>на творческий </a:t>
            </a:r>
            <a:r>
              <a:rPr lang="ru-RU" sz="2000" b="1" dirty="0">
                <a:solidFill>
                  <a:srgbClr val="00B050"/>
                </a:solidFill>
              </a:rPr>
              <a:t>порыв.</a:t>
            </a:r>
          </a:p>
          <a:p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6" name="Picture 2" descr="C:\Users\Настюшка\Documents\Новая папка\1bc7a1fbe4672c54bac6cd09119b880f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0" r="3220" b="7710"/>
          <a:stretch/>
        </p:blipFill>
        <p:spPr bwMode="auto">
          <a:xfrm>
            <a:off x="611560" y="3418198"/>
            <a:ext cx="3134447" cy="32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11" r="-2846" b="33213"/>
          <a:stretch/>
        </p:blipFill>
        <p:spPr bwMode="auto">
          <a:xfrm>
            <a:off x="3946426" y="3501008"/>
            <a:ext cx="443815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48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97152"/>
            <a:ext cx="7262192" cy="1800200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>
                <a:solidFill>
                  <a:srgbClr val="00B050"/>
                </a:solidFill>
              </a:rPr>
              <a:t>Спасибо за  внимание</a:t>
            </a:r>
            <a:r>
              <a:rPr lang="ru-RU" dirty="0" smtClean="0">
                <a:solidFill>
                  <a:srgbClr val="00B050"/>
                </a:solidFill>
              </a:rPr>
              <a:t>!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МБДОУ №48»ЛУЧИК», г. Серов, 2022 г.</a:t>
            </a:r>
            <a:r>
              <a:rPr lang="ru-RU" dirty="0">
                <a:solidFill>
                  <a:srgbClr val="00B050"/>
                </a:solidFill>
              </a:rPr>
              <a:t/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C:\Users\Настюшка\Documents\Новая папка\vector-girl-carryin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236645"/>
            <a:ext cx="2808312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19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352928" cy="1800200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b="0" dirty="0" smtClean="0">
                <a:effectLst/>
              </a:rPr>
              <a:t/>
            </a:r>
            <a:br>
              <a:rPr lang="ru-RU" sz="1800" b="0" dirty="0" smtClean="0">
                <a:effectLst/>
              </a:rPr>
            </a:br>
            <a:r>
              <a:rPr lang="ru-RU" sz="3600" dirty="0" smtClean="0">
                <a:solidFill>
                  <a:srgbClr val="00B050"/>
                </a:solidFill>
                <a:effectLst/>
              </a:rPr>
              <a:t>Цель чтения: </a:t>
            </a:r>
            <a:br>
              <a:rPr lang="ru-RU" sz="3600" dirty="0" smtClean="0">
                <a:solidFill>
                  <a:srgbClr val="00B050"/>
                </a:solidFill>
                <a:effectLst/>
              </a:rPr>
            </a:br>
            <a:r>
              <a:rPr lang="ru-RU" sz="3600" dirty="0" smtClean="0">
                <a:solidFill>
                  <a:srgbClr val="00B050"/>
                </a:solidFill>
                <a:effectLst/>
              </a:rPr>
              <a:t>- </a:t>
            </a:r>
            <a:r>
              <a:rPr lang="ru-RU" sz="2400" dirty="0" smtClean="0">
                <a:solidFill>
                  <a:srgbClr val="00B050"/>
                </a:solidFill>
                <a:effectLst/>
              </a:rPr>
              <a:t>познавать </a:t>
            </a:r>
            <a:r>
              <a:rPr lang="ru-RU" sz="2400" dirty="0" smtClean="0">
                <a:solidFill>
                  <a:srgbClr val="00B050"/>
                </a:solidFill>
                <a:effectLst/>
              </a:rPr>
              <a:t>себя, то есть найти для</a:t>
            </a:r>
            <a:br>
              <a:rPr lang="ru-RU" sz="2400" dirty="0" smtClean="0">
                <a:solidFill>
                  <a:srgbClr val="00B050"/>
                </a:solidFill>
                <a:effectLst/>
              </a:rPr>
            </a:br>
            <a:r>
              <a:rPr lang="ru-RU" sz="2400" dirty="0" smtClean="0">
                <a:solidFill>
                  <a:srgbClr val="00B050"/>
                </a:solidFill>
                <a:effectLst/>
              </a:rPr>
              <a:t>себя в мире книг интересных собеседников.</a:t>
            </a:r>
            <a:br>
              <a:rPr lang="ru-RU" sz="2400" dirty="0" smtClean="0">
                <a:solidFill>
                  <a:srgbClr val="00B050"/>
                </a:solidFill>
                <a:effectLst/>
              </a:rPr>
            </a:b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12968" cy="1080120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dirty="0">
                <a:solidFill>
                  <a:srgbClr val="00B050"/>
                </a:solidFill>
              </a:rPr>
              <a:t>«Литературе так же </a:t>
            </a:r>
            <a:r>
              <a:rPr lang="ru-RU" sz="2400" b="1" dirty="0" smtClean="0">
                <a:solidFill>
                  <a:srgbClr val="00B050"/>
                </a:solidFill>
              </a:rPr>
              <a:t>нужны талантливые </a:t>
            </a:r>
            <a:r>
              <a:rPr lang="ru-RU" sz="2400" b="1" dirty="0">
                <a:solidFill>
                  <a:srgbClr val="00B050"/>
                </a:solidFill>
              </a:rPr>
              <a:t>читатели, как </a:t>
            </a:r>
            <a:r>
              <a:rPr lang="ru-RU" sz="2400" b="1" dirty="0" smtClean="0">
                <a:solidFill>
                  <a:srgbClr val="00B050"/>
                </a:solidFill>
              </a:rPr>
              <a:t>и писатели</a:t>
            </a:r>
            <a:r>
              <a:rPr lang="ru-RU" sz="2400" b="1" dirty="0" smtClean="0">
                <a:solidFill>
                  <a:srgbClr val="00B050"/>
                </a:solidFill>
              </a:rPr>
              <a:t>».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С</a:t>
            </a:r>
            <a:r>
              <a:rPr lang="ru-RU" sz="2400" b="1" dirty="0" smtClean="0">
                <a:solidFill>
                  <a:srgbClr val="00B050"/>
                </a:solidFill>
              </a:rPr>
              <a:t>. Я. </a:t>
            </a:r>
            <a:r>
              <a:rPr lang="ru-RU" sz="2400" b="1" dirty="0" smtClean="0">
                <a:solidFill>
                  <a:srgbClr val="00B050"/>
                </a:solidFill>
              </a:rPr>
              <a:t>Маршак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C:\Users\Настюшка\Documents\Новая папка\1620959582_11-phonoteka_org-p-fon-deti-chitayut-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4109341"/>
            <a:ext cx="1929551" cy="260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 descr="C:\Users\Настюшка\AppData\Local\Microsoft\Windows\INetCache\Content.Word\Screenshot_20220116-001027.png"/>
          <p:cNvPicPr>
            <a:picLocks/>
          </p:cNvPicPr>
          <p:nvPr/>
        </p:nvPicPr>
        <p:blipFill rotWithShape="1">
          <a:blip r:embed="rId3"/>
          <a:srcRect l="33672" t="27094" r="22740" b="39594"/>
          <a:stretch/>
        </p:blipFill>
        <p:spPr bwMode="auto">
          <a:xfrm>
            <a:off x="5076056" y="3429000"/>
            <a:ext cx="26642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039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8225352" cy="2448272"/>
          </a:xfrm>
        </p:spPr>
        <p:txBody>
          <a:bodyPr/>
          <a:lstStyle/>
          <a:p>
            <a:pPr marL="45720" indent="0">
              <a:buNone/>
            </a:pPr>
            <a:r>
              <a:rPr lang="ru-RU" sz="3200" b="1" dirty="0">
                <a:solidFill>
                  <a:srgbClr val="00B050"/>
                </a:solidFill>
              </a:rPr>
              <a:t>Что читать?</a:t>
            </a:r>
          </a:p>
          <a:p>
            <a:pPr marL="45720" indent="0">
              <a:buNone/>
            </a:pPr>
            <a:r>
              <a:rPr lang="ru-RU" b="1" dirty="0">
                <a:solidFill>
                  <a:srgbClr val="00B050"/>
                </a:solidFill>
              </a:rPr>
              <a:t>Выбирайте книги </a:t>
            </a:r>
            <a:r>
              <a:rPr lang="ru-RU" b="1" dirty="0" smtClean="0">
                <a:solidFill>
                  <a:srgbClr val="00B050"/>
                </a:solidFill>
              </a:rPr>
              <a:t>по интересам.</a:t>
            </a:r>
            <a:endParaRPr lang="ru-RU" b="1" dirty="0">
              <a:solidFill>
                <a:srgbClr val="00B050"/>
              </a:solidFill>
            </a:endParaRPr>
          </a:p>
          <a:p>
            <a:pPr marL="45720" indent="0">
              <a:buNone/>
            </a:pPr>
            <a:r>
              <a:rPr lang="ru-RU" b="1" dirty="0">
                <a:solidFill>
                  <a:srgbClr val="00B050"/>
                </a:solidFill>
              </a:rPr>
              <a:t>Читая с ребенком вместе </a:t>
            </a:r>
            <a:r>
              <a:rPr lang="ru-RU" b="1" dirty="0" smtClean="0">
                <a:solidFill>
                  <a:srgbClr val="00B050"/>
                </a:solidFill>
              </a:rPr>
              <a:t>постоянно, вы </a:t>
            </a:r>
            <a:r>
              <a:rPr lang="ru-RU" b="1" dirty="0">
                <a:solidFill>
                  <a:srgbClr val="00B050"/>
                </a:solidFill>
              </a:rPr>
              <a:t>обязательно заметите: какие </a:t>
            </a:r>
            <a:r>
              <a:rPr lang="ru-RU" b="1" dirty="0" smtClean="0">
                <a:solidFill>
                  <a:srgbClr val="00B050"/>
                </a:solidFill>
              </a:rPr>
              <a:t>книги ему </a:t>
            </a:r>
            <a:r>
              <a:rPr lang="ru-RU" b="1" dirty="0">
                <a:solidFill>
                  <a:srgbClr val="00B050"/>
                </a:solidFill>
              </a:rPr>
              <a:t>нравятся больше, какие он </a:t>
            </a:r>
            <a:r>
              <a:rPr lang="ru-RU" b="1" dirty="0" smtClean="0">
                <a:solidFill>
                  <a:srgbClr val="00B050"/>
                </a:solidFill>
              </a:rPr>
              <a:t>лучше понимает</a:t>
            </a:r>
            <a:r>
              <a:rPr lang="ru-RU" b="1" dirty="0">
                <a:solidFill>
                  <a:srgbClr val="00B05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7" name="Picture 5" descr="C:\Users\Настюшка\Documents\Новая папка\cultof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59581"/>
            <a:ext cx="3184792" cy="232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 descr="C:\Users\Настюшка\AppData\Local\Microsoft\Windows\INetCache\Content.Word\Screenshot_20220116-000843.png"/>
          <p:cNvPicPr>
            <a:picLocks/>
          </p:cNvPicPr>
          <p:nvPr/>
        </p:nvPicPr>
        <p:blipFill rotWithShape="1">
          <a:blip r:embed="rId3"/>
          <a:srcRect l="-1715" t="37752" r="1599" b="35444"/>
          <a:stretch/>
        </p:blipFill>
        <p:spPr bwMode="auto">
          <a:xfrm>
            <a:off x="295422" y="3362514"/>
            <a:ext cx="4996658" cy="331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421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496944" cy="3122315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sz="4600" b="1" dirty="0">
                <a:solidFill>
                  <a:srgbClr val="00B050"/>
                </a:solidFill>
              </a:rPr>
              <a:t>Как читать?</a:t>
            </a:r>
          </a:p>
          <a:p>
            <a:pPr marL="45720" indent="0"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1.Выбирать </a:t>
            </a:r>
            <a:r>
              <a:rPr lang="ru-RU" sz="2000" b="1" dirty="0">
                <a:solidFill>
                  <a:srgbClr val="00B050"/>
                </a:solidFill>
              </a:rPr>
              <a:t>удобное место;</a:t>
            </a:r>
          </a:p>
          <a:p>
            <a:pPr marL="45720" indent="0"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2.Читать </a:t>
            </a:r>
            <a:r>
              <a:rPr lang="ru-RU" sz="2000" b="1" dirty="0">
                <a:solidFill>
                  <a:srgbClr val="00B050"/>
                </a:solidFill>
              </a:rPr>
              <a:t>наизусть </a:t>
            </a:r>
            <a:r>
              <a:rPr lang="ru-RU" sz="2000" b="1" dirty="0" smtClean="0">
                <a:solidFill>
                  <a:srgbClr val="00B050"/>
                </a:solidFill>
              </a:rPr>
              <a:t>стихи, которые </a:t>
            </a:r>
            <a:r>
              <a:rPr lang="ru-RU" sz="2000" b="1" dirty="0">
                <a:solidFill>
                  <a:srgbClr val="00B050"/>
                </a:solidFill>
              </a:rPr>
              <a:t>вам </a:t>
            </a:r>
            <a:r>
              <a:rPr lang="ru-RU" sz="2000" b="1" dirty="0" smtClean="0">
                <a:solidFill>
                  <a:srgbClr val="00B050"/>
                </a:solidFill>
              </a:rPr>
              <a:t>самим запомнились </a:t>
            </a:r>
            <a:r>
              <a:rPr lang="ru-RU" sz="2000" b="1" dirty="0">
                <a:solidFill>
                  <a:srgbClr val="00B050"/>
                </a:solidFill>
              </a:rPr>
              <a:t>с детства;</a:t>
            </a:r>
          </a:p>
          <a:p>
            <a:pPr marL="45720" indent="0"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3.Рассматривать книжки- картинки</a:t>
            </a:r>
            <a:r>
              <a:rPr lang="ru-RU" sz="2000" b="1" dirty="0">
                <a:solidFill>
                  <a:srgbClr val="00B050"/>
                </a:solidFill>
              </a:rPr>
              <a:t>;</a:t>
            </a:r>
          </a:p>
          <a:p>
            <a:pPr marL="45720" indent="0"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4.Читать </a:t>
            </a:r>
            <a:r>
              <a:rPr lang="ru-RU" sz="2000" b="1" dirty="0">
                <a:solidFill>
                  <a:srgbClr val="00B050"/>
                </a:solidFill>
              </a:rPr>
              <a:t>с выражением;</a:t>
            </a:r>
          </a:p>
          <a:p>
            <a:pPr marL="45720" indent="0"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5.Давать </a:t>
            </a:r>
            <a:r>
              <a:rPr lang="ru-RU" sz="2000" b="1" dirty="0">
                <a:solidFill>
                  <a:srgbClr val="00B050"/>
                </a:solidFill>
              </a:rPr>
              <a:t>возможность </a:t>
            </a:r>
            <a:r>
              <a:rPr lang="ru-RU" sz="2000" b="1" dirty="0" smtClean="0">
                <a:solidFill>
                  <a:srgbClr val="00B050"/>
                </a:solidFill>
              </a:rPr>
              <a:t>ребенку самому </a:t>
            </a:r>
            <a:r>
              <a:rPr lang="ru-RU" sz="2000" b="1" dirty="0">
                <a:solidFill>
                  <a:srgbClr val="00B050"/>
                </a:solidFill>
              </a:rPr>
              <a:t>«выбрать» книгу;</a:t>
            </a:r>
          </a:p>
          <a:p>
            <a:pPr marL="45720" indent="0"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6.Перечитывать любимые книги</a:t>
            </a:r>
            <a:r>
              <a:rPr lang="ru-RU" sz="2000" b="1" dirty="0">
                <a:solidFill>
                  <a:srgbClr val="00B050"/>
                </a:solidFill>
              </a:rPr>
              <a:t>.</a:t>
            </a:r>
          </a:p>
          <a:p>
            <a:pPr marL="45720" indent="0">
              <a:buNone/>
            </a:pP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C:\Users\Настюшка\Documents\Новая папка\i (8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62596"/>
            <a:ext cx="2611134" cy="266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 descr="C:\Users\Настюшка\AppData\Local\Microsoft\Windows\INetCache\Content.Word\Screenshot_20220116-000553.png"/>
          <p:cNvPicPr>
            <a:picLocks/>
          </p:cNvPicPr>
          <p:nvPr/>
        </p:nvPicPr>
        <p:blipFill rotWithShape="1">
          <a:blip r:embed="rId3"/>
          <a:srcRect l="3987" t="38152" r="5769" b="36190"/>
          <a:stretch/>
        </p:blipFill>
        <p:spPr bwMode="auto">
          <a:xfrm>
            <a:off x="4355976" y="3645024"/>
            <a:ext cx="4536504" cy="284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999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208912" cy="3240360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sz="3800" b="1" dirty="0">
                <a:solidFill>
                  <a:srgbClr val="00B050"/>
                </a:solidFill>
              </a:rPr>
              <a:t>Когда читать?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•</a:t>
            </a:r>
            <a:r>
              <a:rPr lang="ru-RU" sz="2900" dirty="0" smtClean="0">
                <a:solidFill>
                  <a:srgbClr val="00B050"/>
                </a:solidFill>
              </a:rPr>
              <a:t>Как </a:t>
            </a:r>
            <a:r>
              <a:rPr lang="ru-RU" sz="2900" dirty="0">
                <a:solidFill>
                  <a:srgbClr val="00B050"/>
                </a:solidFill>
              </a:rPr>
              <a:t>только ребенок родиться;</a:t>
            </a:r>
          </a:p>
          <a:p>
            <a:pPr marL="45720" indent="0">
              <a:buNone/>
            </a:pPr>
            <a:r>
              <a:rPr lang="ru-RU" sz="2900" dirty="0">
                <a:solidFill>
                  <a:srgbClr val="00B050"/>
                </a:solidFill>
              </a:rPr>
              <a:t>•Выделять несколько минут, </a:t>
            </a:r>
            <a:r>
              <a:rPr lang="ru-RU" sz="2900" dirty="0" smtClean="0">
                <a:solidFill>
                  <a:srgbClr val="00B050"/>
                </a:solidFill>
              </a:rPr>
              <a:t>но каждый </a:t>
            </a:r>
            <a:r>
              <a:rPr lang="ru-RU" sz="2900" dirty="0">
                <a:solidFill>
                  <a:srgbClr val="00B050"/>
                </a:solidFill>
              </a:rPr>
              <a:t>день;</a:t>
            </a:r>
          </a:p>
          <a:p>
            <a:pPr marL="45720" indent="0">
              <a:buNone/>
            </a:pPr>
            <a:r>
              <a:rPr lang="ru-RU" sz="2900" dirty="0">
                <a:solidFill>
                  <a:srgbClr val="00B050"/>
                </a:solidFill>
              </a:rPr>
              <a:t>•Приучать ребенка «</a:t>
            </a:r>
            <a:r>
              <a:rPr lang="ru-RU" sz="2900" dirty="0" smtClean="0">
                <a:solidFill>
                  <a:srgbClr val="00B050"/>
                </a:solidFill>
              </a:rPr>
              <a:t>ждать» время </a:t>
            </a:r>
            <a:r>
              <a:rPr lang="ru-RU" sz="2900" dirty="0">
                <a:solidFill>
                  <a:srgbClr val="00B050"/>
                </a:solidFill>
              </a:rPr>
              <a:t>для чтения;</a:t>
            </a:r>
          </a:p>
          <a:p>
            <a:pPr marL="45720" indent="0">
              <a:buNone/>
            </a:pPr>
            <a:r>
              <a:rPr lang="ru-RU" sz="2900" dirty="0">
                <a:solidFill>
                  <a:srgbClr val="00B050"/>
                </a:solidFill>
              </a:rPr>
              <a:t>•Читать в любом месте;</a:t>
            </a:r>
          </a:p>
          <a:p>
            <a:pPr marL="45720" indent="0">
              <a:buNone/>
            </a:pPr>
            <a:r>
              <a:rPr lang="ru-RU" sz="2900" dirty="0">
                <a:solidFill>
                  <a:srgbClr val="00B050"/>
                </a:solidFill>
              </a:rPr>
              <a:t>•Не только выбирать </a:t>
            </a:r>
            <a:r>
              <a:rPr lang="ru-RU" sz="2900" dirty="0" smtClean="0">
                <a:solidFill>
                  <a:srgbClr val="00B050"/>
                </a:solidFill>
              </a:rPr>
              <a:t>время, когда ребенок в хорошем</a:t>
            </a:r>
          </a:p>
          <a:p>
            <a:pPr marL="45720" indent="0">
              <a:buNone/>
            </a:pPr>
            <a:r>
              <a:rPr lang="ru-RU" sz="2900" dirty="0" smtClean="0">
                <a:solidFill>
                  <a:srgbClr val="00B050"/>
                </a:solidFill>
              </a:rPr>
              <a:t> расположении </a:t>
            </a:r>
            <a:r>
              <a:rPr lang="ru-RU" sz="2900" dirty="0">
                <a:solidFill>
                  <a:srgbClr val="00B050"/>
                </a:solidFill>
              </a:rPr>
              <a:t>духа, но </a:t>
            </a:r>
            <a:r>
              <a:rPr lang="ru-RU" sz="2900" dirty="0" smtClean="0">
                <a:solidFill>
                  <a:srgbClr val="00B050"/>
                </a:solidFill>
              </a:rPr>
              <a:t>и утешать </a:t>
            </a:r>
            <a:r>
              <a:rPr lang="ru-RU" sz="2900" dirty="0">
                <a:solidFill>
                  <a:srgbClr val="00B050"/>
                </a:solidFill>
              </a:rPr>
              <a:t>ребенка, показав</a:t>
            </a:r>
          </a:p>
          <a:p>
            <a:pPr marL="45720" indent="0">
              <a:buNone/>
            </a:pPr>
            <a:r>
              <a:rPr lang="ru-RU" sz="2900" dirty="0" smtClean="0">
                <a:solidFill>
                  <a:srgbClr val="00B050"/>
                </a:solidFill>
              </a:rPr>
              <a:t> красивую </a:t>
            </a:r>
            <a:r>
              <a:rPr lang="ru-RU" sz="2900" dirty="0">
                <a:solidFill>
                  <a:srgbClr val="00B050"/>
                </a:solidFill>
              </a:rPr>
              <a:t>книжку, когда </a:t>
            </a:r>
            <a:r>
              <a:rPr lang="ru-RU" sz="2900" dirty="0" smtClean="0">
                <a:solidFill>
                  <a:srgbClr val="00B050"/>
                </a:solidFill>
              </a:rPr>
              <a:t>он плачет </a:t>
            </a:r>
            <a:r>
              <a:rPr lang="ru-RU" sz="2900" dirty="0">
                <a:solidFill>
                  <a:srgbClr val="00B050"/>
                </a:solidFill>
              </a:rPr>
              <a:t>или капризничает.</a:t>
            </a:r>
          </a:p>
          <a:p>
            <a:endParaRPr lang="ru-RU" dirty="0"/>
          </a:p>
        </p:txBody>
      </p:sp>
      <p:pic>
        <p:nvPicPr>
          <p:cNvPr id="1026" name="Picture 2" descr="C:\Users\Настюшка\Documents\Новая папка\d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16941"/>
            <a:ext cx="231454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6604" r="2720" b="30903"/>
          <a:stretch/>
        </p:blipFill>
        <p:spPr bwMode="auto">
          <a:xfrm>
            <a:off x="6300192" y="4072557"/>
            <a:ext cx="2520280" cy="232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" t="34547" r="-3723" b="33619"/>
          <a:stretch/>
        </p:blipFill>
        <p:spPr bwMode="auto">
          <a:xfrm>
            <a:off x="196423" y="4359301"/>
            <a:ext cx="3008795" cy="201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78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39"/>
            <a:ext cx="8784976" cy="4459219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rgbClr val="00B050"/>
                </a:solidFill>
              </a:rPr>
              <a:t>Читайте снова… и снова.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00B050"/>
                </a:solidFill>
              </a:rPr>
              <a:t>Дети часто любят слушать одни и </a:t>
            </a:r>
            <a:r>
              <a:rPr lang="ru-RU" sz="1800" b="1" dirty="0" smtClean="0">
                <a:solidFill>
                  <a:srgbClr val="00B050"/>
                </a:solidFill>
              </a:rPr>
              <a:t>те же </a:t>
            </a:r>
            <a:r>
              <a:rPr lang="ru-RU" sz="1800" b="1" dirty="0">
                <a:solidFill>
                  <a:srgbClr val="00B050"/>
                </a:solidFill>
              </a:rPr>
              <a:t>истории</a:t>
            </a:r>
            <a:r>
              <a:rPr lang="ru-RU" sz="1800" b="1" dirty="0" smtClean="0">
                <a:solidFill>
                  <a:srgbClr val="00B050"/>
                </a:solidFill>
              </a:rPr>
              <a:t>.</a:t>
            </a:r>
          </a:p>
          <a:p>
            <a:pPr marL="45720" indent="0"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 На </a:t>
            </a:r>
            <a:r>
              <a:rPr lang="ru-RU" sz="1800" b="1" dirty="0">
                <a:solidFill>
                  <a:srgbClr val="00B050"/>
                </a:solidFill>
              </a:rPr>
              <a:t>ваше </a:t>
            </a:r>
            <a:r>
              <a:rPr lang="ru-RU" sz="1800" b="1" dirty="0" smtClean="0">
                <a:solidFill>
                  <a:srgbClr val="00B050"/>
                </a:solidFill>
              </a:rPr>
              <a:t>предложение почитать </a:t>
            </a:r>
            <a:r>
              <a:rPr lang="ru-RU" sz="1800" b="1" dirty="0">
                <a:solidFill>
                  <a:srgbClr val="00B050"/>
                </a:solidFill>
              </a:rPr>
              <a:t>или рассказать что-нибудь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00B050"/>
                </a:solidFill>
              </a:rPr>
              <a:t>новенькое, отвечают отказом. </a:t>
            </a:r>
            <a:r>
              <a:rPr lang="ru-RU" sz="1800" b="1" dirty="0" smtClean="0">
                <a:solidFill>
                  <a:srgbClr val="00B050"/>
                </a:solidFill>
              </a:rPr>
              <a:t>Что делать </a:t>
            </a:r>
            <a:r>
              <a:rPr lang="ru-RU" sz="1800" b="1" dirty="0">
                <a:solidFill>
                  <a:srgbClr val="00B050"/>
                </a:solidFill>
              </a:rPr>
              <a:t>в таком случае? </a:t>
            </a:r>
            <a:endParaRPr lang="ru-RU" sz="1800" b="1" dirty="0" smtClean="0">
              <a:solidFill>
                <a:srgbClr val="00B050"/>
              </a:solidFill>
            </a:endParaRPr>
          </a:p>
          <a:p>
            <a:pPr marL="45720" indent="0"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Посмотрите в заголовок </a:t>
            </a:r>
            <a:r>
              <a:rPr lang="ru-RU" sz="1800" b="1" dirty="0">
                <a:solidFill>
                  <a:srgbClr val="00B050"/>
                </a:solidFill>
              </a:rPr>
              <a:t>этого совета! Да-да!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00B050"/>
                </a:solidFill>
              </a:rPr>
              <a:t>Читайте именно то, что он просит.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00B050"/>
                </a:solidFill>
              </a:rPr>
              <a:t>Это не каприз. Ребенок </a:t>
            </a:r>
            <a:r>
              <a:rPr lang="ru-RU" sz="1800" b="1" dirty="0" smtClean="0">
                <a:solidFill>
                  <a:srgbClr val="00B050"/>
                </a:solidFill>
              </a:rPr>
              <a:t>желает разобраться </a:t>
            </a:r>
            <a:r>
              <a:rPr lang="ru-RU" sz="1800" b="1" dirty="0">
                <a:solidFill>
                  <a:srgbClr val="00B050"/>
                </a:solidFill>
              </a:rPr>
              <a:t>в книге глубже, процесс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00B050"/>
                </a:solidFill>
              </a:rPr>
              <a:t>познания её происходит </a:t>
            </a:r>
            <a:r>
              <a:rPr lang="ru-RU" sz="1800" b="1" dirty="0" smtClean="0">
                <a:solidFill>
                  <a:srgbClr val="00B050"/>
                </a:solidFill>
              </a:rPr>
              <a:t>медленнее, он </a:t>
            </a:r>
            <a:r>
              <a:rPr lang="ru-RU" sz="1800" b="1" dirty="0">
                <a:solidFill>
                  <a:srgbClr val="00B050"/>
                </a:solidFill>
              </a:rPr>
              <a:t>получает от чтения удовольствие.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00B050"/>
                </a:solidFill>
              </a:rPr>
              <a:t>Не лишайте его всего этого.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00B050"/>
                </a:solidFill>
              </a:rPr>
              <a:t>Ведь идет подготовка к </a:t>
            </a:r>
            <a:r>
              <a:rPr lang="ru-RU" sz="1800" b="1" dirty="0" smtClean="0">
                <a:solidFill>
                  <a:srgbClr val="00B050"/>
                </a:solidFill>
              </a:rPr>
              <a:t>будущему вдумчивому </a:t>
            </a:r>
            <a:r>
              <a:rPr lang="ru-RU" sz="1800" b="1" dirty="0">
                <a:solidFill>
                  <a:srgbClr val="00B050"/>
                </a:solidFill>
              </a:rPr>
              <a:t>и внимательному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00B050"/>
                </a:solidFill>
              </a:rPr>
              <a:t>чтению, воспитание </a:t>
            </a:r>
            <a:r>
              <a:rPr lang="ru-RU" sz="1800" b="1" dirty="0" smtClean="0">
                <a:solidFill>
                  <a:srgbClr val="00B050"/>
                </a:solidFill>
              </a:rPr>
              <a:t>полноценного восприятия </a:t>
            </a:r>
            <a:r>
              <a:rPr lang="ru-RU" sz="1800" b="1" dirty="0">
                <a:solidFill>
                  <a:srgbClr val="00B050"/>
                </a:solidFill>
              </a:rPr>
              <a:t>книги.</a:t>
            </a:r>
          </a:p>
          <a:p>
            <a:endParaRPr lang="ru-RU" sz="1400" dirty="0"/>
          </a:p>
        </p:txBody>
      </p:sp>
      <p:pic>
        <p:nvPicPr>
          <p:cNvPr id="5122" name="Picture 2" descr="C:\Users\Настюшка\Documents\Новая папка\0f749eeb395b9089358acf34f72b70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64280"/>
            <a:ext cx="2656904" cy="199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87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640960" cy="2088232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solidFill>
                  <a:srgbClr val="00B050"/>
                </a:solidFill>
                <a:effectLst/>
              </a:rPr>
              <a:t>«Умная</a:t>
            </a:r>
            <a:r>
              <a:rPr lang="ru-RU" sz="2000" dirty="0">
                <a:solidFill>
                  <a:srgbClr val="00B050"/>
                </a:solidFill>
                <a:effectLst/>
              </a:rPr>
              <a:t>, вдохновенная книга нередко решает судьбу</a:t>
            </a:r>
            <a:br>
              <a:rPr lang="ru-RU" sz="2000" dirty="0">
                <a:solidFill>
                  <a:srgbClr val="00B050"/>
                </a:solidFill>
                <a:effectLst/>
              </a:rPr>
            </a:br>
            <a:r>
              <a:rPr lang="ru-RU" sz="2000" dirty="0" smtClean="0">
                <a:solidFill>
                  <a:srgbClr val="00B050"/>
                </a:solidFill>
                <a:effectLst/>
              </a:rPr>
              <a:t>человека»  В</a:t>
            </a:r>
            <a:r>
              <a:rPr lang="ru-RU" sz="2000" dirty="0" smtClean="0">
                <a:solidFill>
                  <a:srgbClr val="00B050"/>
                </a:solidFill>
                <a:effectLst/>
              </a:rPr>
              <a:t>. А. Сухомлинский</a:t>
            </a:r>
            <a:r>
              <a:rPr lang="ru-RU" sz="2000" dirty="0" smtClean="0">
                <a:solidFill>
                  <a:srgbClr val="00B050"/>
                </a:solidFill>
                <a:effectLst/>
              </a:rPr>
              <a:t>.</a:t>
            </a:r>
            <a:br>
              <a:rPr lang="ru-RU" sz="2000" dirty="0" smtClean="0">
                <a:solidFill>
                  <a:srgbClr val="00B050"/>
                </a:solidFill>
                <a:effectLst/>
              </a:rPr>
            </a:br>
            <a:r>
              <a:rPr lang="ru-RU" sz="2000" dirty="0">
                <a:solidFill>
                  <a:srgbClr val="00B050"/>
                </a:solidFill>
                <a:effectLst/>
              </a:rPr>
              <a:t/>
            </a:r>
            <a:br>
              <a:rPr lang="ru-RU" sz="2000" dirty="0">
                <a:solidFill>
                  <a:srgbClr val="00B050"/>
                </a:solidFill>
                <a:effectLst/>
              </a:rPr>
            </a:br>
            <a:r>
              <a:rPr lang="ru-RU" sz="2000" dirty="0">
                <a:solidFill>
                  <a:srgbClr val="00B050"/>
                </a:solidFill>
                <a:effectLst/>
              </a:rPr>
              <a:t>«Детские книги пишутся </a:t>
            </a:r>
            <a:r>
              <a:rPr lang="ru-RU" sz="2000" dirty="0" smtClean="0">
                <a:solidFill>
                  <a:srgbClr val="00B050"/>
                </a:solidFill>
                <a:effectLst/>
              </a:rPr>
              <a:t>для воспитания</a:t>
            </a:r>
            <a:r>
              <a:rPr lang="ru-RU" sz="2000" dirty="0">
                <a:solidFill>
                  <a:srgbClr val="00B050"/>
                </a:solidFill>
                <a:effectLst/>
              </a:rPr>
              <a:t>, а воспитание - великое</a:t>
            </a:r>
            <a:br>
              <a:rPr lang="ru-RU" sz="2000" dirty="0">
                <a:solidFill>
                  <a:srgbClr val="00B050"/>
                </a:solidFill>
                <a:effectLst/>
              </a:rPr>
            </a:br>
            <a:r>
              <a:rPr lang="ru-RU" sz="2000" dirty="0">
                <a:solidFill>
                  <a:srgbClr val="00B050"/>
                </a:solidFill>
                <a:effectLst/>
              </a:rPr>
              <a:t>дело: им решается участь </a:t>
            </a:r>
            <a:r>
              <a:rPr lang="ru-RU" sz="2000" dirty="0" smtClean="0">
                <a:solidFill>
                  <a:srgbClr val="00B050"/>
                </a:solidFill>
                <a:effectLst/>
              </a:rPr>
              <a:t>человека».  </a:t>
            </a:r>
            <a:r>
              <a:rPr lang="ru-RU" sz="2000" dirty="0" smtClean="0">
                <a:solidFill>
                  <a:srgbClr val="00B050"/>
                </a:solidFill>
                <a:effectLst/>
              </a:rPr>
              <a:t>В.Г. Белинский</a:t>
            </a:r>
            <a:r>
              <a:rPr lang="ru-RU" sz="2000" dirty="0" smtClean="0">
                <a:solidFill>
                  <a:srgbClr val="00B050"/>
                </a:solidFill>
                <a:effectLst/>
              </a:rPr>
              <a:t>.</a:t>
            </a:r>
            <a:r>
              <a:rPr lang="ru-RU" sz="2000" dirty="0">
                <a:solidFill>
                  <a:srgbClr val="00B050"/>
                </a:solidFill>
                <a:effectLst/>
              </a:rPr>
              <a:t/>
            </a:r>
            <a:br>
              <a:rPr lang="ru-RU" sz="2000" dirty="0">
                <a:solidFill>
                  <a:srgbClr val="00B050"/>
                </a:solidFill>
                <a:effectLst/>
              </a:rPr>
            </a:b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263986" cy="10801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dirty="0">
                <a:solidFill>
                  <a:srgbClr val="00B050"/>
                </a:solidFill>
              </a:rPr>
              <a:t>«Люди перестают мыслить, когда перестают </a:t>
            </a:r>
            <a:r>
              <a:rPr lang="ru-RU" sz="2800" b="1" dirty="0" smtClean="0">
                <a:solidFill>
                  <a:srgbClr val="00B050"/>
                </a:solidFill>
              </a:rPr>
              <a:t>читать»  Дени Дидро.</a:t>
            </a:r>
            <a:endParaRPr lang="ru-RU" sz="2800" b="1" dirty="0">
              <a:solidFill>
                <a:srgbClr val="00B050"/>
              </a:solidFill>
            </a:endParaRPr>
          </a:p>
          <a:p>
            <a:pPr marL="45720" indent="0">
              <a:buNone/>
            </a:pP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C:\Users\Настюшка\Documents\Новая папка\таблетка-пк-используя-245387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499" y="3885333"/>
            <a:ext cx="227990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86" r="-15125" b="34833"/>
          <a:stretch/>
        </p:blipFill>
        <p:spPr bwMode="auto">
          <a:xfrm>
            <a:off x="588307" y="3548730"/>
            <a:ext cx="5999917" cy="307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76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107504" y="404664"/>
            <a:ext cx="8712968" cy="2160240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Самый важный способ развития (речи, внимания, памяти, воображения)- ЧИТАТЬ ребенку КНИГИ. 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Читайте или рассказывайте ребенку сказки не менее получаса в день.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Чтение нельзя заменить телевизором или компьютером.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256" r="5248" b="34709"/>
          <a:stretch/>
        </p:blipFill>
        <p:spPr bwMode="auto">
          <a:xfrm>
            <a:off x="834107" y="2908686"/>
            <a:ext cx="3528907" cy="347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2" r="-7232" b="17021"/>
          <a:stretch/>
        </p:blipFill>
        <p:spPr bwMode="auto">
          <a:xfrm>
            <a:off x="4932039" y="2708920"/>
            <a:ext cx="336220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17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7" y="332656"/>
            <a:ext cx="8624219" cy="15121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>
                <a:solidFill>
                  <a:srgbClr val="00B050"/>
                </a:solidFill>
              </a:rPr>
              <a:t>«</a:t>
            </a:r>
            <a:r>
              <a:rPr lang="ru-RU" sz="2400" b="1" dirty="0" smtClean="0">
                <a:solidFill>
                  <a:srgbClr val="00B050"/>
                </a:solidFill>
              </a:rPr>
              <a:t>Художественные тексты </a:t>
            </a:r>
            <a:r>
              <a:rPr lang="ru-RU" sz="2400" b="1" dirty="0" smtClean="0">
                <a:solidFill>
                  <a:srgbClr val="00B050"/>
                </a:solidFill>
              </a:rPr>
              <a:t>содержат столько </a:t>
            </a:r>
            <a:r>
              <a:rPr lang="ru-RU" sz="2400" b="1" dirty="0">
                <a:solidFill>
                  <a:srgbClr val="00B050"/>
                </a:solidFill>
              </a:rPr>
              <a:t>сведений </a:t>
            </a:r>
            <a:r>
              <a:rPr lang="ru-RU" sz="2400" b="1" dirty="0" smtClean="0">
                <a:solidFill>
                  <a:srgbClr val="00B050"/>
                </a:solidFill>
              </a:rPr>
              <a:t>о мире</a:t>
            </a:r>
            <a:r>
              <a:rPr lang="ru-RU" sz="2400" b="1" dirty="0">
                <a:solidFill>
                  <a:srgbClr val="00B050"/>
                </a:solidFill>
              </a:rPr>
              <a:t>, сколько </a:t>
            </a:r>
            <a:r>
              <a:rPr lang="ru-RU" sz="2400" b="1" dirty="0" smtClean="0">
                <a:solidFill>
                  <a:srgbClr val="00B050"/>
                </a:solidFill>
              </a:rPr>
              <a:t>не может дать ограниченный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временем и пространством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реальный </a:t>
            </a:r>
            <a:r>
              <a:rPr lang="ru-RU" sz="2400" b="1" dirty="0">
                <a:solidFill>
                  <a:srgbClr val="00B050"/>
                </a:solidFill>
              </a:rPr>
              <a:t>опыт</a:t>
            </a:r>
            <a:r>
              <a:rPr lang="ru-RU" sz="2400" b="1" dirty="0" smtClean="0">
                <a:solidFill>
                  <a:srgbClr val="00B050"/>
                </a:solidFill>
              </a:rPr>
              <a:t>…»   Ю</a:t>
            </a:r>
            <a:r>
              <a:rPr lang="ru-RU" sz="2400" b="1" dirty="0">
                <a:solidFill>
                  <a:srgbClr val="00B050"/>
                </a:solidFill>
              </a:rPr>
              <a:t>. М. Лотман</a:t>
            </a:r>
          </a:p>
          <a:p>
            <a:endParaRPr lang="ru-RU" dirty="0"/>
          </a:p>
        </p:txBody>
      </p:sp>
      <p:pic>
        <p:nvPicPr>
          <p:cNvPr id="4" name="Picture 2" descr="C:\Users\Настюшка\Documents\Новая папка\28247896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710" y="5229200"/>
            <a:ext cx="2480035" cy="138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" t="39259" r="236" b="44548"/>
          <a:stretch/>
        </p:blipFill>
        <p:spPr bwMode="auto">
          <a:xfrm>
            <a:off x="98445" y="2492896"/>
            <a:ext cx="612068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1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388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 «Что и как читать ребёнку дома»  </vt:lpstr>
      <vt:lpstr> Цель чтения:  - познавать себя, то есть найти для себя в мире книг интересных собеседников. </vt:lpstr>
      <vt:lpstr>Презентация PowerPoint</vt:lpstr>
      <vt:lpstr>Презентация PowerPoint</vt:lpstr>
      <vt:lpstr>Презентация PowerPoint</vt:lpstr>
      <vt:lpstr>Презентация PowerPoint</vt:lpstr>
      <vt:lpstr>«Умная, вдохновенная книга нередко решает судьбу человека»  В. А. Сухомлинский.  «Детские книги пишутся для воспитания, а воспитание - великое дело: им решается участь человека».  В.Г. Белинский.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 внимание!  МБДОУ №48»ЛУЧИК», г. Серов, 2022 г.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«Что и как читать ребёнку дома»  </dc:title>
  <dc:creator>Настюшка</dc:creator>
  <cp:lastModifiedBy>Настюшка</cp:lastModifiedBy>
  <cp:revision>22</cp:revision>
  <dcterms:created xsi:type="dcterms:W3CDTF">2022-07-22T18:15:01Z</dcterms:created>
  <dcterms:modified xsi:type="dcterms:W3CDTF">2022-08-22T18:43:28Z</dcterms:modified>
</cp:coreProperties>
</file>