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68" r:id="rId3"/>
    <p:sldId id="314" r:id="rId4"/>
    <p:sldId id="329" r:id="rId5"/>
    <p:sldId id="330" r:id="rId6"/>
    <p:sldId id="277" r:id="rId7"/>
    <p:sldId id="278" r:id="rId8"/>
    <p:sldId id="279" r:id="rId9"/>
    <p:sldId id="280" r:id="rId10"/>
    <p:sldId id="281" r:id="rId11"/>
    <p:sldId id="311" r:id="rId12"/>
    <p:sldId id="284" r:id="rId13"/>
    <p:sldId id="285" r:id="rId14"/>
    <p:sldId id="326" r:id="rId15"/>
    <p:sldId id="321" r:id="rId16"/>
    <p:sldId id="331" r:id="rId17"/>
    <p:sldId id="32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99FF66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>
        <p:scale>
          <a:sx n="90" d="100"/>
          <a:sy n="90" d="100"/>
        </p:scale>
        <p:origin x="-32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3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AEEC0-8CB9-444C-858A-5C1E9F4E171A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F07FF-A21E-4F4E-8FE1-5FE31BC71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26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F07FF-A21E-4F4E-8FE1-5FE31BC719D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17E2B-ACC8-4840-B62E-CD64E5B639E1}" type="slidenum">
              <a:rPr lang="ru-RU"/>
              <a:pPr/>
              <a:t>4</a:t>
            </a:fld>
            <a:endParaRPr lang="ru-RU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FC1A-D280-4FA0-80A2-0AA464B22998}" type="datetimeFigureOut">
              <a:rPr lang="ru-RU"/>
              <a:pPr>
                <a:defRPr/>
              </a:pPr>
              <a:t>05.11.2021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62C18-EC3B-4562-B781-96E6238438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8296904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34D4-4791-4936-8802-F09DAD1793FF}" type="datetimeFigureOut">
              <a:rPr lang="ru-RU"/>
              <a:pPr>
                <a:defRPr/>
              </a:pPr>
              <a:t>05.11.2021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1BD00-D365-4B18-A25D-19AC880BD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810141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5C08-1546-41DE-A889-82CE274E2985}" type="datetimeFigureOut">
              <a:rPr lang="ru-RU"/>
              <a:pPr>
                <a:defRPr/>
              </a:pPr>
              <a:t>05.11.2021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284F-0582-42F7-AEAD-7286EFA33A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651754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4771-8AF9-4379-97CE-5475DB5D8BA4}" type="datetimeFigureOut">
              <a:rPr lang="ru-RU"/>
              <a:pPr>
                <a:defRPr/>
              </a:pPr>
              <a:t>05.11.2021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2FF5E-1222-4C1D-A628-B09C3B3DDF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9183080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DBA5-6E0F-4686-A6E2-71296231C0EA}" type="datetimeFigureOut">
              <a:rPr lang="ru-RU"/>
              <a:pPr>
                <a:defRPr/>
              </a:pPr>
              <a:t>05.11.2021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7629-ED41-4283-B631-52E8BA7397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873824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B8680-A6D2-4353-BC44-C8E1BE46A35A}" type="datetimeFigureOut">
              <a:rPr lang="ru-RU"/>
              <a:pPr>
                <a:defRPr/>
              </a:pPr>
              <a:t>05.11.2021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C881-EFC4-4B57-B291-D4DB7AE755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5270930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E2B1-05C8-4F66-9E71-07B8E7432310}" type="datetimeFigureOut">
              <a:rPr lang="ru-RU"/>
              <a:pPr>
                <a:defRPr/>
              </a:pPr>
              <a:t>05.11.2021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E393-F87D-48C4-A71C-C2F304432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2786744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328E-6BCF-43AF-B088-1EDB5D867EEE}" type="datetimeFigureOut">
              <a:rPr lang="ru-RU"/>
              <a:pPr>
                <a:defRPr/>
              </a:pPr>
              <a:t>05.11.2021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1A9E-D561-4505-B014-7E9B73B90E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800426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E2BCF-FCAE-4C12-B6F9-752FD70B35DD}" type="datetimeFigureOut">
              <a:rPr lang="ru-RU"/>
              <a:pPr>
                <a:defRPr/>
              </a:pPr>
              <a:t>05.11.2021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A6B7-16A9-4BC7-9CE4-577C44D532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222203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19AF-607B-433D-9A9C-100EB4768C21}" type="datetimeFigureOut">
              <a:rPr lang="ru-RU"/>
              <a:pPr>
                <a:defRPr/>
              </a:pPr>
              <a:t>05.11.2021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06DB-0682-44EE-ABC1-7C37AE8C9F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3028496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5ED6-0DDD-4BC6-8604-849BC4381AE2}" type="datetimeFigureOut">
              <a:rPr lang="ru-RU"/>
              <a:pPr>
                <a:defRPr/>
              </a:pPr>
              <a:t>05.11.2021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0451-DBC7-44FE-B7A2-8B466BE085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797851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2582AF-6886-4904-97FF-23EBC16B2F0E}" type="datetimeFigureOut">
              <a:rPr lang="ru-RU"/>
              <a:pPr>
                <a:defRPr/>
              </a:pPr>
              <a:t>05.11.2021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AE7157-CDC5-4371-AA92-CB9B88DF27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13" descr="22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2051" name="Picture 2" descr="H:\анюта\дизайн\исходники\дети\Новая папка\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8189"/>
            <a:ext cx="3832912" cy="50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868" y="1916834"/>
            <a:ext cx="5429288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Деловая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 «Эффективные приемы запоминания»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15328" cy="35719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«Детский сад компенсирующего вида №34»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7"/>
          <p:cNvSpPr txBox="1">
            <a:spLocks/>
          </p:cNvSpPr>
          <p:nvPr/>
        </p:nvSpPr>
        <p:spPr bwMode="auto">
          <a:xfrm>
            <a:off x="1028672" y="6000768"/>
            <a:ext cx="8115328" cy="3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Презентацию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подготовила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учитель-дефектолог </a:t>
            </a:r>
            <a:r>
              <a:rPr kumimoji="0" lang="ru-RU" sz="1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Молодкина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А.В.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 rot="2454729">
            <a:off x="1259632" y="548680"/>
            <a:ext cx="3785617" cy="1512168"/>
          </a:xfrm>
          <a:prstGeom prst="triangle">
            <a:avLst>
              <a:gd name="adj" fmla="val 49086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41" y="1419622"/>
            <a:ext cx="3786188" cy="2428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162319" y="4000502"/>
            <a:ext cx="857251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590945" y="4013795"/>
            <a:ext cx="1071563" cy="1000125"/>
          </a:xfrm>
          <a:prstGeom prst="flowChartConnector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1143002" y="4107659"/>
            <a:ext cx="1071563" cy="1143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1678784" y="4036220"/>
            <a:ext cx="1357313" cy="135731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2357441" y="4000503"/>
            <a:ext cx="1500188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500065" y="1428750"/>
            <a:ext cx="2000251" cy="2000250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6253" y="2786066"/>
            <a:ext cx="4714875" cy="378618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000503" y="1071563"/>
            <a:ext cx="5143500" cy="17145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4572001" y="3214688"/>
            <a:ext cx="857251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4786313" y="3714752"/>
            <a:ext cx="1071563" cy="1000125"/>
          </a:xfrm>
          <a:prstGeom prst="flowChartConnector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5429253" y="4286250"/>
            <a:ext cx="1071563" cy="1143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6072188" y="4572003"/>
            <a:ext cx="1357312" cy="135731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6929441" y="4857752"/>
            <a:ext cx="1500187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6786565" y="2928938"/>
            <a:ext cx="2000251" cy="2000250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1441" y="1435173"/>
            <a:ext cx="3786190" cy="235744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1200" y="1455340"/>
            <a:ext cx="3786188" cy="235743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3" descr="22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" y="-1"/>
            <a:ext cx="9143999" cy="6858001"/>
          </a:xfrm>
          <a:prstGeom prst="rect">
            <a:avLst/>
          </a:prstGeom>
        </p:spPr>
      </p:pic>
      <p:pic>
        <p:nvPicPr>
          <p:cNvPr id="2" name="Рисунок 1" descr="http://www.det-sad.com/wp-content/uploads/2012/06/mnemo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4400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611560" y="3617640"/>
            <a:ext cx="7974971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Как у бабушки Наташи</a:t>
            </a:r>
            <a:r>
              <a:rPr lang="ru-RU" sz="2000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  </a:t>
            </a:r>
            <a:endParaRPr lang="ru-RU" sz="2000" i="1" dirty="0" smtClean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Ели </a:t>
            </a:r>
            <a:r>
              <a:rPr lang="ru-RU" sz="2000" b="1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вкусную мы </a:t>
            </a:r>
            <a:r>
              <a:rPr lang="ru-RU" sz="2000" b="1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кашу,</a:t>
            </a:r>
            <a:r>
              <a:rPr lang="ru-RU" sz="2000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Каша пшенная, </a:t>
            </a:r>
            <a:r>
              <a:rPr lang="ru-RU" sz="2000" b="1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с дымком</a:t>
            </a:r>
            <a:r>
              <a:rPr lang="ru-RU" sz="2000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С хлебом,</a:t>
            </a:r>
            <a:r>
              <a:rPr lang="ru-RU" sz="2000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маслом,</a:t>
            </a:r>
            <a:r>
              <a:rPr lang="ru-RU" sz="2000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молоком</a:t>
            </a:r>
            <a:r>
              <a:rPr lang="ru-RU" sz="2000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Взяли мы большие ложки</a:t>
            </a:r>
            <a:r>
              <a:rPr lang="ru-RU" sz="2000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Съели все до самой крошки</a:t>
            </a:r>
            <a:r>
              <a:rPr lang="ru-RU" sz="2000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Вот какая </a:t>
            </a:r>
            <a:r>
              <a:rPr lang="ru-RU" sz="2000" b="1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каша,  </a:t>
            </a:r>
            <a:endParaRPr lang="ru-RU" sz="2000" dirty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У бабушки Наташи</a:t>
            </a:r>
            <a:r>
              <a:rPr lang="ru-RU" sz="2000" i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!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3651" y="532529"/>
            <a:ext cx="6120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2000" b="1" i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000" b="1" i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для заучивания   речевой игры « Как у бабушка Наташи</a:t>
            </a:r>
            <a:r>
              <a:rPr lang="ru-RU" sz="2000" b="1" i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kern="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/>
            <a:endParaRPr lang="ru-RU" sz="1400" b="1" kern="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3340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13" descr="22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" y="-1"/>
            <a:ext cx="9143999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161" y="500043"/>
            <a:ext cx="8429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Кодирование стихотворения с помощью символов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1340768"/>
            <a:ext cx="4915619" cy="4934922"/>
          </a:xfrm>
          <a:prstGeom prst="rect">
            <a:avLst/>
          </a:prstGeom>
          <a:noFill/>
          <a:ln w="38100">
            <a:solidFill>
              <a:srgbClr val="3840E4"/>
            </a:solidFill>
            <a:miter lim="800000"/>
            <a:headEnd/>
            <a:tailEnd/>
          </a:ln>
          <a:effectLst/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5148064" y="2132856"/>
            <a:ext cx="3782796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Calibri" pitchFamily="34" charset="0"/>
              </a:rPr>
              <a:t>«ПТИЧКА»</a:t>
            </a:r>
            <a:endParaRPr lang="ru-RU" b="1" i="1" dirty="0">
              <a:latin typeface="Calibri" pitchFamily="34" charset="0"/>
            </a:endParaRPr>
          </a:p>
          <a:p>
            <a:r>
              <a:rPr lang="ru-RU" sz="1600" b="1" i="1" dirty="0">
                <a:latin typeface="Bookman Old Style" pitchFamily="18" charset="0"/>
              </a:rPr>
              <a:t>Птичка над моим окошком</a:t>
            </a:r>
          </a:p>
          <a:p>
            <a:r>
              <a:rPr lang="ru-RU" sz="1600" b="1" i="1" dirty="0">
                <a:latin typeface="Bookman Old Style" pitchFamily="18" charset="0"/>
              </a:rPr>
              <a:t>Гнездышко для деток вьет,</a:t>
            </a:r>
          </a:p>
          <a:p>
            <a:r>
              <a:rPr lang="ru-RU" sz="1600" b="1" i="1" dirty="0">
                <a:latin typeface="Bookman Old Style" pitchFamily="18" charset="0"/>
              </a:rPr>
              <a:t>То соломку тащит </a:t>
            </a:r>
            <a:r>
              <a:rPr lang="ru-RU" sz="1600" b="1" i="1" dirty="0" smtClean="0">
                <a:latin typeface="Bookman Old Style" pitchFamily="18" charset="0"/>
              </a:rPr>
              <a:t>в ножках</a:t>
            </a:r>
            <a:r>
              <a:rPr lang="ru-RU" sz="1600" b="1" i="1" dirty="0">
                <a:latin typeface="Bookman Old Style" pitchFamily="18" charset="0"/>
              </a:rPr>
              <a:t>,</a:t>
            </a:r>
          </a:p>
          <a:p>
            <a:r>
              <a:rPr lang="ru-RU" sz="1600" b="1" i="1" dirty="0">
                <a:latin typeface="Bookman Old Style" pitchFamily="18" charset="0"/>
              </a:rPr>
              <a:t>То пушок в носу несет.</a:t>
            </a:r>
          </a:p>
          <a:p>
            <a:r>
              <a:rPr lang="ru-RU" sz="1600" b="1" i="1" dirty="0">
                <a:latin typeface="Bookman Old Style" pitchFamily="18" charset="0"/>
              </a:rPr>
              <a:t>Птичка домик сделать хочет.</a:t>
            </a:r>
          </a:p>
          <a:p>
            <a:r>
              <a:rPr lang="ru-RU" sz="1600" b="1" i="1" dirty="0">
                <a:latin typeface="Bookman Old Style" pitchFamily="18" charset="0"/>
              </a:rPr>
              <a:t>Солнышко взойдет, зайдет,</a:t>
            </a:r>
          </a:p>
          <a:p>
            <a:r>
              <a:rPr lang="ru-RU" sz="1600" b="1" i="1" dirty="0">
                <a:latin typeface="Bookman Old Style" pitchFamily="18" charset="0"/>
              </a:rPr>
              <a:t>Целый день она хлопочет,</a:t>
            </a:r>
          </a:p>
          <a:p>
            <a:r>
              <a:rPr lang="ru-RU" sz="1600" b="1" i="1" dirty="0">
                <a:latin typeface="Bookman Old Style" pitchFamily="18" charset="0"/>
              </a:rPr>
              <a:t>Но и целый день поет.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13" descr="22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" y="-1"/>
            <a:ext cx="9143999" cy="6858001"/>
          </a:xfrm>
          <a:prstGeom prst="rect">
            <a:avLst/>
          </a:prstGeom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214439" y="1285878"/>
            <a:ext cx="6286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Закодируйте с помощью 3-х символов загадку.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611560" y="2564904"/>
            <a:ext cx="76438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400" b="1" dirty="0">
              <a:latin typeface="Calibri" pitchFamily="34" charset="0"/>
            </a:endParaRPr>
          </a:p>
          <a:p>
            <a:endParaRPr lang="ru-RU" sz="2400" b="1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Загадка. </a:t>
            </a:r>
            <a:r>
              <a:rPr lang="ru-RU" sz="2400" dirty="0">
                <a:latin typeface="Calibri" pitchFamily="34" charset="0"/>
              </a:rPr>
              <a:t>Под соснами, под елками лежит мешок с иголками. (Ёж)</a:t>
            </a: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8441" y="357166"/>
            <a:ext cx="448712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Задание №3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160240"/>
          </a:xfrm>
        </p:spPr>
        <p:txBody>
          <a:bodyPr/>
          <a:lstStyle/>
          <a:p>
            <a:pPr algn="l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Закодируйте загадку с помощью геометрических фигур и символов:</a:t>
            </a: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«Круглая, а не мяч,</a:t>
            </a:r>
            <a:br>
              <a:rPr lang="ru-RU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жёлтая, а не солнце,</a:t>
            </a:r>
            <a:br>
              <a:rPr lang="ru-RU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хвостом, а не мышь».</a:t>
            </a:r>
            <a:r>
              <a:rPr lang="ru-RU" sz="4000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000" b="1" i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http://detsad-kitty.ru/uploads/posts/2012-04/1334819559_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54" t="34564" b="34636"/>
          <a:stretch/>
        </p:blipFill>
        <p:spPr bwMode="auto">
          <a:xfrm>
            <a:off x="5220072" y="3284984"/>
            <a:ext cx="3553316" cy="2438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3665153"/>
              </p:ext>
            </p:extLst>
          </p:nvPr>
        </p:nvGraphicFramePr>
        <p:xfrm>
          <a:off x="611560" y="3304231"/>
          <a:ext cx="4320480" cy="252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1440160"/>
                <a:gridCol w="1440160"/>
              </a:tblGrid>
              <a:tr h="12514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8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02692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sad-kitty.ru/uploads/posts/2012-04/1334819559_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668" b="32574"/>
          <a:stretch/>
        </p:blipFill>
        <p:spPr bwMode="auto">
          <a:xfrm>
            <a:off x="794809" y="1916832"/>
            <a:ext cx="7869321" cy="2686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err="1" smtClean="0">
                <a:ln/>
                <a:solidFill>
                  <a:srgbClr val="0000FF"/>
                </a:solidFill>
              </a:rPr>
              <a:t>Мнемотаблица</a:t>
            </a:r>
            <a:r>
              <a:rPr lang="ru-RU" b="1" dirty="0" smtClean="0">
                <a:ln/>
                <a:solidFill>
                  <a:srgbClr val="0000FF"/>
                </a:solidFill>
              </a:rPr>
              <a:t> к загадке о репке</a:t>
            </a:r>
            <a:endParaRPr lang="ru-RU" b="1" dirty="0">
              <a:ln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1064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3" descr="22298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14291"/>
            <a:ext cx="9143999" cy="7072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714356"/>
            <a:ext cx="7858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№2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Ассоциативное запоминание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 силуэтное изображение (словесные ассоциации )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Радость-          </a:t>
            </a:r>
          </a:p>
          <a:p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№3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Тренировка памяти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1.Воспроизведение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(прошедшего дня, события; образа (не требуют никакого материала)</a:t>
            </a:r>
          </a:p>
          <a:p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Осознание изменений («Пары слов», «Чего не стало», «Что изменилось», «Запоминание мест предметов»,»У кого ,что было», «Техника 10 слов» «Парные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шумелки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</a:t>
            </a:r>
          </a:p>
          <a:p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мнемотаблиц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21" t="5899" b="70515"/>
          <a:stretch>
            <a:fillRect/>
          </a:stretch>
        </p:blipFill>
        <p:spPr bwMode="auto">
          <a:xfrm>
            <a:off x="2285984" y="1643050"/>
            <a:ext cx="42862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13" descr="22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2051" name="Picture 2" descr="H:\анюта\дизайн\исходники\дети\Новая папка\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8189"/>
            <a:ext cx="3832912" cy="50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868" y="1484784"/>
            <a:ext cx="542928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СПАСИБО ЗА ВНИМАНИЕ,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</a:rPr>
              <a:t>ТВОРЧЕСКИХ ВАМ УСПЕХОВ!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2396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3" descr="22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082813" cy="685800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71500" y="500063"/>
            <a:ext cx="7858125" cy="5857875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 smtClean="0">
                <a:solidFill>
                  <a:schemeClr val="hlink"/>
                </a:solidFill>
                <a:latin typeface="Bookman Old Style" pitchFamily="18" charset="0"/>
              </a:rPr>
              <a:t>К</a:t>
            </a:r>
            <a:r>
              <a:rPr lang="ru-RU" sz="3200" u="sng" dirty="0">
                <a:solidFill>
                  <a:schemeClr val="hlink"/>
                </a:solidFill>
                <a:latin typeface="Bookman Old Style" pitchFamily="18" charset="0"/>
              </a:rPr>
              <a:t>. Д. Ушинский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hlink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hlink"/>
                </a:solidFill>
                <a:latin typeface="Bookman Old Style" pitchFamily="18" charset="0"/>
              </a:rPr>
              <a:t>   «Учите ребёнка каким-нибудь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hlink"/>
                </a:solidFill>
                <a:latin typeface="Bookman Old Style" pitchFamily="18" charset="0"/>
              </a:rPr>
              <a:t>   неизвестным ему пяти словам - он  будет долго и напрасно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hlink"/>
                </a:solidFill>
                <a:latin typeface="Bookman Old Style" pitchFamily="18" charset="0"/>
              </a:rPr>
              <a:t>   мучиться, но свяжите двадцать         таких слов с картинками, и он усвоит их на лету»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3" name="Picture 2" descr="C:\Users\НАТАЛЬЯ\AppData\Local\Microsoft\Windows\Temporary Internet Files\Content.IE5\C6S2505N\MC9002329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836715"/>
            <a:ext cx="2016224" cy="12734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13" descr="22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" y="-1"/>
            <a:ext cx="9143999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548680"/>
            <a:ext cx="7672908" cy="525658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6600FF"/>
                </a:solidFill>
              </a:rPr>
              <a:t>Мнемотехника</a:t>
            </a:r>
            <a:r>
              <a:rPr lang="ru-RU" sz="3200" b="1" dirty="0" smtClean="0">
                <a:solidFill>
                  <a:srgbClr val="6600FF"/>
                </a:solidFill>
              </a:rPr>
              <a:t> </a:t>
            </a:r>
            <a:r>
              <a:rPr lang="ru-RU" sz="3200" b="1" dirty="0">
                <a:solidFill>
                  <a:srgbClr val="6600FF"/>
                </a:solidFill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6600FF"/>
                </a:solidFill>
              </a:rPr>
              <a:t>это система методов и приёмов, обеспечивающих эффективное запоминание, сохранение и воспроизведение </a:t>
            </a:r>
            <a:r>
              <a:rPr lang="ru-RU" sz="3200" dirty="0" smtClean="0">
                <a:solidFill>
                  <a:srgbClr val="6600FF"/>
                </a:solidFill>
              </a:rPr>
              <a:t>информации.</a:t>
            </a:r>
            <a:endParaRPr lang="ru-RU" sz="3200" dirty="0">
              <a:solidFill>
                <a:srgbClr val="6600FF"/>
              </a:solidFill>
            </a:endParaRPr>
          </a:p>
        </p:txBody>
      </p:sp>
      <p:pic>
        <p:nvPicPr>
          <p:cNvPr id="6" name="Содержимое 13" descr="22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82813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571612"/>
            <a:ext cx="6786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Прием №1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Кодирование информации</a:t>
            </a:r>
          </a:p>
          <a:p>
            <a:r>
              <a:rPr lang="ru-RU" dirty="0" smtClean="0"/>
              <a:t>(замена понятия графическим изображением)</a:t>
            </a:r>
          </a:p>
          <a:p>
            <a:endParaRPr lang="ru-RU" dirty="0" smtClean="0"/>
          </a:p>
          <a:p>
            <a:r>
              <a:rPr lang="ru-RU" dirty="0" smtClean="0"/>
              <a:t>Чтобы запомнить слово применяется</a:t>
            </a:r>
          </a:p>
          <a:p>
            <a:r>
              <a:rPr lang="ru-RU" dirty="0" smtClean="0"/>
              <a:t>1)геометрические фигуры</a:t>
            </a:r>
          </a:p>
          <a:p>
            <a:endParaRPr lang="ru-RU" dirty="0" smtClean="0"/>
          </a:p>
          <a:p>
            <a:r>
              <a:rPr lang="ru-RU" dirty="0" smtClean="0"/>
              <a:t>2)Условные обозначения (символы, смайлики)    </a:t>
            </a:r>
          </a:p>
          <a:p>
            <a:endParaRPr lang="ru-RU" dirty="0"/>
          </a:p>
        </p:txBody>
      </p:sp>
      <p:pic>
        <p:nvPicPr>
          <p:cNvPr id="9" name="Picture 6" descr="img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000372"/>
            <a:ext cx="2071702" cy="35719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мнемотаблиц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64619"/>
          <a:stretch>
            <a:fillRect/>
          </a:stretch>
        </p:blipFill>
        <p:spPr bwMode="auto">
          <a:xfrm>
            <a:off x="7000892" y="3500439"/>
            <a:ext cx="1357322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2213" t="40678" r="7879" b="37571"/>
          <a:stretch>
            <a:fillRect/>
          </a:stretch>
        </p:blipFill>
        <p:spPr bwMode="auto">
          <a:xfrm>
            <a:off x="8358214" y="3500438"/>
            <a:ext cx="500066" cy="42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915168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13" descr="22298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404664"/>
            <a:ext cx="8568952" cy="523876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latin typeface="Times New Roman" pitchFamily="18" charset="0"/>
              </a:rPr>
              <a:t>  Прием №1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latin typeface="Times New Roman" pitchFamily="18" charset="0"/>
              </a:rPr>
              <a:t> Кодирование информации с помощью геометрических фигур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500175"/>
            <a:ext cx="8501122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i="1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начальном этапе работы используются геометрические фигуры, своей формой и цветом напоминающие замещаемый предмет</a:t>
            </a:r>
            <a:r>
              <a:rPr lang="ru-RU" dirty="0" smtClean="0"/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последующих этапах дети выбирают заместители, без учета внешних признаков  объекта, ориентированных на качественные характеристики (злой,  добрый, трусливый и т. п.).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Блок-схема: извлечение 9"/>
          <p:cNvSpPr/>
          <p:nvPr/>
        </p:nvSpPr>
        <p:spPr>
          <a:xfrm>
            <a:off x="1043608" y="2276872"/>
            <a:ext cx="1339652" cy="1152128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6" descr="1325103599_295275732_1--140--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61" t="5952" r="25861"/>
          <a:stretch>
            <a:fillRect/>
          </a:stretch>
        </p:blipFill>
        <p:spPr bwMode="auto">
          <a:xfrm>
            <a:off x="2483768" y="2060848"/>
            <a:ext cx="1132178" cy="135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 descr="preview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74591"/>
            <a:ext cx="1440160" cy="132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1000100" y="5214950"/>
            <a:ext cx="785818" cy="7858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6" descr="0_515c8_991af0df_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5143512"/>
            <a:ext cx="804848" cy="121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/>
          <p:cNvSpPr/>
          <p:nvPr/>
        </p:nvSpPr>
        <p:spPr>
          <a:xfrm>
            <a:off x="4000496" y="5286388"/>
            <a:ext cx="857256" cy="8572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" name="Рисунок 14" descr="0_707e9_60b6b02d_X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574" b="784"/>
          <a:stretch>
            <a:fillRect/>
          </a:stretch>
        </p:blipFill>
        <p:spPr bwMode="auto">
          <a:xfrm>
            <a:off x="5429256" y="5214950"/>
            <a:ext cx="714380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Овал 22"/>
          <p:cNvSpPr/>
          <p:nvPr/>
        </p:nvSpPr>
        <p:spPr>
          <a:xfrm>
            <a:off x="4071934" y="2204864"/>
            <a:ext cx="1364162" cy="129556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2424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3" descr="22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286908" cy="6858001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683568" y="1785926"/>
            <a:ext cx="7974971" cy="4523394"/>
          </a:xfrm>
        </p:spPr>
        <p:txBody>
          <a:bodyPr/>
          <a:lstStyle/>
          <a:p>
            <a:pPr marL="0" indent="0" algn="ctr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9" y="532529"/>
            <a:ext cx="85725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ru-RU" sz="2000" b="1" kern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Задание №1 </a:t>
            </a:r>
          </a:p>
          <a:p>
            <a:pPr marL="342900" lvl="0" indent="-342900" algn="ctr"/>
            <a:r>
              <a:rPr lang="ru-RU" sz="2800" b="1" kern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Закодируйте с помощью геометрических фигур     героев сказки«Теремок»</a:t>
            </a:r>
          </a:p>
          <a:p>
            <a:pPr marL="342900" lvl="0" indent="-342900"/>
            <a:endParaRPr lang="ru-RU" sz="2000" b="1" kern="0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/>
            <a:endParaRPr lang="ru-RU" sz="1400" b="1" kern="0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/>
            <a:endParaRPr lang="ru-RU" sz="1400" b="1" kern="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214283" y="2214555"/>
            <a:ext cx="928694" cy="928694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714348" y="3286124"/>
            <a:ext cx="0" cy="165576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1763715" y="2276477"/>
            <a:ext cx="1450963" cy="652457"/>
          </a:xfrm>
          <a:prstGeom prst="ellipse">
            <a:avLst/>
          </a:prstGeom>
          <a:solidFill>
            <a:srgbClr val="969696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643306" y="2214554"/>
            <a:ext cx="1428759" cy="785818"/>
          </a:xfrm>
          <a:prstGeom prst="triangle">
            <a:avLst>
              <a:gd name="adj" fmla="val 47917"/>
            </a:avLst>
          </a:prstGeom>
          <a:solidFill>
            <a:srgbClr val="008000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endParaRPr lang="ru-RU" sz="1800">
              <a:latin typeface="Tahoma" pitchFamily="34" charset="0"/>
            </a:endParaRP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2500298" y="3143248"/>
            <a:ext cx="0" cy="165576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4286248" y="3143248"/>
            <a:ext cx="0" cy="165576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 flipH="1" flipV="1">
            <a:off x="6072197" y="2714620"/>
            <a:ext cx="45719" cy="142876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 flipH="1" flipV="1">
            <a:off x="7786710" y="2571744"/>
            <a:ext cx="45719" cy="1571636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572132" y="4214818"/>
            <a:ext cx="1144588" cy="871537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7429520" y="4214818"/>
            <a:ext cx="928694" cy="1000132"/>
          </a:xfrm>
          <a:prstGeom prst="ellipse">
            <a:avLst/>
          </a:prstGeom>
          <a:solidFill>
            <a:srgbClr val="996633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3340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3" descr="22298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" y="-1"/>
            <a:ext cx="9143999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1" y="214290"/>
            <a:ext cx="774779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ТЕРЕмок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(Мнемомодель сказки)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19458" name="Picture 2" descr="http://www.edu.cap.ru/home/3696/kartinki/post-176430-1260810510.jpg"/>
          <p:cNvPicPr>
            <a:picLocks noChangeAspect="1" noChangeArrowheads="1"/>
          </p:cNvPicPr>
          <p:nvPr/>
        </p:nvPicPr>
        <p:blipFill rotWithShape="1">
          <a:blip r:embed="rId3" cstate="print"/>
          <a:srcRect l="3037"/>
          <a:stretch/>
        </p:blipFill>
        <p:spPr bwMode="auto">
          <a:xfrm>
            <a:off x="2066475" y="1700808"/>
            <a:ext cx="5025805" cy="459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785813" y="500063"/>
            <a:ext cx="857251" cy="714375"/>
          </a:xfrm>
          <a:prstGeom prst="flowChartConnector">
            <a:avLst/>
          </a:prstGeom>
          <a:solidFill>
            <a:schemeClr val="bg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642937" y="1785938"/>
            <a:ext cx="1071563" cy="1000125"/>
          </a:xfrm>
          <a:prstGeom prst="flowChartConnector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714377" y="3571875"/>
            <a:ext cx="1071563" cy="1143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571504" y="5252901"/>
            <a:ext cx="1357313" cy="135731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4500565" y="357188"/>
            <a:ext cx="1500187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4429125" y="2786063"/>
            <a:ext cx="2000251" cy="2000250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4" name="Picture 2" descr="http://infomixx.ru/?fad=draw-simple-pictures-5mk5wgjoBqbrWa92xHh1Ia3PxTIo7v1yIsNSoWxuGBDT6OcsVBOY66O44Z9yE8N6mzqyKNR/51brrq_cP4VS12JAGZQGHPpKrA==b5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8" y="285753"/>
            <a:ext cx="17367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www.mamainfo.ru/content/images/fro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9" y="1571628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http://cs301301.vkontakte.ru/u12300076/-14/x_43e2dfd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9" y="2928938"/>
            <a:ext cx="1143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http://www.artsides.ru/big/item_24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42" y="5072063"/>
            <a:ext cx="2928937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http://design.newpages.com.ua/images/uroki/karand/givotnie/wolf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33" b="10345"/>
          <a:stretch>
            <a:fillRect/>
          </a:stretch>
        </p:blipFill>
        <p:spPr bwMode="auto">
          <a:xfrm>
            <a:off x="5857879" y="214313"/>
            <a:ext cx="3000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http://pictures.ucoz.ru/_ph/3/2/3017695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3" y="2714627"/>
            <a:ext cx="2857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1785942" y="142875"/>
            <a:ext cx="5000625" cy="1428750"/>
          </a:xfrm>
          <a:prstGeom prst="triangle">
            <a:avLst>
              <a:gd name="adj" fmla="val 490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42" y="1571628"/>
            <a:ext cx="5000625" cy="3357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419872" y="3573016"/>
            <a:ext cx="857251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899592" y="5085184"/>
            <a:ext cx="1071563" cy="1000125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32083 -0.49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708920"/>
            <a:ext cx="5214939" cy="378618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835696" y="980728"/>
            <a:ext cx="5143500" cy="17145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2771800" y="3933056"/>
            <a:ext cx="857251" cy="714375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4139952" y="5229200"/>
            <a:ext cx="1071563" cy="1000125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3923928" y="3717032"/>
            <a:ext cx="1071563" cy="1143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5364088" y="4509120"/>
            <a:ext cx="1357312" cy="135731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2123728" y="4797152"/>
            <a:ext cx="1500188" cy="1571625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4932040" y="404664"/>
            <a:ext cx="2000251" cy="2143125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1356</TotalTime>
  <Words>390</Words>
  <Application>Microsoft Office PowerPoint</Application>
  <PresentationFormat>Экран (4:3)</PresentationFormat>
  <Paragraphs>93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МБДОУ «Детский сад компенсирующего вида №34»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Закодируйте загадку с помощью геометрических фигур и символов:  «Круглая, а не мяч,  жёлтая, а не солнце,  с хвостом, а не мышь».  </vt:lpstr>
      <vt:lpstr>Мнемотаблица к загадке о репке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дима</cp:lastModifiedBy>
  <cp:revision>94</cp:revision>
  <dcterms:created xsi:type="dcterms:W3CDTF">2012-12-11T13:49:00Z</dcterms:created>
  <dcterms:modified xsi:type="dcterms:W3CDTF">2021-11-05T13:40:56Z</dcterms:modified>
</cp:coreProperties>
</file>