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7" r:id="rId2"/>
    <p:sldId id="283" r:id="rId3"/>
    <p:sldId id="259" r:id="rId4"/>
    <p:sldId id="295" r:id="rId5"/>
    <p:sldId id="297" r:id="rId6"/>
    <p:sldId id="298" r:id="rId7"/>
    <p:sldId id="286" r:id="rId8"/>
    <p:sldId id="287" r:id="rId9"/>
    <p:sldId id="275" r:id="rId10"/>
    <p:sldId id="265" r:id="rId11"/>
    <p:sldId id="292" r:id="rId12"/>
    <p:sldId id="266" r:id="rId13"/>
    <p:sldId id="294" r:id="rId14"/>
    <p:sldId id="278" r:id="rId15"/>
    <p:sldId id="268" r:id="rId16"/>
    <p:sldId id="279" r:id="rId17"/>
    <p:sldId id="280" r:id="rId18"/>
    <p:sldId id="281" r:id="rId19"/>
    <p:sldId id="272" r:id="rId20"/>
    <p:sldId id="282" r:id="rId21"/>
    <p:sldId id="311" r:id="rId22"/>
    <p:sldId id="310" r:id="rId23"/>
    <p:sldId id="308" r:id="rId24"/>
    <p:sldId id="301" r:id="rId25"/>
    <p:sldId id="302" r:id="rId26"/>
    <p:sldId id="305" r:id="rId27"/>
    <p:sldId id="306" r:id="rId28"/>
    <p:sldId id="307" r:id="rId29"/>
    <p:sldId id="29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 varScale="1">
        <p:scale>
          <a:sx n="67" d="100"/>
          <a:sy n="67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8C212B-54B7-40B1-8FAC-1868D36A87F4}" type="datetimeFigureOut">
              <a:rPr lang="ru-RU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1B64D6-AABA-44DB-94FF-C19286001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155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D1BD198-63F1-4196-BD83-4D5ED019E3A5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7883BF-CCF9-44BA-9CA4-BE07763E12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36FB02-FB0D-4E8B-AC2E-EA324446CC64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A14FB6-E22E-40FC-B78D-90B029F14F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58749F-E9BA-4D86-8B8D-D0F762FBEBF6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1690C2-8AFD-4F61-A01E-0C857CC3B0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4BB3A8-1FCF-4C4D-8A3F-BC1BD04E05DD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1FC551-8114-455D-9297-C2CA71F28B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9CDC9F-33E5-4CC9-A80A-8D37394A4433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A539EB-243A-4F23-AE37-4839C53354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E58E83-3EAB-4AFC-8847-7E5117661337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BCCBAC-2B61-49A2-8593-EE13A3A9F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78771F-36A1-4E41-AEA4-720E9C9FF5A5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8426BF-4295-4007-A7A5-1AD32AE29E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D00562-CE5E-456D-A76A-294321E089D4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679886-B9BE-4E42-B826-85AF1065A9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37A5D4-5640-4293-AA5A-EE7589BA3871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B23BB1-D47B-4585-B3BE-835E23B7FA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FD62FC06-0DEC-4CD8-A35E-724493B75F27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331BDD-8E09-4919-A4EA-62EDF9A859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BD4C2A2-77FC-45E9-B71D-C2F8C61487DC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F951CCA-786E-4F9E-83C9-884C28B27A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BD4C2A2-77FC-45E9-B71D-C2F8C61487DC}" type="datetimeFigureOut">
              <a:rPr lang="ru-RU" smtClean="0"/>
              <a:pPr>
                <a:defRPr/>
              </a:pPr>
              <a:t>12.09.2022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F951CCA-786E-4F9E-83C9-884C28B27A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1500166" y="1928802"/>
            <a:ext cx="69333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</a:rPr>
              <a:t>Консультация для воспитателей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</a:rPr>
              <a:t>Тема: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</a:rPr>
              <a:t>«Дизайн 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</a:rPr>
              <a:t>как вид </a:t>
            </a:r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</a:rPr>
              <a:t>искусства. </a:t>
            </a:r>
            <a:endParaRPr lang="ru-RU" sz="28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</a:rPr>
              <a:t>М</a:t>
            </a:r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</a:rPr>
              <a:t>етодика </a:t>
            </a:r>
            <a:r>
              <a:rPr lang="ru-RU" sz="2800" b="1" dirty="0">
                <a:solidFill>
                  <a:srgbClr val="FF0000"/>
                </a:solidFill>
                <a:latin typeface="Verdana" pitchFamily="34" charset="0"/>
              </a:rPr>
              <a:t>ознакомления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Verdana" pitchFamily="34" charset="0"/>
              </a:rPr>
              <a:t>детей дошкольного возраста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Verdana" pitchFamily="34" charset="0"/>
              </a:rPr>
              <a:t>с </a:t>
            </a:r>
            <a:r>
              <a:rPr lang="ru-RU" sz="2800" b="1" dirty="0" smtClean="0">
                <a:solidFill>
                  <a:srgbClr val="FF0000"/>
                </a:solidFill>
                <a:latin typeface="Verdana" pitchFamily="34" charset="0"/>
              </a:rPr>
              <a:t>дизайном»</a:t>
            </a:r>
            <a:endParaRPr lang="ru-RU" sz="2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71475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Выполнила </a:t>
            </a:r>
            <a:r>
              <a:rPr lang="ru-RU" dirty="0" smtClean="0"/>
              <a:t>воспитатель  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Заварзина</a:t>
            </a:r>
            <a:r>
              <a:rPr lang="ru-RU" dirty="0" smtClean="0"/>
              <a:t> </a:t>
            </a:r>
          </a:p>
          <a:p>
            <a:pPr algn="r"/>
            <a:r>
              <a:rPr lang="ru-RU" dirty="0" err="1" smtClean="0"/>
              <a:t>Татяна</a:t>
            </a:r>
            <a:r>
              <a:rPr lang="ru-RU" dirty="0" smtClean="0"/>
              <a:t> Петровна</a:t>
            </a:r>
          </a:p>
          <a:p>
            <a:pPr algn="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Новоалтайск, 2022</a:t>
            </a: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детский сад № 11 «Рябинка»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г. Новоалтайска Алтайского края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57718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Коллаж очень интересная техника она может объединять в себе большинство нетрадиционных техник, в коллаже можно использовать и </a:t>
            </a:r>
            <a:r>
              <a:rPr lang="ru-RU" sz="2000" dirty="0" err="1" smtClean="0">
                <a:solidFill>
                  <a:srgbClr val="FF0000"/>
                </a:solidFill>
              </a:rPr>
              <a:t>тестопластику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граттаж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изонить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квиллинг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rgbClr val="FF0000"/>
                </a:solidFill>
              </a:rPr>
              <a:t> многое другое все зависит от того насколько богата ваша фантазия.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b="1" dirty="0" smtClean="0">
              <a:solidFill>
                <a:srgbClr val="FF0000"/>
              </a:solidFill>
              <a:cs typeface="Trebuchet MS" pitchFamily="34" charset="0"/>
            </a:endParaRPr>
          </a:p>
        </p:txBody>
      </p:sp>
      <p:pic>
        <p:nvPicPr>
          <p:cNvPr id="22531" name="Picture 2" descr="C:\Users\Юля\Desktop\99608666_large_rF53pbcF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5209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Юля\Desktop\il_570xN.210908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14752"/>
            <a:ext cx="21113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Юля\Desktop\il_570xN.223961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00174"/>
            <a:ext cx="2611437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(варианты названия:  изображение нитью, ниточный дизайн), или </a:t>
            </a:r>
            <a:r>
              <a:rPr lang="ru-RU" dirty="0" err="1" smtClean="0">
                <a:solidFill>
                  <a:srgbClr val="FF0000"/>
                </a:solidFill>
              </a:rPr>
              <a:t>стринг-арт</a:t>
            </a:r>
            <a:r>
              <a:rPr lang="ru-RU" dirty="0" smtClean="0">
                <a:solidFill>
                  <a:srgbClr val="FF0000"/>
                </a:solidFill>
              </a:rPr>
              <a:t> (от </a:t>
            </a:r>
            <a:r>
              <a:rPr lang="ru-RU" dirty="0" err="1" smtClean="0">
                <a:solidFill>
                  <a:srgbClr val="FF0000"/>
                </a:solidFill>
              </a:rPr>
              <a:t>англ.</a:t>
            </a:r>
            <a:r>
              <a:rPr lang="ru-RU" i="1" dirty="0" err="1" smtClean="0">
                <a:solidFill>
                  <a:srgbClr val="FF0000"/>
                </a:solidFill>
              </a:rPr>
              <a:t>string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art</a:t>
            </a:r>
            <a:r>
              <a:rPr lang="ru-RU" dirty="0" smtClean="0">
                <a:solidFill>
                  <a:srgbClr val="FF0000"/>
                </a:solidFill>
              </a:rPr>
              <a:t> — «искусство нитей») — графическая техника, получение изображения нитками на картоне или другом твёрдом основании. Нитяную графику также иногда называют </a:t>
            </a:r>
            <a:r>
              <a:rPr lang="ru-RU" dirty="0" err="1" smtClean="0">
                <a:solidFill>
                  <a:srgbClr val="FF0000"/>
                </a:solidFill>
              </a:rPr>
              <a:t>изографика</a:t>
            </a:r>
            <a:r>
              <a:rPr lang="ru-RU" dirty="0" smtClean="0">
                <a:solidFill>
                  <a:srgbClr val="FF0000"/>
                </a:solidFill>
              </a:rPr>
              <a:t> или вышивка по картону. В качестве основания иногда используется также бархат (бархатная бумага) или плотная бумага. Нитки могут быть обычные швейные, шерстяные другие. Также можно использовать цветные шёлковые нитки.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           </a:t>
            </a:r>
            <a:r>
              <a:rPr lang="ru-RU" sz="4800" dirty="0" err="1" smtClean="0">
                <a:solidFill>
                  <a:srgbClr val="FF0000"/>
                </a:solidFill>
              </a:rPr>
              <a:t>Изонить</a:t>
            </a:r>
            <a:endParaRPr lang="ru-RU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2cb8e99736e66cdbe8c464d3e0ac5f5--paper-embroidery-string-a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3857652" cy="4714908"/>
          </a:xfrm>
        </p:spPr>
      </p:pic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Нужно освоить технику заполнения угла, окружности, паутинку. После этого вам будут под силу выполнить довольно сложные картины в технике </a:t>
            </a:r>
            <a:r>
              <a:rPr lang="ru-RU" sz="2000" dirty="0" err="1" smtClean="0">
                <a:solidFill>
                  <a:srgbClr val="FF0000"/>
                </a:solidFill>
              </a:rPr>
              <a:t>изонить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>
              <a:solidFill>
                <a:srgbClr val="FF0000"/>
              </a:solidFill>
              <a:cs typeface="Trebuchet MS" pitchFamily="34" charset="0"/>
            </a:endParaRPr>
          </a:p>
        </p:txBody>
      </p:sp>
      <p:pic>
        <p:nvPicPr>
          <p:cNvPr id="10" name="Рисунок 9" descr="1315c6761d471523af306ac11a915a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14422"/>
            <a:ext cx="4152912" cy="47513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577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Создание фигурок из теста,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сделанного на основе муки,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воды и большого количества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соли. В дальнейшем эти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фигурки высушиваются на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воздухе или в духовом шкафу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 могут быть раскрашены или задекорированы.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</a:t>
            </a:r>
            <a:r>
              <a:rPr lang="ru-RU" sz="4800" dirty="0" err="1" smtClean="0">
                <a:solidFill>
                  <a:srgbClr val="FF0000"/>
                </a:solidFill>
              </a:rPr>
              <a:t>Тестопластика</a:t>
            </a:r>
            <a:endParaRPr lang="ru-RU" sz="4800" dirty="0"/>
          </a:p>
        </p:txBody>
      </p:sp>
      <p:pic>
        <p:nvPicPr>
          <p:cNvPr id="4" name="Рисунок 3" descr="5a7f3e29faf5cad8a0b0c9b0a64b2b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714488"/>
            <a:ext cx="3000396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</a:t>
            </a:r>
            <a:r>
              <a:rPr lang="ru-RU" sz="2600" dirty="0" smtClean="0">
                <a:solidFill>
                  <a:srgbClr val="FF0000"/>
                </a:solidFill>
              </a:rPr>
              <a:t>Это </a:t>
            </a:r>
            <a:r>
              <a:rPr lang="ru-RU" sz="2600" dirty="0" err="1" smtClean="0">
                <a:solidFill>
                  <a:srgbClr val="FF0000"/>
                </a:solidFill>
              </a:rPr>
              <a:t>чень</a:t>
            </a:r>
            <a:r>
              <a:rPr lang="ru-RU" sz="2600" dirty="0" smtClean="0">
                <a:solidFill>
                  <a:srgbClr val="FF0000"/>
                </a:solidFill>
              </a:rPr>
              <a:t> популярная современная техника декорирования различных предметов: от небольших тарелочек и вазочек до вместительных комодов и шкафов. </a:t>
            </a:r>
          </a:p>
          <a:p>
            <a:pPr>
              <a:buNone/>
            </a:pPr>
            <a:r>
              <a:rPr lang="ru-RU" sz="2600" dirty="0" smtClean="0">
                <a:solidFill>
                  <a:srgbClr val="FF0000"/>
                </a:solidFill>
              </a:rPr>
              <a:t>   Суть техники </a:t>
            </a:r>
            <a:r>
              <a:rPr lang="ru-RU" sz="2600" dirty="0" err="1" smtClean="0">
                <a:solidFill>
                  <a:srgbClr val="FF0000"/>
                </a:solidFill>
              </a:rPr>
              <a:t>декупажа</a:t>
            </a:r>
            <a:r>
              <a:rPr lang="ru-RU" sz="2600" dirty="0" smtClean="0">
                <a:solidFill>
                  <a:srgbClr val="FF0000"/>
                </a:solidFill>
              </a:rPr>
              <a:t> заключается в том, что тонкий слой бумаги с декоративным рисунком наклеивается на поверхность декорируемого предмета, создавая при этом иллюзию ручной росписи. Декоративные узоры выпускаются на специальных салфетках для </a:t>
            </a:r>
            <a:r>
              <a:rPr lang="ru-RU" sz="2600" dirty="0" err="1" smtClean="0">
                <a:solidFill>
                  <a:srgbClr val="FF0000"/>
                </a:solidFill>
              </a:rPr>
              <a:t>декупажа</a:t>
            </a:r>
            <a:r>
              <a:rPr lang="ru-RU" sz="2600" dirty="0" smtClean="0">
                <a:solidFill>
                  <a:srgbClr val="FF0000"/>
                </a:solidFill>
              </a:rPr>
              <a:t>. Кроме того, узор для </a:t>
            </a:r>
            <a:r>
              <a:rPr lang="ru-RU" sz="2600" dirty="0" err="1" smtClean="0">
                <a:solidFill>
                  <a:srgbClr val="FF0000"/>
                </a:solidFill>
              </a:rPr>
              <a:t>декупажа</a:t>
            </a:r>
            <a:r>
              <a:rPr lang="ru-RU" sz="2600" dirty="0" smtClean="0">
                <a:solidFill>
                  <a:srgbClr val="FF0000"/>
                </a:solidFill>
              </a:rPr>
              <a:t> можно вырезать и из обычной бумажной салфетки, из журнала, открытки, этикетки или даже из оберточной бумаги.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4700" cy="92392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Декупаж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osochka-700x9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1500174"/>
            <a:ext cx="3395684" cy="4357718"/>
          </a:xfrm>
        </p:spPr>
      </p:pic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cs typeface="Trebuchet MS" pitchFamily="34" charset="0"/>
              </a:rPr>
              <a:t>               </a:t>
            </a:r>
            <a:r>
              <a:rPr lang="ru-RU" sz="4800" b="1" dirty="0" err="1" smtClean="0">
                <a:solidFill>
                  <a:srgbClr val="C00000"/>
                </a:solidFill>
                <a:cs typeface="Trebuchet MS" pitchFamily="34" charset="0"/>
              </a:rPr>
              <a:t>Декупаж</a:t>
            </a:r>
            <a:endParaRPr lang="ru-RU" sz="4800" b="1" dirty="0" smtClean="0">
              <a:solidFill>
                <a:srgbClr val="C00000"/>
              </a:solidFill>
              <a:cs typeface="Trebuchet MS" pitchFamily="34" charset="0"/>
            </a:endParaRPr>
          </a:p>
        </p:txBody>
      </p:sp>
      <p:pic>
        <p:nvPicPr>
          <p:cNvPr id="7" name="Рисунок 6" descr="dekupazh_korobok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63" y="1500174"/>
            <a:ext cx="4667326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Это рукоделие, которое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представляет собой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разработку, создание и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оформление альбомов,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упаковочных коробок,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рамок для картин и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фотографий, а также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подарочных открыток.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Скрапбукинг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4db1e4c99a4c69c34a5ca85473bb2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20" y="1928778"/>
            <a:ext cx="4286280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928670"/>
            <a:ext cx="9429784" cy="50786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Это искусство </a:t>
            </a:r>
            <a:r>
              <a:rPr lang="ru-RU" sz="2400" dirty="0" err="1" smtClean="0">
                <a:solidFill>
                  <a:srgbClr val="FF0000"/>
                </a:solidFill>
              </a:rPr>
              <a:t>бумагокручения</a:t>
            </a:r>
            <a:r>
              <a:rPr lang="ru-RU" sz="2400" dirty="0" smtClean="0">
                <a:solidFill>
                  <a:srgbClr val="FF0000"/>
                </a:solidFill>
              </a:rPr>
              <a:t>, которому уже не одна сотня лет.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Как показала практика, бумага, обработанная по технике </a:t>
            </a:r>
            <a:r>
              <a:rPr lang="ru-RU" sz="2400" dirty="0" err="1" smtClean="0">
                <a:solidFill>
                  <a:srgbClr val="FF0000"/>
                </a:solidFill>
              </a:rPr>
              <a:t>квиллинга</a:t>
            </a:r>
            <a:r>
              <a:rPr lang="ru-RU" sz="2400" dirty="0" smtClean="0">
                <a:solidFill>
                  <a:srgbClr val="FF0000"/>
                </a:solidFill>
              </a:rPr>
              <a:t>, весьма прочная и крепкая. Поэтому, все изделия из нее широко используют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в быту. Вы можете изготовить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</a:rPr>
              <a:t>конфетницу</a:t>
            </a:r>
            <a:r>
              <a:rPr lang="ru-RU" sz="2400" dirty="0" smtClean="0">
                <a:solidFill>
                  <a:srgbClr val="FF0000"/>
                </a:solidFill>
              </a:rPr>
              <a:t> и использовать ее по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прямому назначению. Даже на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объемную подставку для чашки вы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можете без всяких опасений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поставить свою любимую чашку с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кофе.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Квиллинг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kvilling-dlya-nachinayushhih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38" y="2692702"/>
            <a:ext cx="3500462" cy="41652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sz="2000" dirty="0" smtClean="0"/>
              <a:t> </a:t>
            </a:r>
            <a:r>
              <a:rPr lang="vi-VN" sz="2400" dirty="0" smtClean="0">
                <a:solidFill>
                  <a:srgbClr val="FF0000"/>
                </a:solidFill>
              </a:rPr>
              <a:t>(яп.: «сложенная бумага») — вид декоративно-прикладного искусства; японское искусство складывания фигурок из бумаги. Искусство оригами своими корнями уходит в Древний Китай, где и была изобретена бумага. Классическое оригами предписывает использование одного листа бумаги без применения ножниц.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Оригами для детей </a:t>
            </a:r>
            <a:r>
              <a:rPr lang="ru-RU" sz="2400" dirty="0" smtClean="0">
                <a:solidFill>
                  <a:srgbClr val="FF0000"/>
                </a:solidFill>
              </a:rPr>
              <a:t>- это аппликация, которая будет с одной стороны и интересна детям, а с другой стороны и сложна. Оригами для детей развивает ловкость рук ребят.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Оригами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535904095_osennij-list-klena-iz-bumagi-klenovyj-list-orig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49202" cy="3525854"/>
          </a:xfrm>
        </p:spPr>
      </p:pic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cs typeface="Trebuchet MS" pitchFamily="34" charset="0"/>
              </a:rPr>
              <a:t>                                     О</a:t>
            </a:r>
            <a:r>
              <a:rPr lang="ru-RU" b="1" dirty="0" smtClean="0">
                <a:solidFill>
                  <a:srgbClr val="FF0000"/>
                </a:solidFill>
                <a:cs typeface="Trebuchet MS" pitchFamily="34" charset="0"/>
              </a:rPr>
              <a:t>ригами</a:t>
            </a:r>
          </a:p>
        </p:txBody>
      </p:sp>
      <p:pic>
        <p:nvPicPr>
          <p:cNvPr id="8" name="Рисунок 7" descr="51c0899a5de082e4e97c84b60f0bfc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91427"/>
            <a:ext cx="4929190" cy="32665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999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      (от англ. </a:t>
            </a:r>
            <a:r>
              <a:rPr lang="ru-RU" sz="2800" i="1" dirty="0" err="1" smtClean="0">
                <a:solidFill>
                  <a:srgbClr val="FF0000"/>
                </a:solidFill>
              </a:rPr>
              <a:t>design</a:t>
            </a:r>
            <a:r>
              <a:rPr lang="ru-RU" sz="2800" i="1" dirty="0" smtClean="0">
                <a:solidFill>
                  <a:srgbClr val="FF0000"/>
                </a:solidFill>
              </a:rPr>
              <a:t> — умение проектировать, конструировать, чертить) в широком смысле — любое проектирование, т. е. процесс создания новых предметов, инструментов, оборудования, формирования предметной среды.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Дизайнерское творчество соединяет в себе различные виды искусства: живопись, графику, архитектуру, скульптуру, декоративно- прикладное искусство и т.д. Детей необходимо знакомить с данным явлением в искусстве, чтобы решать проблему интеграции различных видов их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08266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          </a:t>
            </a:r>
            <a:r>
              <a:rPr lang="ru-RU" sz="6700" dirty="0" smtClean="0">
                <a:solidFill>
                  <a:srgbClr val="C00000"/>
                </a:solidFill>
              </a:rPr>
              <a:t>Дизайн</a:t>
            </a:r>
            <a:endParaRPr lang="ru-RU" sz="67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7686700" cy="457203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900" dirty="0" smtClean="0">
                <a:solidFill>
                  <a:srgbClr val="FF0000"/>
                </a:solidFill>
              </a:rPr>
              <a:t>фр. </a:t>
            </a:r>
            <a:r>
              <a:rPr lang="ru-RU" sz="2900" dirty="0" err="1" smtClean="0">
                <a:solidFill>
                  <a:srgbClr val="FF0000"/>
                </a:solidFill>
              </a:rPr>
              <a:t>papier</a:t>
            </a:r>
            <a:r>
              <a:rPr lang="ru-RU" sz="2900" dirty="0" smtClean="0">
                <a:solidFill>
                  <a:srgbClr val="FF0000"/>
                </a:solidFill>
              </a:rPr>
              <a:t> </a:t>
            </a:r>
            <a:r>
              <a:rPr lang="ru-RU" sz="2900" dirty="0" err="1" smtClean="0">
                <a:solidFill>
                  <a:srgbClr val="FF0000"/>
                </a:solidFill>
              </a:rPr>
              <a:t>mâché</a:t>
            </a:r>
            <a:r>
              <a:rPr lang="ru-RU" sz="2900" dirty="0" smtClean="0">
                <a:solidFill>
                  <a:srgbClr val="FF0000"/>
                </a:solidFill>
              </a:rPr>
              <a:t> «жёваная бумага») —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легко поддающаяся 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формовке. Это не только 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красивое французское 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название, но и очень 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простая, бюджетная 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техника изготовления 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различных поделок из 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кусочков бумаги. 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Заниматься 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таким творчеством 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в детском 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саду – 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одно удовольствие.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Папье-маше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pape_mashe_podelki_-_idei-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285860"/>
            <a:ext cx="3640089" cy="2714644"/>
          </a:xfrm>
          <a:prstGeom prst="rect">
            <a:avLst/>
          </a:prstGeom>
        </p:spPr>
      </p:pic>
      <p:pic>
        <p:nvPicPr>
          <p:cNvPr id="5" name="Picture 3" descr="C:\Users\Юля\Desktop\Тарелки-из-папье-маш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3857604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Термин «витраж» означает, процесс объединения различных частей цветного стекла. Витражами называют своеобразные картины, обладающие прозрачностью, имеющие рисунки, узоры.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Выполняются витражи из стекла или непосредственно на стекле.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Для детей дошкольного возраста можно использовать особый вид </a:t>
            </a:r>
            <a:r>
              <a:rPr lang="ru-RU" dirty="0" err="1" smtClean="0">
                <a:solidFill>
                  <a:srgbClr val="FF0000"/>
                </a:solidFill>
              </a:rPr>
              <a:t>витража.Это</a:t>
            </a:r>
            <a:r>
              <a:rPr lang="ru-RU" dirty="0" smtClean="0">
                <a:solidFill>
                  <a:srgbClr val="FF0000"/>
                </a:solidFill>
              </a:rPr>
              <a:t> детские витражные краски, с помощью которых можно создавать клеящиеся на гладкие поверхности рисунки. При высыхании краски становятся прозрачными и напоминают цветное стекло.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             Витраж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718_82ca68cce4d687b34d82e0df4db47f4d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5196" y="2689196"/>
            <a:ext cx="4168804" cy="41688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1115_bbb33428ce41599ba3e8965e753517db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4929222" cy="38154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 («дерево счастья», «европейское дерево») –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это декоративное деревце небольшого размера, которым украшают интерьеры и экстерьеры, а также часто используют для сервировки стола. </a:t>
            </a:r>
            <a:r>
              <a:rPr lang="ru-RU" sz="2000" dirty="0" err="1" smtClean="0">
                <a:solidFill>
                  <a:srgbClr val="FF0000"/>
                </a:solidFill>
              </a:rPr>
              <a:t>Топиарии</a:t>
            </a:r>
            <a:r>
              <a:rPr lang="ru-RU" sz="2000" dirty="0" smtClean="0">
                <a:solidFill>
                  <a:srgbClr val="FF0000"/>
                </a:solidFill>
              </a:rPr>
              <a:t> хороши тем, что выглядят очень красиво, а сделать их можно своими руками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буквально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за 1 вечер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из подручных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материалов.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            </a:t>
            </a:r>
            <a:r>
              <a:rPr lang="ru-RU" sz="4800" dirty="0" err="1" smtClean="0">
                <a:solidFill>
                  <a:srgbClr val="C00000"/>
                </a:solidFill>
              </a:rPr>
              <a:t>Топиарий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topiar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000372"/>
            <a:ext cx="6453218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>
            <a:normAutofit fontScale="25000" lnSpcReduction="20000"/>
          </a:bodyPr>
          <a:lstStyle/>
          <a:p>
            <a:r>
              <a:rPr lang="ru-RU" sz="7200" i="1" dirty="0" smtClean="0">
                <a:solidFill>
                  <a:srgbClr val="C00000"/>
                </a:solidFill>
              </a:rPr>
              <a:t>ПРОГРАММНОЕ СОДЕРЖАНИЕ</a:t>
            </a:r>
            <a:r>
              <a:rPr lang="ru-RU" sz="7200" i="1" dirty="0" smtClean="0">
                <a:solidFill>
                  <a:srgbClr val="FF0000"/>
                </a:solidFill>
              </a:rPr>
              <a:t>:</a:t>
            </a:r>
            <a:r>
              <a:rPr lang="ru-RU" sz="7200" dirty="0" smtClean="0">
                <a:solidFill>
                  <a:srgbClr val="FF0000"/>
                </a:solidFill>
              </a:rPr>
              <a:t> продолжать знакомить детей с предметно-декоративным дизайном (создание и украшение предметов), с видами головных уборов, способами их украшения.  Учить планировать свою деятельность, совершенствовать умения по применению правил декора. Развивать интерес к творческому дизайну, фантазию, воображение. Воспитывать чувство прекрасного.</a:t>
            </a:r>
          </a:p>
          <a:p>
            <a:r>
              <a:rPr lang="ru-RU" sz="7200" i="1" dirty="0" smtClean="0">
                <a:solidFill>
                  <a:srgbClr val="C00000"/>
                </a:solidFill>
              </a:rPr>
              <a:t>МАТЕРИАЛ:</a:t>
            </a:r>
            <a:r>
              <a:rPr lang="ru-RU" sz="7200" b="1" dirty="0" smtClean="0">
                <a:solidFill>
                  <a:srgbClr val="FF0000"/>
                </a:solidFill>
              </a:rPr>
              <a:t> </a:t>
            </a:r>
            <a:r>
              <a:rPr lang="ru-RU" sz="7200" dirty="0" smtClean="0">
                <a:solidFill>
                  <a:srgbClr val="FF0000"/>
                </a:solidFill>
              </a:rPr>
              <a:t> 4 заготовки шляп,  украшения для шляп (цветы, ленты, </a:t>
            </a:r>
            <a:r>
              <a:rPr lang="ru-RU" sz="7200" dirty="0" err="1" smtClean="0">
                <a:solidFill>
                  <a:srgbClr val="FF0000"/>
                </a:solidFill>
              </a:rPr>
              <a:t>фатин</a:t>
            </a:r>
            <a:r>
              <a:rPr lang="ru-RU" sz="7200" dirty="0" smtClean="0">
                <a:solidFill>
                  <a:srgbClr val="FF0000"/>
                </a:solidFill>
              </a:rPr>
              <a:t>, перья, бусинки и др.).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 </a:t>
            </a:r>
            <a:r>
              <a:rPr lang="ru-RU" sz="7200" b="1" dirty="0" smtClean="0">
                <a:solidFill>
                  <a:srgbClr val="FF0000"/>
                </a:solidFill>
              </a:rPr>
              <a:t>ХОД ЗАНЯТИЯ</a:t>
            </a:r>
            <a:r>
              <a:rPr lang="ru-RU" sz="7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7200" i="1" dirty="0" smtClean="0">
                <a:solidFill>
                  <a:srgbClr val="C00000"/>
                </a:solidFill>
              </a:rPr>
              <a:t>ВВОДНАЯ ЧАСТЬ</a:t>
            </a:r>
            <a:r>
              <a:rPr lang="ru-RU" sz="7200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7200" dirty="0" smtClean="0">
                <a:solidFill>
                  <a:srgbClr val="C00000"/>
                </a:solidFill>
              </a:rPr>
              <a:t>Воспитатель</a:t>
            </a:r>
            <a:r>
              <a:rPr lang="ru-RU" sz="7200" dirty="0" smtClean="0">
                <a:solidFill>
                  <a:srgbClr val="FF0000"/>
                </a:solidFill>
              </a:rPr>
              <a:t>. Ребята, друзья-куклы обратились сегодня в нашу мастерскую с очередной просьбой. Как вы думаете, о чем они нас попросили?</a:t>
            </a:r>
          </a:p>
          <a:p>
            <a:r>
              <a:rPr lang="ru-RU" sz="7200" dirty="0" smtClean="0">
                <a:solidFill>
                  <a:srgbClr val="C00000"/>
                </a:solidFill>
              </a:rPr>
              <a:t> (ответы детей)</a:t>
            </a:r>
          </a:p>
          <a:p>
            <a:r>
              <a:rPr lang="ru-RU" sz="7200" dirty="0" smtClean="0">
                <a:solidFill>
                  <a:srgbClr val="C00000"/>
                </a:solidFill>
              </a:rPr>
              <a:t>Воспитатель</a:t>
            </a:r>
            <a:r>
              <a:rPr lang="ru-RU" sz="7200" dirty="0" smtClean="0">
                <a:solidFill>
                  <a:srgbClr val="FF0000"/>
                </a:solidFill>
              </a:rPr>
              <a:t>. Их ждёт показ модных шляп, где каждая кукла продемонстрирует свою нарядную, красиво украшенную шляпку. Поможем нашим клиентам подготовиться к показу модной шляпки?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Но, прежде, чем создавать шляпки, постараемся больше узнать о них. Скажите, все ли шляпки похожи друг на друга? </a:t>
            </a:r>
          </a:p>
          <a:p>
            <a:r>
              <a:rPr lang="ru-RU" sz="7200" dirty="0" smtClean="0">
                <a:solidFill>
                  <a:srgbClr val="C00000"/>
                </a:solidFill>
              </a:rPr>
              <a:t>(ответы детей)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Конспект занятия «ШЛЯПКА ДЛЯ КУКЛЫ»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28596" y="285728"/>
            <a:ext cx="8229600" cy="582594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28604"/>
            <a:ext cx="8858280" cy="62865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    Воспитатель.</a:t>
            </a:r>
            <a:r>
              <a:rPr lang="ru-RU" sz="2900" dirty="0" smtClean="0">
                <a:solidFill>
                  <a:srgbClr val="FF0000"/>
                </a:solidFill>
              </a:rPr>
              <a:t> А в чём различие? Да, действительно они отличаются по форме, величине, размеру, и названия также имеют разные. Обратите внимание на рисунки. Это шляпка-таблетка. Она скорее декоративная, украшает и дополняет образ.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    А это вам известный берет. Давным-давно береты носили только врачи. А сейчас его носят и девочки и  женщины.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    Этот головной убор называют</a:t>
            </a:r>
            <a:r>
              <a:rPr lang="ru-RU" sz="2900" b="1" dirty="0" smtClean="0">
                <a:solidFill>
                  <a:srgbClr val="FF0000"/>
                </a:solidFill>
              </a:rPr>
              <a:t> </a:t>
            </a:r>
            <a:r>
              <a:rPr lang="ru-RU" sz="2900" dirty="0" smtClean="0">
                <a:solidFill>
                  <a:srgbClr val="FF0000"/>
                </a:solidFill>
              </a:rPr>
              <a:t>шляпка-котелок или цилиндр.   А это широкополая шляпа.</a:t>
            </a:r>
            <a:r>
              <a:rPr lang="ru-RU" sz="2900" b="1" dirty="0" smtClean="0">
                <a:solidFill>
                  <a:srgbClr val="FF0000"/>
                </a:solidFill>
              </a:rPr>
              <a:t> </a:t>
            </a:r>
            <a:r>
              <a:rPr lang="ru-RU" sz="2900" dirty="0" smtClean="0">
                <a:solidFill>
                  <a:srgbClr val="FF0000"/>
                </a:solidFill>
              </a:rPr>
              <a:t> Почему её так называют? 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    Дети.</a:t>
            </a:r>
            <a:r>
              <a:rPr lang="ru-RU" sz="2900" dirty="0" smtClean="0">
                <a:solidFill>
                  <a:srgbClr val="FF0000"/>
                </a:solidFill>
              </a:rPr>
              <a:t> Потому что у неё широкие поля—это часть шляпы. Это позволяет размещать на них крупные украшения.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    Воспитатель.</a:t>
            </a:r>
            <a:r>
              <a:rPr lang="ru-RU" sz="2900" dirty="0" smtClean="0">
                <a:solidFill>
                  <a:srgbClr val="FF0000"/>
                </a:solidFill>
              </a:rPr>
              <a:t> Когда шляпа становится более привлекательной, красочной? 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    Дети.</a:t>
            </a:r>
            <a:r>
              <a:rPr lang="ru-RU" sz="2900" dirty="0" smtClean="0">
                <a:solidFill>
                  <a:srgbClr val="FF0000"/>
                </a:solidFill>
              </a:rPr>
              <a:t> Когда она украшена. 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    Воспитатель.</a:t>
            </a:r>
            <a:r>
              <a:rPr lang="ru-RU" sz="2900" dirty="0" smtClean="0">
                <a:solidFill>
                  <a:srgbClr val="FF0000"/>
                </a:solidFill>
              </a:rPr>
              <a:t> Чем можно украсить шляпку? 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    Дети.</a:t>
            </a:r>
            <a:r>
              <a:rPr lang="ru-RU" sz="2900" dirty="0" smtClean="0">
                <a:solidFill>
                  <a:srgbClr val="FF0000"/>
                </a:solidFill>
              </a:rPr>
              <a:t> Лентами, цветами, бусинами, </a:t>
            </a:r>
            <a:r>
              <a:rPr lang="ru-RU" sz="2900" dirty="0" err="1" smtClean="0">
                <a:solidFill>
                  <a:srgbClr val="FF0000"/>
                </a:solidFill>
              </a:rPr>
              <a:t>фатином</a:t>
            </a:r>
            <a:r>
              <a:rPr lang="ru-RU" sz="2900" dirty="0" smtClean="0">
                <a:solidFill>
                  <a:srgbClr val="FF0000"/>
                </a:solidFill>
              </a:rPr>
              <a:t> и др.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    </a:t>
            </a:r>
            <a:r>
              <a:rPr lang="ru-RU" sz="2900" dirty="0" smtClean="0">
                <a:solidFill>
                  <a:srgbClr val="C00000"/>
                </a:solidFill>
              </a:rPr>
              <a:t>Воспитатель.</a:t>
            </a:r>
            <a:r>
              <a:rPr lang="ru-RU" sz="2900" dirty="0" smtClean="0">
                <a:solidFill>
                  <a:srgbClr val="FF0000"/>
                </a:solidFill>
              </a:rPr>
              <a:t> Пора и нам заняться важным делом, чтобы достойно выступить на показе мод.</a:t>
            </a:r>
            <a:r>
              <a:rPr lang="ru-RU" sz="3200" i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C00000"/>
                </a:solidFill>
              </a:rPr>
              <a:t>    САМОСТОЯТЕЛЬНАЯ РАБОТА ДЕТЕЙ.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Ребята делятся на подгруппы. Выбирают материал и выполняют работу по украшению шляп. Воспитатель внимательно следит за правильностью использования материала и инструментов. Оказывает помощь.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C00000"/>
                </a:solidFill>
              </a:rPr>
              <a:t>    ЗАКЛЮЧИТЕЛЬНАЯ ЧАСТЬ.</a:t>
            </a: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Воспитатель. </a:t>
            </a:r>
            <a:r>
              <a:rPr lang="ru-RU" sz="3200" dirty="0" smtClean="0">
                <a:solidFill>
                  <a:srgbClr val="FF0000"/>
                </a:solidFill>
              </a:rPr>
              <a:t>Ребята, какую работу мы сегодня выполняли?</a:t>
            </a: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    Дети.</a:t>
            </a:r>
            <a:r>
              <a:rPr lang="ru-RU" sz="3200" dirty="0" smtClean="0">
                <a:solidFill>
                  <a:srgbClr val="FF0000"/>
                </a:solidFill>
              </a:rPr>
              <a:t> Мы занимались дизайном шляп.          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C00000"/>
                </a:solidFill>
              </a:rPr>
              <a:t>                               ДЕФИЛЕ СО ШЛЯПАМИ (под музыку).</a:t>
            </a:r>
          </a:p>
          <a:p>
            <a:endParaRPr lang="ru-RU" sz="29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_26_y82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046" y="2705100"/>
            <a:ext cx="4833954" cy="4152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Декорированы в технике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  </a:t>
            </a:r>
            <a:r>
              <a:rPr lang="ru-RU" dirty="0" err="1" smtClean="0">
                <a:solidFill>
                  <a:srgbClr val="C00000"/>
                </a:solidFill>
              </a:rPr>
              <a:t>квиллинг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80122fa1e54a2276580d6a519f6804dc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00174"/>
            <a:ext cx="4429123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</a:t>
            </a:r>
            <a:r>
              <a:rPr lang="ru-RU" sz="4400" dirty="0" smtClean="0">
                <a:solidFill>
                  <a:srgbClr val="C00000"/>
                </a:solidFill>
              </a:rPr>
              <a:t>Декорирована атласом и  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      бумажными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бутонами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418efdcf970f75b_954801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857364"/>
            <a:ext cx="5737914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908726_26027-650x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1448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Соломенная шляпка украшена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цветами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Потребность общества в личности нового типа - творчески активной и свободно мыслящей - постоянно возрастает по мере совершенствования социально-экономических и культурных условий нашей жизни. Эту потребность можно реализовать через занятия дизайном именно в дошкольном возрасте.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          Заключение</a:t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113" y="1"/>
            <a:ext cx="74882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Детский дизайн</a:t>
            </a:r>
            <a:r>
              <a:rPr lang="ru-RU" sz="4000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 algn="ctr"/>
            <a:endParaRPr lang="ru-RU" sz="2800" i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– </a:t>
            </a:r>
            <a:r>
              <a:rPr lang="ru-RU" sz="2800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новая художественно-продуктивная деятельность, которая понимается </a:t>
            </a:r>
          </a:p>
          <a:p>
            <a:pPr algn="ctr"/>
            <a:r>
              <a:rPr lang="ru-RU" sz="2800" i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как проектное мышление самого широкого диапазона</a:t>
            </a:r>
            <a:r>
              <a:rPr lang="ru-RU" sz="2800" i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.</a:t>
            </a:r>
          </a:p>
          <a:p>
            <a:pPr algn="ctr"/>
            <a:endParaRPr lang="ru-RU" sz="3600" i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algn="ctr"/>
            <a:endParaRPr lang="ru-RU" sz="3600" i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3600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071811"/>
            <a:ext cx="83582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             </a:t>
            </a:r>
            <a:r>
              <a:rPr lang="ru-RU" sz="3600" b="1" dirty="0" smtClean="0">
                <a:solidFill>
                  <a:srgbClr val="C00000"/>
                </a:solidFill>
              </a:rPr>
              <a:t>Типы детского дизайна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 плоскостной (аппликативно-графический)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 объемный (предметно-декоративный)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 пространственный (</a:t>
            </a:r>
            <a:r>
              <a:rPr lang="ru-RU" sz="3200" dirty="0" err="1" smtClean="0">
                <a:solidFill>
                  <a:srgbClr val="FF0000"/>
                </a:solidFill>
              </a:rPr>
              <a:t>архитекртурно-художественный</a:t>
            </a:r>
            <a:r>
              <a:rPr lang="ru-RU" sz="3200" dirty="0" smtClean="0">
                <a:solidFill>
                  <a:srgbClr val="FF0000"/>
                </a:solidFill>
              </a:rPr>
              <a:t>).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Он ориентирован на выполнение задач в области художественно-эстетического образования дошкольника. Дети моделируют украшения и сувениры, мастерят одежду для кукол, костюмы и декорации к своим спектаклям и утренникам, обустраивают игровые комнаты и домики. Детская дизайн деятельность сходна с рукоделием.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    «Дизайн-рукоделие» </a:t>
            </a:r>
            <a:r>
              <a:rPr lang="ru-RU" sz="1800" dirty="0" smtClean="0">
                <a:solidFill>
                  <a:srgbClr val="FF0000"/>
                </a:solidFill>
              </a:rPr>
              <a:t>- можно назвать небольшие украшения-аранжировки, выполняемые детьми самостоятельно и </a:t>
            </a:r>
            <a:r>
              <a:rPr lang="ru-RU" sz="1800" dirty="0" err="1" smtClean="0">
                <a:solidFill>
                  <a:srgbClr val="FF0000"/>
                </a:solidFill>
              </a:rPr>
              <a:t>одномоментно</a:t>
            </a:r>
            <a:r>
              <a:rPr lang="ru-RU" sz="1800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  </a:t>
            </a:r>
            <a:r>
              <a:rPr lang="ru-RU" sz="2000" i="1" dirty="0" smtClean="0">
                <a:solidFill>
                  <a:srgbClr val="FF0000"/>
                </a:solidFill>
              </a:rPr>
              <a:t>«Дизайн-проект» </a:t>
            </a:r>
            <a:r>
              <a:rPr lang="ru-RU" sz="1800" dirty="0" smtClean="0">
                <a:solidFill>
                  <a:srgbClr val="FF0000"/>
                </a:solidFill>
              </a:rPr>
              <a:t>предусматривает более сложный, длительный и коллективный характер деятельности Детский дизайн может быть направлен как на эстетическую организацию пространства, так и на создание красивых полезных предметов, составляющих среду ребенка.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Особенности детского дизайна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Аранжировки</a:t>
            </a:r>
            <a:r>
              <a:rPr lang="ru-RU" dirty="0" smtClean="0">
                <a:solidFill>
                  <a:srgbClr val="FF0000"/>
                </a:solidFill>
              </a:rPr>
              <a:t> - предполагает развитие традиций детских рукоделий с ориентацией на украшение одежды и декор интерьера. Это могут быть: композиции </a:t>
            </a:r>
            <a:r>
              <a:rPr lang="ru-RU" dirty="0" err="1" smtClean="0">
                <a:solidFill>
                  <a:srgbClr val="FF0000"/>
                </a:solidFill>
              </a:rPr>
              <a:t>фито-дизайна</a:t>
            </a:r>
            <a:r>
              <a:rPr lang="ru-RU" dirty="0" smtClean="0">
                <a:solidFill>
                  <a:srgbClr val="FF0000"/>
                </a:solidFill>
              </a:rPr>
              <a:t>, букеты, гербарии-картины, бижутерия из искусственного и природного материала, витражи и мозаики, элементы сюжетно-тематических композиций.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Дизайн одежды </a:t>
            </a:r>
            <a:r>
              <a:rPr lang="ru-RU" dirty="0" smtClean="0">
                <a:solidFill>
                  <a:srgbClr val="FF0000"/>
                </a:solidFill>
              </a:rPr>
              <a:t>- предполагает ознакомление детей с культурой одежды и некоторыми доступными дошкольникам способами создания рисунков - эскизов, фасонов и декоративной отделки платья.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Декоративно-пространственный дизайн </a:t>
            </a:r>
            <a:r>
              <a:rPr lang="ru-RU" dirty="0" smtClean="0">
                <a:solidFill>
                  <a:srgbClr val="FF0000"/>
                </a:solidFill>
              </a:rPr>
              <a:t>- ориентирует внимание детей на декоративном оформлении облика зданий и ландшафта, интерьеров групповых комнат, помещений к праздничным утренникам детского сада. Дети приобретают дизайн-опыт при создании макетов комнат, домиков, используя подручные материалы.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  виды детского дизайна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5715039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рисование по мокрой бумаге;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монотипии (целлофан, бумага, стекло);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рисование пластилином;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пальцевая живопись; 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кляксография</a:t>
            </a:r>
            <a:r>
              <a:rPr lang="ru-RU" sz="2000" dirty="0" smtClean="0">
                <a:solidFill>
                  <a:srgbClr val="FF0000"/>
                </a:solidFill>
              </a:rPr>
              <a:t>;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применение приема “</a:t>
            </a:r>
            <a:r>
              <a:rPr lang="ru-RU" sz="2000" dirty="0" err="1" smtClean="0">
                <a:solidFill>
                  <a:srgbClr val="FF0000"/>
                </a:solidFill>
              </a:rPr>
              <a:t>набрызг</a:t>
            </a:r>
            <a:r>
              <a:rPr lang="ru-RU" sz="2000" dirty="0" smtClean="0">
                <a:solidFill>
                  <a:srgbClr val="FF0000"/>
                </a:solidFill>
              </a:rPr>
              <a:t>”;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коллаж;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метод тычка;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чеканки;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витражи;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изонить</a:t>
            </a:r>
            <a:r>
              <a:rPr lang="ru-RU" sz="20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декупаж</a:t>
            </a:r>
            <a:r>
              <a:rPr lang="ru-RU" sz="20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квиллинг</a:t>
            </a:r>
            <a:r>
              <a:rPr lang="ru-RU" sz="20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топиарий</a:t>
            </a:r>
            <a:r>
              <a:rPr lang="ru-RU" sz="20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2000" dirty="0" err="1" smtClean="0">
                <a:solidFill>
                  <a:srgbClr val="FF0000"/>
                </a:solidFill>
              </a:rPr>
              <a:t>скрапбукинг</a:t>
            </a:r>
            <a:r>
              <a:rPr lang="ru-RU" sz="2000" dirty="0" smtClean="0">
                <a:solidFill>
                  <a:srgbClr val="FF0000"/>
                </a:solidFill>
              </a:rPr>
              <a:t> и </a:t>
            </a:r>
            <a:r>
              <a:rPr lang="ru-RU" sz="2000" dirty="0" err="1" smtClean="0">
                <a:solidFill>
                  <a:srgbClr val="FF0000"/>
                </a:solidFill>
              </a:rPr>
              <a:t>др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Формы ознакомительной работы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2300" dirty="0" smtClean="0">
                <a:solidFill>
                  <a:srgbClr val="FF0000"/>
                </a:solidFill>
              </a:rPr>
              <a:t>Экскурсии</a:t>
            </a:r>
          </a:p>
          <a:p>
            <a:pPr>
              <a:buNone/>
            </a:pPr>
            <a:r>
              <a:rPr lang="ru-RU" sz="2300" dirty="0" smtClean="0">
                <a:solidFill>
                  <a:srgbClr val="FF0000"/>
                </a:solidFill>
              </a:rPr>
              <a:t>                                               Занятия</a:t>
            </a:r>
          </a:p>
          <a:p>
            <a:pPr>
              <a:buNone/>
            </a:pPr>
            <a:r>
              <a:rPr lang="ru-RU" sz="2300" dirty="0" smtClean="0">
                <a:solidFill>
                  <a:srgbClr val="FF0000"/>
                </a:solidFill>
              </a:rPr>
              <a:t>                                                          Игры</a:t>
            </a:r>
          </a:p>
          <a:p>
            <a:pPr>
              <a:buNone/>
            </a:pPr>
            <a:r>
              <a:rPr lang="ru-RU" sz="2300" dirty="0" smtClean="0">
                <a:solidFill>
                  <a:srgbClr val="FF0000"/>
                </a:solidFill>
              </a:rPr>
              <a:t>                                                                 Рассматривание альбомов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4287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      </a:t>
            </a:r>
            <a:r>
              <a:rPr lang="ru-RU" sz="3200" dirty="0" smtClean="0">
                <a:solidFill>
                  <a:srgbClr val="C00000"/>
                </a:solidFill>
              </a:rPr>
              <a:t>Техники детского дизайна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  Это одна из форм ознакомления дошкольников с дизайном в музеях, на выставках, где дети могут увидеть подлинные шедевры дизайна (эксклюзивная посуда, старинная мебель, костюмы прошлых столетий и т.д.). Могут быть организованы экскурсии на предприятия, чтобы дети имели представление об индустриальном дизайне и могли сами наблюдать работу сложных аппаратов, механизмов либо процесс изготовления предмета дизайна, виртуальные экскурсии, которые позволяют сформировать у детей общие представления о том или ином виде дизайна.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4600" b="1" dirty="0" smtClean="0">
                <a:solidFill>
                  <a:srgbClr val="C00000"/>
                </a:solidFill>
              </a:rPr>
              <a:t>                     Занятия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Их целесообразно делить на две части. В первой части дети теоретически знакомятся с видом дизайна и его предметами, во второй могут в ходе практической деятельности освоить какие-то приёмы, техники дизайна, тем самым закрепить изученный материал.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Занятия по ознакомлению с дизайном отличаются от всех остальных тем, что дети начинают смотреть на окружающие их предметы с иной точки зрения. Им приоткрываются новые стороны привычных вещей из их повседневной жизни.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         </a:t>
            </a:r>
            <a:r>
              <a:rPr lang="ru-RU" sz="3600" dirty="0" smtClean="0">
                <a:solidFill>
                  <a:srgbClr val="C00000"/>
                </a:solidFill>
              </a:rPr>
              <a:t>Экскурсии</a:t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577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Конкретизировать и одновременно закрепить знания, полученные на занятии можно в ходе игр, являющихся как составной частью занятия, так и отдельной, самостоятельной формой. В данном случае игры могут быть и средством, и формой ознакомления. </a:t>
            </a:r>
          </a:p>
          <a:p>
            <a:pPr>
              <a:buNone/>
            </a:pPr>
            <a:r>
              <a:rPr lang="ru-RU" sz="3800" dirty="0" smtClean="0">
                <a:solidFill>
                  <a:srgbClr val="C00000"/>
                </a:solidFill>
              </a:rPr>
              <a:t>          Рассматривание альбомов</a:t>
            </a:r>
            <a:endParaRPr lang="ru-RU" sz="3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Сделать такие альбомы можно, привлекая к этому процессу самих детей. Во время изготовления и в ходе последующего рассматривания дети вспоминают изученный материал, закрепляют полученную информацию.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      </a:t>
            </a:r>
            <a:r>
              <a:rPr lang="ru-RU" sz="3600" dirty="0" smtClean="0">
                <a:solidFill>
                  <a:srgbClr val="C00000"/>
                </a:solidFill>
              </a:rPr>
              <a:t>Игры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i="1" dirty="0" smtClean="0">
                <a:solidFill>
                  <a:srgbClr val="FF0000"/>
                </a:solidFill>
              </a:rPr>
              <a:t> </a:t>
            </a:r>
            <a:r>
              <a:rPr lang="ru-RU" sz="2700" i="1" dirty="0" smtClean="0">
                <a:solidFill>
                  <a:srgbClr val="FF0000"/>
                </a:solidFill>
              </a:rPr>
              <a:t>- сюжетно-ролевые</a:t>
            </a:r>
            <a:br>
              <a:rPr lang="ru-RU" sz="2700" i="1" dirty="0" smtClean="0">
                <a:solidFill>
                  <a:srgbClr val="FF0000"/>
                </a:solidFill>
              </a:rPr>
            </a:br>
            <a:r>
              <a:rPr lang="ru-RU" sz="2700" i="1" dirty="0" smtClean="0">
                <a:solidFill>
                  <a:srgbClr val="FF0000"/>
                </a:solidFill>
              </a:rPr>
              <a:t>                          - дидактические</a:t>
            </a:r>
            <a:br>
              <a:rPr lang="ru-RU" sz="2700" i="1" dirty="0" smtClean="0">
                <a:solidFill>
                  <a:srgbClr val="FF0000"/>
                </a:solidFill>
              </a:rPr>
            </a:br>
            <a:r>
              <a:rPr lang="ru-RU" sz="2700" i="1" dirty="0" smtClean="0">
                <a:solidFill>
                  <a:srgbClr val="FF0000"/>
                </a:solidFill>
              </a:rPr>
              <a:t>                                              - малоподвижные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64347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Это сравнительно молодое направление в изобразительном искусстве. Оно детище прошлого бурного столетия, когда художники искали новые средства для выражения своих мыслей, чувств и настроений. Техника коллажа (от фр. </a:t>
            </a:r>
            <a:r>
              <a:rPr lang="ru-RU" dirty="0" err="1" smtClean="0">
                <a:solidFill>
                  <a:srgbClr val="FF0000"/>
                </a:solidFill>
              </a:rPr>
              <a:t>collage</a:t>
            </a:r>
            <a:r>
              <a:rPr lang="ru-RU" dirty="0" smtClean="0">
                <a:solidFill>
                  <a:srgbClr val="FF0000"/>
                </a:solidFill>
              </a:rPr>
              <a:t> — наклеивание) дает широкий простор для творчества, поскольку целое создается из фрагментарного. Фрагментами могут быть фотографии, глянцевые журналы, разноцветная бумага, разных фактур, ткань, фольга, растения, краски, ткани, металлические детали и многое другое.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42900"/>
            <a:ext cx="7124700" cy="2571768"/>
          </a:xfrm>
        </p:spPr>
        <p:txBody>
          <a:bodyPr>
            <a:normAutofit/>
          </a:bodyPr>
          <a:lstStyle/>
          <a:p>
            <a:pPr algn="ctr"/>
            <a:r>
              <a:rPr lang="ru-RU" sz="36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Представляем некоторые техники детского дизайна</a:t>
            </a: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Коллаж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563</TotalTime>
  <Words>1277</Words>
  <Application>Microsoft Office PowerPoint</Application>
  <PresentationFormat>Экран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Слайд 1</vt:lpstr>
      <vt:lpstr>           Дизайн</vt:lpstr>
      <vt:lpstr>Слайд 3</vt:lpstr>
      <vt:lpstr>  Особенности детского дизайна</vt:lpstr>
      <vt:lpstr>  виды детского дизайна</vt:lpstr>
      <vt:lpstr>       Техники детского дизайна </vt:lpstr>
      <vt:lpstr>           Экскурсии </vt:lpstr>
      <vt:lpstr>                    Игры  - сюжетно-ролевые                           - дидактические                                               - малоподвижные </vt:lpstr>
      <vt:lpstr>Представляем некоторые техники детского дизайна Коллаж</vt:lpstr>
      <vt:lpstr>Коллаж очень интересная техника она может объединять в себе большинство нетрадиционных техник, в коллаже можно использовать и тестопластику, и граттаж, и изонить, и квиллинг, и многое другое все зависит от того насколько богата ваша фантазия. </vt:lpstr>
      <vt:lpstr>             Изонить</vt:lpstr>
      <vt:lpstr>Нужно освоить технику заполнения угла, окружности, паутинку. После этого вам будут под силу выполнить довольно сложные картины в технике изонить.  </vt:lpstr>
      <vt:lpstr>         Тестопластика</vt:lpstr>
      <vt:lpstr>Декупаж</vt:lpstr>
      <vt:lpstr>               Декупаж</vt:lpstr>
      <vt:lpstr>Скрапбукинг</vt:lpstr>
      <vt:lpstr>Квиллинг</vt:lpstr>
      <vt:lpstr>Оригами</vt:lpstr>
      <vt:lpstr>                                     Оригами</vt:lpstr>
      <vt:lpstr>Папье-маше</vt:lpstr>
      <vt:lpstr>             Витраж</vt:lpstr>
      <vt:lpstr>Слайд 22</vt:lpstr>
      <vt:lpstr>            Топиарий</vt:lpstr>
      <vt:lpstr>Конспект занятия «ШЛЯПКА ДЛЯ КУКЛЫ» </vt:lpstr>
      <vt:lpstr>Слайд 25</vt:lpstr>
      <vt:lpstr>Декорированы в технике                              квиллинг</vt:lpstr>
      <vt:lpstr>   Декорирована атласом и          бумажными бутонами</vt:lpstr>
      <vt:lpstr>Соломенная шляпка украшена    цветами </vt:lpstr>
      <vt:lpstr>          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 радости</dc:creator>
  <cp:lastModifiedBy>User</cp:lastModifiedBy>
  <cp:revision>65</cp:revision>
  <dcterms:created xsi:type="dcterms:W3CDTF">2016-11-21T07:11:26Z</dcterms:created>
  <dcterms:modified xsi:type="dcterms:W3CDTF">2022-09-12T14:15:54Z</dcterms:modified>
</cp:coreProperties>
</file>