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61" r:id="rId3"/>
    <p:sldId id="260" r:id="rId4"/>
    <p:sldId id="262" r:id="rId5"/>
    <p:sldId id="263" r:id="rId6"/>
    <p:sldId id="257" r:id="rId7"/>
    <p:sldId id="264" r:id="rId8"/>
    <p:sldId id="265" r:id="rId9"/>
    <p:sldId id="271" r:id="rId10"/>
    <p:sldId id="272" r:id="rId11"/>
    <p:sldId id="273" r:id="rId12"/>
    <p:sldId id="274" r:id="rId13"/>
    <p:sldId id="27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2A13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7" autoAdjust="0"/>
  </p:normalViewPr>
  <p:slideViewPr>
    <p:cSldViewPr>
      <p:cViewPr>
        <p:scale>
          <a:sx n="80" d="100"/>
          <a:sy n="80" d="100"/>
        </p:scale>
        <p:origin x="-8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09AA5-F037-4F6C-AB08-FFD890F3C643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92C23-0741-4355-8A25-58D7F3EC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7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Фотографии взяты с фотобанка Лори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2C23-0741-4355-8A25-58D7F3EC66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3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Использованы фотографии с </a:t>
            </a:r>
            <a:r>
              <a:rPr lang="ru-RU" dirty="0" err="1" smtClean="0"/>
              <a:t>яндекс</a:t>
            </a:r>
            <a:r>
              <a:rPr lang="ru-RU" dirty="0" smtClean="0"/>
              <a:t>-картинки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2C23-0741-4355-8A25-58D7F3EC668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4896544" cy="7920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ru-RU" b="1" cap="none" dirty="0" smtClean="0">
                <a:solidFill>
                  <a:srgbClr val="002060"/>
                </a:solidFill>
              </a:rPr>
              <a:t>оррекционная работа с учащимися с </a:t>
            </a:r>
            <a:r>
              <a:rPr lang="ru-RU" b="1" dirty="0" smtClean="0">
                <a:solidFill>
                  <a:srgbClr val="002060"/>
                </a:solidFill>
              </a:rPr>
              <a:t>РАС.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19140000">
            <a:off x="1145144" y="2572132"/>
            <a:ext cx="6511131" cy="32925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школа-интернат №2 г. Сочи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893"/>
            <a:ext cx="2540000" cy="256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124744"/>
            <a:ext cx="1945513" cy="2594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06184"/>
            <a:ext cx="4844256" cy="3633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8" y="4951323"/>
            <a:ext cx="2545141" cy="181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Концепция ТЕАССН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4"/>
            <a:ext cx="1728192" cy="122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057650" y="876459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1.Существенная роль сотрудничества с родителями.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2.Понимание </a:t>
            </a:r>
            <a:r>
              <a:rPr lang="ru-RU" b="1" dirty="0">
                <a:solidFill>
                  <a:srgbClr val="002060"/>
                </a:solidFill>
              </a:rPr>
              <a:t>значительных отличий </a:t>
            </a:r>
            <a:r>
              <a:rPr lang="ru-RU" b="1" dirty="0" err="1">
                <a:solidFill>
                  <a:srgbClr val="002060"/>
                </a:solidFill>
              </a:rPr>
              <a:t>аутистов</a:t>
            </a:r>
            <a:r>
              <a:rPr lang="ru-RU" b="1" dirty="0">
                <a:solidFill>
                  <a:srgbClr val="002060"/>
                </a:solidFill>
              </a:rPr>
              <a:t> друг от друга (интересов, сильных / слабых сторон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141855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3.Необходимость полноты информации о способностях, интересах и специфических проблемах ребёнка-</a:t>
            </a:r>
            <a:r>
              <a:rPr lang="ru-RU" b="1" dirty="0" err="1">
                <a:solidFill>
                  <a:srgbClr val="002060"/>
                </a:solidFill>
              </a:rPr>
              <a:t>аутиста</a:t>
            </a:r>
            <a:r>
              <a:rPr lang="ru-RU" b="1" dirty="0">
                <a:solidFill>
                  <a:srgbClr val="002060"/>
                </a:solidFill>
              </a:rPr>
              <a:t> в различных сферах жизни для индивидуального подбора и адаптации развивающей программы.</a:t>
            </a:r>
          </a:p>
          <a:p>
            <a:r>
              <a:rPr lang="ru-RU" b="1" dirty="0">
                <a:solidFill>
                  <a:srgbClr val="002060"/>
                </a:solidFill>
              </a:rPr>
              <a:t>4.  Ориентация всех программ помощи на сильные стороны и интересы человека с аутизмом для компенсации слабых сторон.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85" y="1959266"/>
            <a:ext cx="3564669" cy="26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Холдинг-терапия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692696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Ребенок должен сидеть у матери на коленях так, чтобы у нее была возможность посмотреть ему в глаза. Не ослабляя объятий, несмотря на сопротивление ребенка, мать говорит о своих чувствах и своей любви к ребенку и о том, как она хочет преодолеть ту или иную проблему.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13304"/>
            <a:ext cx="2399463" cy="4265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13304"/>
            <a:ext cx="2405866" cy="42770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60" y="2551654"/>
            <a:ext cx="2356320" cy="41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Сенсорная интеграция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92696"/>
            <a:ext cx="63755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Сенсорная интеграция – терапевтический метод, направленный на работу с телом ребенка.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Ребенку </a:t>
            </a:r>
            <a:r>
              <a:rPr lang="ru-RU" sz="2000" b="1" dirty="0">
                <a:solidFill>
                  <a:srgbClr val="002060"/>
                </a:solidFill>
              </a:rPr>
              <a:t>предлагается «взаимодействовать» со специально оборудованным помещением, где он в игре совместно со взрослыми выполняет специально подобранные упражнения на зрительно-моторную координацию, ориентацию тела в пространстве, тактильную чувствительность. Тем самым стимулируется работа органов чувств в условиях координации различных сенсорных систем.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1796142" cy="2993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97051"/>
            <a:ext cx="4629245" cy="2777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89040"/>
            <a:ext cx="1796143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Поведенческая терапия для </a:t>
            </a:r>
            <a:r>
              <a:rPr lang="ru-RU" b="1" u="sng" dirty="0" err="1">
                <a:solidFill>
                  <a:srgbClr val="002060"/>
                </a:solidFill>
              </a:rPr>
              <a:t>аутистов</a:t>
            </a:r>
            <a:r>
              <a:rPr lang="ru-RU" b="1" u="sng" dirty="0">
                <a:solidFill>
                  <a:srgbClr val="002060"/>
                </a:solidFill>
              </a:rPr>
              <a:t> (АВА терапия)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836712"/>
            <a:ext cx="1140067" cy="3579812"/>
          </a:xfrm>
        </p:spPr>
      </p:pic>
      <p:sp>
        <p:nvSpPr>
          <p:cNvPr id="3" name="Прямоугольник 2"/>
          <p:cNvSpPr/>
          <p:nvPr/>
        </p:nvSpPr>
        <p:spPr>
          <a:xfrm>
            <a:off x="1259632" y="1412776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Поведенческая терапия для </a:t>
            </a:r>
            <a:r>
              <a:rPr lang="ru-RU" b="1" dirty="0" err="1">
                <a:solidFill>
                  <a:srgbClr val="002060"/>
                </a:solidFill>
              </a:rPr>
              <a:t>аутистов</a:t>
            </a:r>
            <a:r>
              <a:rPr lang="ru-RU" b="1" dirty="0">
                <a:solidFill>
                  <a:srgbClr val="002060"/>
                </a:solidFill>
              </a:rPr>
              <a:t> по программе АВА построена на идее, что любое поведение человека влечет за собой определенные последствия, и, когда ребенку это нравится, он станет повторять это поведение, а когда не нравится, не станет.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42946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Рекомендации по работе с детьми-</a:t>
            </a:r>
            <a:r>
              <a:rPr lang="ru-RU" dirty="0" err="1">
                <a:solidFill>
                  <a:srgbClr val="002060"/>
                </a:solidFill>
              </a:rPr>
              <a:t>аутистами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773082" cy="35798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2060"/>
                </a:solidFill>
              </a:rPr>
              <a:t>Что делать, если такой ребенок уже есть в детском коллективе?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887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Взаимодействуйте </a:t>
            </a:r>
            <a:r>
              <a:rPr lang="ru-RU" sz="1400" dirty="0">
                <a:solidFill>
                  <a:srgbClr val="002060"/>
                </a:solidFill>
              </a:rPr>
              <a:t>с ребёнком, только когда он готов к этому.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</a:rPr>
              <a:t>Вступайте в тактильный контакт с ребёнком, только когда он сам просит об </a:t>
            </a:r>
            <a:r>
              <a:rPr lang="ru-RU" sz="1400" dirty="0" smtClean="0">
                <a:solidFill>
                  <a:srgbClr val="002060"/>
                </a:solidFill>
              </a:rPr>
              <a:t>этом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Научитесь </a:t>
            </a:r>
            <a:r>
              <a:rPr lang="ru-RU" sz="1400" dirty="0">
                <a:solidFill>
                  <a:srgbClr val="002060"/>
                </a:solidFill>
              </a:rPr>
              <a:t>улавливать изменения в поведении ребенка, не давайте ему выйти в деструктивную деятельность.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Придерживайтесь </a:t>
            </a:r>
            <a:r>
              <a:rPr lang="ru-RU" sz="1400" dirty="0">
                <a:solidFill>
                  <a:srgbClr val="002060"/>
                </a:solidFill>
              </a:rPr>
              <a:t>определенного режима дня.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Соблюдайте </a:t>
            </a:r>
            <a:r>
              <a:rPr lang="ru-RU" sz="1400" dirty="0">
                <a:solidFill>
                  <a:srgbClr val="002060"/>
                </a:solidFill>
              </a:rPr>
              <a:t>ежедневные ритуалы.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Не </a:t>
            </a:r>
            <a:r>
              <a:rPr lang="ru-RU" sz="1400" dirty="0">
                <a:solidFill>
                  <a:srgbClr val="002060"/>
                </a:solidFill>
              </a:rPr>
              <a:t>трогайте ребенка.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Принимайте </a:t>
            </a:r>
            <a:r>
              <a:rPr lang="ru-RU" sz="1400" dirty="0">
                <a:solidFill>
                  <a:srgbClr val="002060"/>
                </a:solidFill>
              </a:rPr>
              <a:t>его таким, какой он есть.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Не </a:t>
            </a:r>
            <a:r>
              <a:rPr lang="ru-RU" sz="1400" dirty="0">
                <a:solidFill>
                  <a:srgbClr val="002060"/>
                </a:solidFill>
              </a:rPr>
              <a:t>повышайте голос и не издавайте громких звуков.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Не </a:t>
            </a:r>
            <a:r>
              <a:rPr lang="ru-RU" sz="1400" dirty="0">
                <a:solidFill>
                  <a:srgbClr val="002060"/>
                </a:solidFill>
              </a:rPr>
              <a:t>выпускайте ребенка из поля своего зрения. Ребенок должен понимать, что всегда может подойти к вам.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Найдите </a:t>
            </a:r>
            <a:r>
              <a:rPr lang="ru-RU" sz="1400" dirty="0">
                <a:solidFill>
                  <a:srgbClr val="002060"/>
                </a:solidFill>
              </a:rPr>
              <a:t>общий способ сказать «нет», «да» и «дай».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Совместно </a:t>
            </a:r>
            <a:r>
              <a:rPr lang="ru-RU" sz="1400" dirty="0">
                <a:solidFill>
                  <a:srgbClr val="002060"/>
                </a:solidFill>
              </a:rPr>
              <a:t>с ребенком создайте «укромное место», где ребенок может посидеть один и никто не будет ему мешать.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Все </a:t>
            </a:r>
            <a:r>
              <a:rPr lang="ru-RU" sz="1400" dirty="0">
                <a:solidFill>
                  <a:srgbClr val="002060"/>
                </a:solidFill>
              </a:rPr>
              <a:t>общение и обучение можно вести через игрушку, значимую для ребенка.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190462"/>
            <a:ext cx="2675789" cy="16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</a:rPr>
              <a:t>Во что играть с маленьким ребёнком-</a:t>
            </a:r>
            <a:r>
              <a:rPr lang="ru-RU" sz="2200" dirty="0" err="1">
                <a:solidFill>
                  <a:srgbClr val="002060"/>
                </a:solidFill>
              </a:rPr>
              <a:t>аутистом</a:t>
            </a:r>
            <a:r>
              <a:rPr lang="ru-RU" sz="2200" dirty="0">
                <a:solidFill>
                  <a:srgbClr val="002060"/>
                </a:solidFill>
              </a:rPr>
              <a:t>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275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хороводные </a:t>
            </a:r>
            <a:r>
              <a:rPr lang="ru-RU" sz="2000" dirty="0">
                <a:solidFill>
                  <a:srgbClr val="002060"/>
                </a:solidFill>
              </a:rPr>
              <a:t>игры,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игры </a:t>
            </a:r>
            <a:r>
              <a:rPr lang="ru-RU" sz="2000" dirty="0">
                <a:solidFill>
                  <a:srgbClr val="002060"/>
                </a:solidFill>
              </a:rPr>
              <a:t>с правилами,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мыльные </a:t>
            </a:r>
            <a:r>
              <a:rPr lang="ru-RU" sz="2000" dirty="0">
                <a:solidFill>
                  <a:srgbClr val="002060"/>
                </a:solidFill>
              </a:rPr>
              <a:t>пузыри,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игры </a:t>
            </a:r>
            <a:r>
              <a:rPr lang="ru-RU" sz="2000" dirty="0">
                <a:solidFill>
                  <a:srgbClr val="002060"/>
                </a:solidFill>
              </a:rPr>
              <a:t>с водой,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игры</a:t>
            </a:r>
            <a:r>
              <a:rPr lang="ru-RU" sz="2000" dirty="0">
                <a:solidFill>
                  <a:srgbClr val="002060"/>
                </a:solidFill>
              </a:rPr>
              <a:t>, направленные на развитие мелкой </a:t>
            </a:r>
            <a:r>
              <a:rPr lang="ru-RU" sz="2000" dirty="0" smtClean="0">
                <a:solidFill>
                  <a:srgbClr val="002060"/>
                </a:solidFill>
              </a:rPr>
              <a:t>моторики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83260"/>
            <a:ext cx="4896544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78178"/>
            <a:ext cx="3600400" cy="2882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704"/>
            <a:ext cx="3096344" cy="17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Как учить ребёнка-</a:t>
            </a:r>
            <a:r>
              <a:rPr lang="ru-RU" dirty="0" err="1">
                <a:solidFill>
                  <a:srgbClr val="002060"/>
                </a:solidFill>
              </a:rPr>
              <a:t>аутиста</a:t>
            </a:r>
            <a:r>
              <a:rPr lang="ru-RU" dirty="0">
                <a:solidFill>
                  <a:srgbClr val="00206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520940" cy="3579849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доносить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через схемы, наглядные картинки,</a:t>
            </a: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избегать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переутомления,</a:t>
            </a: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четко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пространство,</a:t>
            </a: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подписанные системы хранения,</a:t>
            </a: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подписывать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которыми пользуется ребенок,</a:t>
            </a: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обращаться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ребенку по имени,</a:t>
            </a: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обучать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 самообслуживания и бытовой ориентировки,</a:t>
            </a: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осваивать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частями, этапами, затем объединять в целое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7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подкрепление 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действия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(вкусным поощрением, 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объятием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стимулом),</a:t>
            </a: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постоянно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крупную и 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3710931"/>
            <a:ext cx="2262499" cy="3016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3438021" cy="2578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80645"/>
            <a:ext cx="1469452" cy="26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 за внимание!!!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852881" cy="5137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677226" cy="3569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65" y="3140968"/>
            <a:ext cx="2713230" cy="3617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2232248" cy="1488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833903" cy="27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такое аутизм???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628800"/>
            <a:ext cx="4064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2688298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2662942" cy="1997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77661"/>
            <a:ext cx="2654075" cy="1990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73015"/>
            <a:ext cx="2662943" cy="1997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03" y="1052736"/>
            <a:ext cx="2663343" cy="19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Аутизм – это …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3735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нарушения контактов, уход от реальности в мир собственных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переживаний.</a:t>
            </a:r>
          </a:p>
          <a:p>
            <a:pPr algn="just"/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развития, которое проявляется в течение первых трех лет жизни и является следствием неврологического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расстройства.</a:t>
            </a:r>
          </a:p>
          <a:p>
            <a:pPr algn="just"/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Дефект в системе, отвечающей за восприятие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стимулов, который заставляет ребенка обостренно реагировать на одни явления внешнего мира и почти не замечать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другие. </a:t>
            </a:r>
          </a:p>
          <a:p>
            <a:pPr marL="0" indent="0" algn="just"/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900" kern="150" dirty="0" smtClean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 </a:t>
            </a:r>
            <a:r>
              <a:rPr lang="ru-RU" sz="1900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нашей стране аутизм является заболеванием и внесен в классификацию болезней МКБ-10 под шифром </a:t>
            </a:r>
            <a:r>
              <a:rPr lang="en-US" sz="1900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F</a:t>
            </a:r>
            <a:r>
              <a:rPr lang="ru-RU" sz="1900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84.0 — «Детский аутизм». Данный диагноз может быть поставлен детским психиатром ребенку после трех лет.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Особенности поведения ребенка с РАС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817" y="1538626"/>
            <a:ext cx="1646713" cy="3579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трелка вправо 4"/>
          <p:cNvSpPr/>
          <p:nvPr/>
        </p:nvSpPr>
        <p:spPr>
          <a:xfrm rot="11449301">
            <a:off x="2578203" y="2105776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2426179" y="3007597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117217">
            <a:off x="2477347" y="3941023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945434">
            <a:off x="2714211" y="4807147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472344">
            <a:off x="6057087" y="2105775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1345084">
            <a:off x="6141119" y="3040500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09734">
            <a:off x="6099833" y="3924546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561856">
            <a:off x="6141119" y="4799926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3017" y="2071065"/>
            <a:ext cx="2340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150" dirty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не смотрит в </a:t>
            </a:r>
            <a:r>
              <a:rPr lang="ru-RU" sz="2000" b="1" kern="150" dirty="0" smtClean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глаза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0589" y="1932565"/>
            <a:ext cx="2247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50" dirty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не играет со сверстниками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10589" y="4982363"/>
            <a:ext cx="245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50" dirty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повторяет одни и те же слова или предложения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989" y="5087958"/>
            <a:ext cx="2447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50" dirty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выполняет одни и те же механические движения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990" y="2748836"/>
            <a:ext cx="2380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50" dirty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играет только с определенными игрушками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3017" y="3921926"/>
            <a:ext cx="2273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50" dirty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использует постоянные ритуалы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99378" y="2887335"/>
            <a:ext cx="219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50" dirty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не испытывает радость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37731" y="3921926"/>
            <a:ext cx="2295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50" dirty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не разговаривает с окружающим</a:t>
            </a:r>
            <a:r>
              <a:rPr lang="ru-RU" kern="150" dirty="0">
                <a:latin typeface="Times New Roman"/>
                <a:ea typeface="Andale Sans UI"/>
                <a:cs typeface="Tahoma"/>
              </a:rPr>
              <a:t>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23909" y="558749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kern="150" dirty="0">
                <a:solidFill>
                  <a:srgbClr val="002060"/>
                </a:solidFill>
                <a:latin typeface="Times New Roman"/>
                <a:ea typeface="Andale Sans UI"/>
                <a:cs typeface="Tahoma"/>
              </a:rPr>
              <a:t>повторяет одни и те же слова или предложения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421877" y="5019725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Этапы помощи ребенку с аутизмом</a:t>
            </a:r>
            <a:r>
              <a:rPr lang="ru-RU" sz="3100" dirty="0">
                <a:solidFill>
                  <a:srgbClr val="00206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1869221">
            <a:off x="3836435" y="3320468"/>
            <a:ext cx="142811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826620" y="1564517"/>
            <a:ext cx="1372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960247" y="2506237"/>
            <a:ext cx="336073" cy="21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5032" y="1024457"/>
            <a:ext cx="3240360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посетить невролога (исключить проблемы, связанные с развитием голоного мозга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732846" y="4099574"/>
            <a:ext cx="2777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00851" y="996556"/>
            <a:ext cx="3240360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посетить детского психиатра </a:t>
            </a:r>
            <a:r>
              <a:rPr lang="ru-RU" dirty="0" smtClean="0"/>
              <a:t>  </a:t>
            </a:r>
            <a:r>
              <a:rPr lang="ru-RU" dirty="0"/>
              <a:t>(он поставит </a:t>
            </a:r>
            <a:r>
              <a:rPr lang="ru-RU" dirty="0" smtClean="0"/>
              <a:t>диагноз)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74279" y="2875438"/>
            <a:ext cx="3240360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пройти аппаратные обследование </a:t>
            </a:r>
            <a:r>
              <a:rPr lang="ru-RU" dirty="0" smtClean="0"/>
              <a:t>   </a:t>
            </a:r>
            <a:r>
              <a:rPr lang="ru-RU" dirty="0"/>
              <a:t>(</a:t>
            </a:r>
            <a:r>
              <a:rPr lang="ru-RU" dirty="0" err="1"/>
              <a:t>ээг</a:t>
            </a:r>
            <a:r>
              <a:rPr lang="ru-RU" dirty="0"/>
              <a:t>, </a:t>
            </a:r>
            <a:r>
              <a:rPr lang="ru-RU" dirty="0" err="1"/>
              <a:t>мрт</a:t>
            </a:r>
            <a:r>
              <a:rPr lang="ru-RU" dirty="0"/>
              <a:t>, </a:t>
            </a:r>
            <a:r>
              <a:rPr lang="ru-RU" dirty="0" err="1"/>
              <a:t>узи</a:t>
            </a:r>
            <a:r>
              <a:rPr lang="ru-RU" dirty="0"/>
              <a:t> головного мозга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0046" y="2613490"/>
            <a:ext cx="3240360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обратиться за консультацией к </a:t>
            </a:r>
            <a:r>
              <a:rPr lang="ru-RU" dirty="0" smtClean="0"/>
              <a:t>   </a:t>
            </a:r>
            <a:r>
              <a:rPr lang="ru-RU" dirty="0"/>
              <a:t>клиническому психологу, учителю-дефектологу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3797" y="4437112"/>
            <a:ext cx="3240360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начать работу с </a:t>
            </a:r>
            <a:r>
              <a:rPr lang="ru-RU" dirty="0" smtClean="0"/>
              <a:t>соответствующим </a:t>
            </a:r>
            <a:r>
              <a:rPr lang="ru-RU" dirty="0"/>
              <a:t>специалистом.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82444"/>
            <a:ext cx="3243448" cy="24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459" y="476672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Давайте знакомиться: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A13"/>
                </a:solidFill>
              </a:rPr>
              <a:t>      </a:t>
            </a:r>
            <a:r>
              <a:rPr lang="ru-RU" sz="2000" b="1" cap="none" dirty="0" smtClean="0">
                <a:solidFill>
                  <a:srgbClr val="002A13"/>
                </a:solidFill>
              </a:rPr>
              <a:t>- </a:t>
            </a:r>
            <a:r>
              <a:rPr lang="ru-RU" sz="2000" b="1" cap="none" dirty="0">
                <a:solidFill>
                  <a:srgbClr val="004821"/>
                </a:solidFill>
              </a:rPr>
              <a:t>Валера Г., 10 лет </a:t>
            </a:r>
            <a:r>
              <a:rPr lang="ru-RU" sz="2000" b="1" cap="none" dirty="0" smtClean="0">
                <a:solidFill>
                  <a:srgbClr val="004821"/>
                </a:solidFill>
              </a:rPr>
              <a:t>            </a:t>
            </a:r>
            <a:r>
              <a:rPr lang="ru-RU" sz="2000" b="1" dirty="0" smtClean="0">
                <a:solidFill>
                  <a:srgbClr val="004821"/>
                </a:solidFill>
              </a:rPr>
              <a:t>- М</a:t>
            </a:r>
            <a:r>
              <a:rPr lang="ru-RU" sz="2000" b="1" cap="none" dirty="0" smtClean="0">
                <a:solidFill>
                  <a:srgbClr val="004821"/>
                </a:solidFill>
              </a:rPr>
              <a:t>арина</a:t>
            </a:r>
            <a:r>
              <a:rPr lang="ru-RU" sz="2000" b="1" dirty="0" smtClean="0">
                <a:solidFill>
                  <a:srgbClr val="004821"/>
                </a:solidFill>
              </a:rPr>
              <a:t> Х., 10 </a:t>
            </a:r>
            <a:r>
              <a:rPr lang="ru-RU" sz="2000" b="1" cap="none" dirty="0" smtClean="0">
                <a:solidFill>
                  <a:srgbClr val="004821"/>
                </a:solidFill>
              </a:rPr>
              <a:t>лет;  </a:t>
            </a:r>
            <a:br>
              <a:rPr lang="ru-RU" sz="2000" b="1" cap="none" dirty="0" smtClean="0">
                <a:solidFill>
                  <a:srgbClr val="004821"/>
                </a:solidFill>
              </a:rPr>
            </a:br>
            <a:r>
              <a:rPr lang="ru-RU" sz="2000" b="1" cap="none" dirty="0" smtClean="0">
                <a:solidFill>
                  <a:srgbClr val="004821"/>
                </a:solidFill>
              </a:rPr>
              <a:t>       - Владислав В., 11 лет;       - </a:t>
            </a:r>
            <a:r>
              <a:rPr lang="ru-RU" sz="2000" b="1" cap="none" dirty="0" err="1" smtClean="0">
                <a:solidFill>
                  <a:srgbClr val="004821"/>
                </a:solidFill>
              </a:rPr>
              <a:t>Самвел</a:t>
            </a:r>
            <a:r>
              <a:rPr lang="ru-RU" sz="2000" b="1" cap="none" dirty="0" smtClean="0">
                <a:solidFill>
                  <a:srgbClr val="004821"/>
                </a:solidFill>
              </a:rPr>
              <a:t> Б., 12 лет. </a:t>
            </a:r>
            <a:r>
              <a:rPr lang="ru-RU" sz="2000" b="1" cap="none" dirty="0" smtClean="0">
                <a:solidFill>
                  <a:srgbClr val="002060"/>
                </a:solidFill>
              </a:rPr>
              <a:t/>
            </a:r>
            <a:br>
              <a:rPr lang="ru-RU" sz="2000" b="1" cap="none" dirty="0" smtClean="0">
                <a:solidFill>
                  <a:srgbClr val="002060"/>
                </a:solidFill>
              </a:rPr>
            </a:br>
            <a:r>
              <a:rPr lang="ru-RU" sz="2000" b="1" cap="none" dirty="0" smtClean="0">
                <a:solidFill>
                  <a:srgbClr val="002060"/>
                </a:solidFill>
              </a:rPr>
              <a:t>                        </a:t>
            </a:r>
            <a:endParaRPr lang="ru-RU" sz="2000" b="1" cap="none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0768"/>
            <a:ext cx="2502278" cy="3336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9" y="1916832"/>
            <a:ext cx="2551040" cy="3401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7" y="1556792"/>
            <a:ext cx="2520280" cy="3360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73" y="2840707"/>
            <a:ext cx="2515209" cy="33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</a:rPr>
              <a:t>Способы работы с детьми-</a:t>
            </a:r>
            <a:r>
              <a:rPr lang="ru-RU" sz="3100" b="1" dirty="0" err="1">
                <a:solidFill>
                  <a:srgbClr val="002060"/>
                </a:solidFill>
              </a:rPr>
              <a:t>аутистами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75692"/>
            <a:ext cx="3911112" cy="29333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75692"/>
            <a:ext cx="3911112" cy="2933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10" y="3807035"/>
            <a:ext cx="3986072" cy="29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Арт-терапия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2875" y="376579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живопись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9785" y="2753121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музыка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19473" y="626261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танцы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8741" y="3789777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театр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75253" y="644728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занятия с пластилином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" y="837618"/>
            <a:ext cx="3117325" cy="187039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97" y="403702"/>
            <a:ext cx="2499497" cy="33326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3702"/>
            <a:ext cx="2497206" cy="33296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9" y="3766942"/>
            <a:ext cx="1854635" cy="3091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4135128"/>
            <a:ext cx="3060340" cy="22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188640"/>
            <a:ext cx="3960440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>
                <a:solidFill>
                  <a:srgbClr val="002060"/>
                </a:solidFill>
              </a:rPr>
              <a:t>анималотерапия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437" y="6149167"/>
            <a:ext cx="3441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Пет и </a:t>
            </a:r>
            <a:r>
              <a:rPr lang="ru-RU" b="1" dirty="0" err="1" smtClean="0">
                <a:solidFill>
                  <a:srgbClr val="002060"/>
                </a:solidFill>
              </a:rPr>
              <a:t>канис</a:t>
            </a:r>
            <a:r>
              <a:rPr lang="ru-RU" b="1" dirty="0" smtClean="0">
                <a:solidFill>
                  <a:srgbClr val="002060"/>
                </a:solidFill>
              </a:rPr>
              <a:t> - терапия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7246" y="3305219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иппотерапия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3779748"/>
            <a:ext cx="2799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дельфинотерапия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5713"/>
            <a:ext cx="2520280" cy="336037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9521"/>
            <a:ext cx="4716016" cy="26527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56784"/>
            <a:ext cx="1888504" cy="2518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64084"/>
            <a:ext cx="3167295" cy="21107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1816174" cy="24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336</TotalTime>
  <Words>711</Words>
  <Application>Microsoft Office PowerPoint</Application>
  <PresentationFormat>Экран (4:3)</PresentationFormat>
  <Paragraphs>88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Коррекционная работа с учащимися с РАС.</vt:lpstr>
      <vt:lpstr>Что такое аутизм???</vt:lpstr>
      <vt:lpstr>Аутизм – это …</vt:lpstr>
      <vt:lpstr>Особенности поведения ребенка с РАС</vt:lpstr>
      <vt:lpstr>Этапы помощи ребенку с аутизмом: </vt:lpstr>
      <vt:lpstr>Давайте знакомиться:       - Валера Г., 10 лет             - Марина Х., 10 лет;          - Владислав В., 11 лет;       - Самвел Б., 12 лет.                          </vt:lpstr>
      <vt:lpstr>Способы работы с детьми-аутистами </vt:lpstr>
      <vt:lpstr>Арт-терапия </vt:lpstr>
      <vt:lpstr>анималотерапия</vt:lpstr>
      <vt:lpstr>Концепция ТЕАССН </vt:lpstr>
      <vt:lpstr>Холдинг-терапия </vt:lpstr>
      <vt:lpstr>Сенсорная интеграция </vt:lpstr>
      <vt:lpstr>Поведенческая терапия для аутистов (АВА терапия) </vt:lpstr>
      <vt:lpstr>Рекомендации по работе с детьми-аутистами</vt:lpstr>
      <vt:lpstr>Что делать, если такой ребенок уже есть в детском коллективе? </vt:lpstr>
      <vt:lpstr>Во что играть с маленьким ребёнком-аутистом: </vt:lpstr>
      <vt:lpstr>Как учить ребёнка-аутиста: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ребенку-аутисту</dc:title>
  <dc:creator>Анна</dc:creator>
  <cp:lastModifiedBy>Елена Петровна</cp:lastModifiedBy>
  <cp:revision>41</cp:revision>
  <dcterms:created xsi:type="dcterms:W3CDTF">2014-05-22T18:45:06Z</dcterms:created>
  <dcterms:modified xsi:type="dcterms:W3CDTF">2016-02-24T09:10:19Z</dcterms:modified>
</cp:coreProperties>
</file>