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7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5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9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0CC9-4516-4565-A8A3-D3919B05461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E702-F956-4759-92FF-1389385FD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6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Тональный рисунок. Роль. Подходы к освоению.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Пичугина Е.Ф.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рисунка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Линейно-конструктивный (линейный, линеарный</a:t>
            </a:r>
            <a:r>
              <a:rPr lang="ru-RU" b="1" dirty="0" smtClean="0"/>
              <a:t>)</a:t>
            </a:r>
          </a:p>
          <a:p>
            <a:endParaRPr lang="ru-RU" b="1" dirty="0" smtClean="0"/>
          </a:p>
          <a:p>
            <a:r>
              <a:rPr lang="ru-RU" b="1" dirty="0"/>
              <a:t>Линейно-конструктивный рисунок с условной светотенью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/>
              <a:t> Свето-теневой рисунок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Тональный рисунок.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16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этапе обучения лучше отказаться от </a:t>
            </a:r>
            <a:r>
              <a:rPr lang="ru-RU" dirty="0" smtClean="0"/>
              <a:t>комбинирования различных видов рисунка в одной работе.</a:t>
            </a:r>
          </a:p>
          <a:p>
            <a:pPr marL="0" indent="0">
              <a:buNone/>
            </a:pPr>
            <a:r>
              <a:rPr lang="ru-RU" dirty="0" smtClean="0"/>
              <a:t>Основу учебных упражнений в освоении тонального рисунка составляет принцип цельности восприятия.</a:t>
            </a:r>
          </a:p>
          <a:p>
            <a:r>
              <a:rPr lang="ru-RU" b="1" dirty="0" smtClean="0"/>
              <a:t>Цельность</a:t>
            </a:r>
            <a:r>
              <a:rPr lang="ru-RU" dirty="0"/>
              <a:t> </a:t>
            </a:r>
            <a:r>
              <a:rPr lang="ru-RU" b="1" dirty="0"/>
              <a:t>восприятия</a:t>
            </a:r>
            <a:r>
              <a:rPr lang="ru-RU" dirty="0"/>
              <a:t> — умение художника видеть предметы натуры одновременно, все сразу. Только в результате цельного зрительного </a:t>
            </a:r>
            <a:r>
              <a:rPr lang="ru-RU" b="1" dirty="0"/>
              <a:t>восприятия</a:t>
            </a:r>
            <a:r>
              <a:rPr lang="ru-RU" dirty="0"/>
              <a:t> можно правильно определить пропорции предметов, тоновые и цветовые отношения, добиться </a:t>
            </a:r>
            <a:r>
              <a:rPr lang="ru-RU" b="1" dirty="0"/>
              <a:t>целостности</a:t>
            </a:r>
            <a:r>
              <a:rPr lang="ru-RU" dirty="0"/>
              <a:t> </a:t>
            </a:r>
            <a:r>
              <a:rPr lang="ru-RU" b="1" dirty="0"/>
              <a:t>изображения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9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успешного овладения </a:t>
            </a:r>
            <a:r>
              <a:rPr lang="ru-RU" b="1" dirty="0"/>
              <a:t>объемной формой </a:t>
            </a:r>
            <a:r>
              <a:rPr lang="ru-RU" dirty="0"/>
              <a:t>на основе </a:t>
            </a:r>
            <a:r>
              <a:rPr lang="ru-RU" b="1" dirty="0"/>
              <a:t>целостного восприятия </a:t>
            </a:r>
            <a:r>
              <a:rPr lang="ru-RU" dirty="0" smtClean="0"/>
              <a:t>необходимо: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убедительно выявлять конструкцию предмета как линейно, так и тонально;</a:t>
            </a:r>
          </a:p>
          <a:p>
            <a:pPr marL="0" indent="0">
              <a:buNone/>
            </a:pPr>
            <a:r>
              <a:rPr lang="ru-RU" dirty="0"/>
              <a:t>- точно схватывать и передавать в рисунке пропорции, характер, пластику и движение формы;</a:t>
            </a:r>
          </a:p>
          <a:p>
            <a:pPr marL="0" indent="0">
              <a:buNone/>
            </a:pPr>
            <a:r>
              <a:rPr lang="ru-RU" dirty="0"/>
              <a:t>- добиваться объемности и рельефной выпуклости изображения;</a:t>
            </a:r>
          </a:p>
          <a:p>
            <a:pPr marL="0" indent="0">
              <a:buNone/>
            </a:pPr>
            <a:r>
              <a:rPr lang="ru-RU" dirty="0"/>
              <a:t>- уметь подчинить детали большой форме, работать над деталью в соответствии с этой формой, постоянно руководствуясь ею;</a:t>
            </a:r>
          </a:p>
          <a:p>
            <a:pPr marL="0" indent="0">
              <a:buNone/>
            </a:pPr>
            <a:r>
              <a:rPr lang="ru-RU" dirty="0"/>
              <a:t>- выразительно использовать фон, фактуру, характер и направление штриховки для акцентирования объемности 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57592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Только </a:t>
            </a:r>
            <a:r>
              <a:rPr lang="ru-RU" dirty="0"/>
              <a:t>верно найденная большая форма может избавить </a:t>
            </a:r>
            <a:r>
              <a:rPr lang="ru-RU" dirty="0" smtClean="0"/>
              <a:t>учащегося от </a:t>
            </a:r>
            <a:r>
              <a:rPr lang="ru-RU" dirty="0"/>
              <a:t>характерных ошибок, которые нарастают, как снежный ком, при механическом </a:t>
            </a:r>
            <a:r>
              <a:rPr lang="ru-RU" dirty="0" err="1"/>
              <a:t>пририсовывании</a:t>
            </a:r>
            <a:r>
              <a:rPr lang="ru-RU" dirty="0"/>
              <a:t> детали к </a:t>
            </a:r>
            <a:r>
              <a:rPr lang="ru-RU" dirty="0" smtClean="0"/>
              <a:t>детали.</a:t>
            </a:r>
          </a:p>
          <a:p>
            <a:r>
              <a:rPr lang="ru-RU" dirty="0"/>
              <a:t>О</a:t>
            </a:r>
            <a:r>
              <a:rPr lang="ru-RU" dirty="0" smtClean="0"/>
              <a:t>шибка</a:t>
            </a:r>
            <a:r>
              <a:rPr lang="ru-RU" dirty="0"/>
              <a:t>, допущенная в одной детали, не компенсируется отклонением в обратную сторону в другой, как это имеет место при рисовании от общего.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этом хочется заметить, что привычка </a:t>
            </a:r>
            <a:r>
              <a:rPr lang="ru-RU" b="1" dirty="0"/>
              <a:t>вести работу от целого</a:t>
            </a:r>
            <a:r>
              <a:rPr lang="ru-RU" dirty="0"/>
              <a:t>, от большой формы к деталям и </a:t>
            </a:r>
            <a:r>
              <a:rPr lang="ru-RU" b="1" dirty="0"/>
              <a:t>формирует</a:t>
            </a:r>
            <a:r>
              <a:rPr lang="ru-RU" dirty="0"/>
              <a:t> в конечном счете </a:t>
            </a:r>
            <a:r>
              <a:rPr lang="ru-RU" b="1" dirty="0"/>
              <a:t>целостное восприятие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7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Два основных подхода к освоению рисунка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3888432" cy="50014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Линейно-конструктивный    </a:t>
            </a:r>
            <a:endParaRPr lang="ru-RU" sz="2400" dirty="0"/>
          </a:p>
        </p:txBody>
      </p:sp>
      <p:pic>
        <p:nvPicPr>
          <p:cNvPr id="2050" name="Picture 2" descr="C:\Users\79202\Desktop\Изограф\тональный рисунок\55159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4" y="1556792"/>
            <a:ext cx="3516664" cy="26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202\Desktop\Изограф\тональный рисунок\46033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9" y="4149080"/>
            <a:ext cx="3613562" cy="24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8734" y="109512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Тонально-живописный</a:t>
            </a:r>
            <a:endParaRPr lang="ru-RU" sz="2400" dirty="0"/>
          </a:p>
        </p:txBody>
      </p:sp>
      <p:pic>
        <p:nvPicPr>
          <p:cNvPr id="2052" name="Picture 4" descr="C:\Users\79202\Desktop\Изограф\тональный рисунок\74045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8434"/>
            <a:ext cx="4693766" cy="26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202\Desktop\Изограф\тональный рисунок\85637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6" y="4013935"/>
            <a:ext cx="4587730" cy="25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В </a:t>
            </a:r>
            <a:r>
              <a:rPr lang="ru-RU" sz="2800" dirty="0" smtClean="0"/>
              <a:t>тональном рисунке </a:t>
            </a:r>
            <a:r>
              <a:rPr lang="ru-RU" sz="2800" dirty="0"/>
              <a:t>изображение передаёт не только форму, объём, окраску, материальность предметов, но и их расположение в пространстве с учётом свето-воздушной среды.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19460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1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успешного освоения рисунка полезно чередовать применение линейно-конструктивного и тонально-живописного подходов.</a:t>
            </a:r>
          </a:p>
          <a:p>
            <a:r>
              <a:rPr lang="ru-RU" dirty="0" smtClean="0"/>
              <a:t>Формированию цельного видения </a:t>
            </a:r>
            <a:r>
              <a:rPr lang="ru-RU" dirty="0" smtClean="0"/>
              <a:t>способствует </a:t>
            </a:r>
            <a:r>
              <a:rPr lang="ru-RU" dirty="0" smtClean="0"/>
              <a:t>рисование набросков «от пятна» уже на начальном этапе </a:t>
            </a:r>
            <a:r>
              <a:rPr lang="ru-RU" dirty="0" smtClean="0"/>
              <a:t>обучения.</a:t>
            </a:r>
          </a:p>
          <a:p>
            <a:r>
              <a:rPr lang="ru-RU" dirty="0"/>
              <a:t>Линейно-конструктивный рисунок предполагает построение всех вершин, ребер и граней геометрических тел или бытовых предметов, как видимых, так и невидимых с выбранного ракурса</a:t>
            </a:r>
            <a:r>
              <a:rPr lang="ru-RU" dirty="0" smtClean="0"/>
              <a:t>.</a:t>
            </a:r>
          </a:p>
          <a:p>
            <a:r>
              <a:rPr lang="ru-RU" dirty="0"/>
              <a:t>Уметь видеть натуру – это значит уметь анализировать ее строение. </a:t>
            </a:r>
            <a:r>
              <a:rPr lang="ru-RU" dirty="0" smtClean="0"/>
              <a:t>Применение линейно-конструктивного метода рисования способствует отказу от механического копирования натуры.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Чередование и совмещение тонального и линейно-конструктивного подходов к освоению рисунка дает возможность ускорить достижение цели, а именно – формирование цельного видения натуры.</a:t>
            </a:r>
          </a:p>
          <a:p>
            <a:r>
              <a:rPr lang="ru-RU" dirty="0"/>
              <a:t>Важно, чтобы в работе в любом случае присутствовала правильная конструктивная основа, построенная по законам перспективы. Рисунок, не доведённый до передачи буквально всех деталей натуры, но построенный в основе правильно, может быть логично продолжен в сторону детализации, с опорой на эту основу.</a:t>
            </a:r>
          </a:p>
          <a:p>
            <a:r>
              <a:rPr lang="ru-RU" dirty="0"/>
              <a:t>Если же тон и фактура, артистичная штриховка украшают плохое построение и неправильные пропорции - продолжить такую работу не получится, придется все украшения стирать и строить форму заново.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7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Тональный рисунок. Роль. Подходы к освоению.</vt:lpstr>
      <vt:lpstr>Виды рисунка</vt:lpstr>
      <vt:lpstr>Презентация PowerPoint</vt:lpstr>
      <vt:lpstr>Презентация PowerPoint</vt:lpstr>
      <vt:lpstr>Презентация PowerPoint</vt:lpstr>
      <vt:lpstr>Два основных подхода к освоению рисунка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Пачурин</dc:creator>
  <cp:lastModifiedBy>Андрей Пачурин</cp:lastModifiedBy>
  <cp:revision>8</cp:revision>
  <dcterms:created xsi:type="dcterms:W3CDTF">2021-12-15T19:43:37Z</dcterms:created>
  <dcterms:modified xsi:type="dcterms:W3CDTF">2022-06-08T07:14:00Z</dcterms:modified>
</cp:coreProperties>
</file>