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3" autoAdjust="0"/>
    <p:restoredTop sz="94660"/>
  </p:normalViewPr>
  <p:slideViewPr>
    <p:cSldViewPr>
      <p:cViewPr varScale="1">
        <p:scale>
          <a:sx n="77" d="100"/>
          <a:sy n="77" d="100"/>
        </p:scale>
        <p:origin x="-142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E0300C-5AE1-4A56-9428-4FEE8396C0CE}" type="datetimeFigureOut">
              <a:rPr lang="ru-RU" smtClean="0"/>
              <a:t>26.10.2022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F8D88D-574E-4DEB-97C9-2E1B19BFF5AE}" type="slidenum">
              <a:rPr lang="ru-RU" smtClean="0"/>
              <a:t>‹#›</a:t>
            </a:fld>
            <a:endParaRPr lang="ru-RU"/>
          </a:p>
        </p:txBody>
      </p:sp>
    </p:spTree>
    <p:extLst>
      <p:ext uri="{BB962C8B-B14F-4D97-AF65-F5344CB8AC3E}">
        <p14:creationId xmlns:p14="http://schemas.microsoft.com/office/powerpoint/2010/main" val="209629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7F8D88D-574E-4DEB-97C9-2E1B19BFF5AE}" type="slidenum">
              <a:rPr lang="ru-RU" smtClean="0"/>
              <a:t>1</a:t>
            </a:fld>
            <a:endParaRPr lang="ru-RU"/>
          </a:p>
        </p:txBody>
      </p:sp>
    </p:spTree>
    <p:extLst>
      <p:ext uri="{BB962C8B-B14F-4D97-AF65-F5344CB8AC3E}">
        <p14:creationId xmlns:p14="http://schemas.microsoft.com/office/powerpoint/2010/main" val="137448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937A78-2B37-4417-9F2F-94D64E465899}" type="datetimeFigureOut">
              <a:rPr lang="ru-RU" smtClean="0"/>
              <a:t>26.10.2022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8819E8-28B6-47D4-9CE9-7C354A103A76}"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937A78-2B37-4417-9F2F-94D64E465899}" type="datetimeFigureOut">
              <a:rPr lang="ru-RU" smtClean="0"/>
              <a:t>26.10.2022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8819E8-28B6-47D4-9CE9-7C354A103A7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937A78-2B37-4417-9F2F-94D64E465899}" type="datetimeFigureOut">
              <a:rPr lang="ru-RU" smtClean="0"/>
              <a:t>26.10.2022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8819E8-28B6-47D4-9CE9-7C354A103A7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937A78-2B37-4417-9F2F-94D64E465899}" type="datetimeFigureOut">
              <a:rPr lang="ru-RU" smtClean="0"/>
              <a:t>26.10.2022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8819E8-28B6-47D4-9CE9-7C354A103A7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937A78-2B37-4417-9F2F-94D64E465899}" type="datetimeFigureOut">
              <a:rPr lang="ru-RU" smtClean="0"/>
              <a:t>26.10.2022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8819E8-28B6-47D4-9CE9-7C354A103A7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937A78-2B37-4417-9F2F-94D64E465899}" type="datetimeFigureOut">
              <a:rPr lang="ru-RU" smtClean="0"/>
              <a:t>26.10.2022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8819E8-28B6-47D4-9CE9-7C354A103A7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937A78-2B37-4417-9F2F-94D64E465899}" type="datetimeFigureOut">
              <a:rPr lang="ru-RU" smtClean="0"/>
              <a:t>26.10.2022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38819E8-28B6-47D4-9CE9-7C354A103A76}"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937A78-2B37-4417-9F2F-94D64E465899}" type="datetimeFigureOut">
              <a:rPr lang="ru-RU" smtClean="0"/>
              <a:t>26.10.2022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38819E8-28B6-47D4-9CE9-7C354A103A7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37A78-2B37-4417-9F2F-94D64E465899}" type="datetimeFigureOut">
              <a:rPr lang="ru-RU" smtClean="0"/>
              <a:t>26.10.2022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38819E8-28B6-47D4-9CE9-7C354A103A7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937A78-2B37-4417-9F2F-94D64E465899}" type="datetimeFigureOut">
              <a:rPr lang="ru-RU" smtClean="0"/>
              <a:t>26.10.2022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8819E8-28B6-47D4-9CE9-7C354A103A7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937A78-2B37-4417-9F2F-94D64E465899}" type="datetimeFigureOut">
              <a:rPr lang="ru-RU" smtClean="0"/>
              <a:t>26.10.2022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8819E8-28B6-47D4-9CE9-7C354A103A76}"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937A78-2B37-4417-9F2F-94D64E465899}" type="datetimeFigureOut">
              <a:rPr lang="ru-RU" smtClean="0"/>
              <a:t>26.10.2022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38819E8-28B6-47D4-9CE9-7C354A103A7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73794" y="5013176"/>
            <a:ext cx="6698605" cy="1368151"/>
          </a:xfrm>
        </p:spPr>
        <p:txBody>
          <a:bodyPr>
            <a:normAutofit/>
          </a:bodyPr>
          <a:lstStyle/>
          <a:p>
            <a:pPr lvl="0">
              <a:spcBef>
                <a:spcPts val="0"/>
              </a:spcBef>
              <a:spcAft>
                <a:spcPts val="0"/>
              </a:spcAft>
              <a:buClrTx/>
              <a:buSzTx/>
            </a:pPr>
            <a:r>
              <a:rPr lang="ru-RU" sz="2000" dirty="0" smtClean="0">
                <a:latin typeface="Times New Roman" pitchFamily="18" charset="0"/>
                <a:cs typeface="Times New Roman" pitchFamily="18" charset="0"/>
              </a:rPr>
              <a:t>                                                   Подготовила : </a:t>
            </a:r>
            <a:r>
              <a:rPr lang="ru-RU" sz="2000" dirty="0" err="1" smtClean="0">
                <a:latin typeface="Times New Roman" pitchFamily="18" charset="0"/>
                <a:cs typeface="Times New Roman" pitchFamily="18" charset="0"/>
              </a:rPr>
              <a:t>Давыдчева</a:t>
            </a:r>
            <a:r>
              <a:rPr lang="ru-RU" sz="2000" dirty="0" smtClean="0">
                <a:latin typeface="Times New Roman" pitchFamily="18" charset="0"/>
                <a:cs typeface="Times New Roman" pitchFamily="18" charset="0"/>
              </a:rPr>
              <a:t> Е.Г.</a:t>
            </a:r>
            <a:r>
              <a:rPr lang="ru-RU" sz="2000" dirty="0">
                <a:solidFill>
                  <a:srgbClr val="552579"/>
                </a:solidFill>
                <a:latin typeface="Times New Roman" pitchFamily="18" charset="0"/>
                <a:cs typeface="Times New Roman" pitchFamily="18" charset="0"/>
              </a:rPr>
              <a:t> </a:t>
            </a:r>
            <a:endParaRPr lang="ru-RU" sz="2000" dirty="0" smtClean="0">
              <a:solidFill>
                <a:srgbClr val="552579"/>
              </a:solidFill>
              <a:latin typeface="Times New Roman" pitchFamily="18" charset="0"/>
              <a:cs typeface="Times New Roman" pitchFamily="18" charset="0"/>
            </a:endParaRPr>
          </a:p>
          <a:p>
            <a:r>
              <a:rPr lang="ru-RU" sz="2000" dirty="0" smtClean="0">
                <a:latin typeface="Times New Roman" pitchFamily="18" charset="0"/>
                <a:cs typeface="Times New Roman" pitchFamily="18" charset="0"/>
              </a:rPr>
              <a:t>                                          МБУ Д\С №48 «Дружная семейка»</a:t>
            </a:r>
          </a:p>
          <a:p>
            <a:r>
              <a:rPr lang="ru-RU" sz="200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г.о</a:t>
            </a:r>
            <a:r>
              <a:rPr lang="ru-RU" sz="2000" dirty="0" smtClean="0">
                <a:latin typeface="Times New Roman" pitchFamily="18" charset="0"/>
                <a:cs typeface="Times New Roman" pitchFamily="18" charset="0"/>
              </a:rPr>
              <a:t>. Тольятти</a:t>
            </a:r>
            <a:endParaRPr lang="ru-RU" sz="2000" dirty="0">
              <a:latin typeface="Times New Roman" pitchFamily="18" charset="0"/>
              <a:cs typeface="Times New Roman" pitchFamily="18" charset="0"/>
            </a:endParaRPr>
          </a:p>
        </p:txBody>
      </p:sp>
      <p:sp>
        <p:nvSpPr>
          <p:cNvPr id="2" name="Заголовок 1"/>
          <p:cNvSpPr>
            <a:spLocks noGrp="1"/>
          </p:cNvSpPr>
          <p:nvPr>
            <p:ph type="ctrTitle"/>
          </p:nvPr>
        </p:nvSpPr>
        <p:spPr>
          <a:xfrm>
            <a:off x="827584" y="404664"/>
            <a:ext cx="7175351" cy="4176464"/>
          </a:xfrm>
        </p:spPr>
        <p:txBody>
          <a:bodyPr/>
          <a:lstStyle/>
          <a:p>
            <a:pPr marL="182880" indent="0" algn="ctr">
              <a:lnSpc>
                <a:spcPct val="115000"/>
              </a:lnSpc>
              <a:spcAft>
                <a:spcPts val="0"/>
              </a:spcAft>
              <a:buNone/>
            </a:pPr>
            <a:r>
              <a:rPr lang="ru-RU" sz="4000" dirty="0" smtClean="0">
                <a:solidFill>
                  <a:schemeClr val="accent1">
                    <a:lumMod val="75000"/>
                  </a:schemeClr>
                </a:solidFill>
                <a:effectLst/>
                <a:latin typeface="Times New Roman" pitchFamily="18" charset="0"/>
                <a:ea typeface="Times New Roman"/>
                <a:cs typeface="Times New Roman" pitchFamily="18" charset="0"/>
              </a:rPr>
              <a:t>Мастер-класс</a:t>
            </a:r>
            <a:r>
              <a:rPr lang="en-US" sz="4000" dirty="0" smtClean="0">
                <a:solidFill>
                  <a:schemeClr val="accent1">
                    <a:lumMod val="75000"/>
                  </a:schemeClr>
                </a:solidFill>
                <a:effectLst/>
                <a:latin typeface="Times New Roman" pitchFamily="18" charset="0"/>
                <a:ea typeface="Times New Roman"/>
                <a:cs typeface="Times New Roman" pitchFamily="18" charset="0"/>
              </a:rPr>
              <a:t/>
            </a:r>
            <a:br>
              <a:rPr lang="en-US" sz="4000" dirty="0" smtClean="0">
                <a:solidFill>
                  <a:schemeClr val="accent1">
                    <a:lumMod val="75000"/>
                  </a:schemeClr>
                </a:solidFill>
                <a:effectLst/>
                <a:latin typeface="Times New Roman" pitchFamily="18" charset="0"/>
                <a:ea typeface="Times New Roman"/>
                <a:cs typeface="Times New Roman" pitchFamily="18" charset="0"/>
              </a:rPr>
            </a:br>
            <a:r>
              <a:rPr lang="ru-RU" sz="4000" dirty="0" smtClean="0">
                <a:solidFill>
                  <a:schemeClr val="accent1">
                    <a:lumMod val="75000"/>
                  </a:schemeClr>
                </a:solidFill>
                <a:effectLst/>
                <a:latin typeface="Times New Roman" pitchFamily="18" charset="0"/>
                <a:ea typeface="Times New Roman"/>
                <a:cs typeface="Times New Roman" pitchFamily="18" charset="0"/>
              </a:rPr>
              <a:t> </a:t>
            </a:r>
            <a:r>
              <a:rPr lang="ru-RU" sz="4000" dirty="0">
                <a:solidFill>
                  <a:schemeClr val="accent1">
                    <a:lumMod val="75000"/>
                  </a:schemeClr>
                </a:solidFill>
                <a:effectLst/>
                <a:latin typeface="Times New Roman" pitchFamily="18" charset="0"/>
                <a:ea typeface="Times New Roman"/>
                <a:cs typeface="Times New Roman" pitchFamily="18" charset="0"/>
              </a:rPr>
              <a:t>«Патриотическое воспитание дошкольников </a:t>
            </a:r>
            <a:r>
              <a:rPr lang="en-US" sz="4000" dirty="0" smtClean="0">
                <a:solidFill>
                  <a:schemeClr val="accent1">
                    <a:lumMod val="75000"/>
                  </a:schemeClr>
                </a:solidFill>
                <a:effectLst/>
                <a:latin typeface="Times New Roman" pitchFamily="18" charset="0"/>
                <a:ea typeface="Times New Roman"/>
                <a:cs typeface="Times New Roman" pitchFamily="18" charset="0"/>
              </a:rPr>
              <a:t/>
            </a:r>
            <a:br>
              <a:rPr lang="en-US" sz="4000" dirty="0" smtClean="0">
                <a:solidFill>
                  <a:schemeClr val="accent1">
                    <a:lumMod val="75000"/>
                  </a:schemeClr>
                </a:solidFill>
                <a:effectLst/>
                <a:latin typeface="Times New Roman" pitchFamily="18" charset="0"/>
                <a:ea typeface="Times New Roman"/>
                <a:cs typeface="Times New Roman" pitchFamily="18" charset="0"/>
              </a:rPr>
            </a:br>
            <a:r>
              <a:rPr lang="ru-RU" sz="4000" dirty="0" smtClean="0">
                <a:solidFill>
                  <a:schemeClr val="accent1">
                    <a:lumMod val="75000"/>
                  </a:schemeClr>
                </a:solidFill>
                <a:effectLst/>
                <a:latin typeface="Times New Roman" pitchFamily="18" charset="0"/>
                <a:ea typeface="Times New Roman"/>
                <a:cs typeface="Times New Roman" pitchFamily="18" charset="0"/>
              </a:rPr>
              <a:t>через </a:t>
            </a:r>
            <a:r>
              <a:rPr lang="ru-RU" sz="4000" dirty="0">
                <a:solidFill>
                  <a:schemeClr val="accent1">
                    <a:lumMod val="75000"/>
                  </a:schemeClr>
                </a:solidFill>
                <a:effectLst/>
                <a:latin typeface="Times New Roman" pitchFamily="18" charset="0"/>
                <a:ea typeface="Times New Roman"/>
                <a:cs typeface="Times New Roman" pitchFamily="18" charset="0"/>
              </a:rPr>
              <a:t>знакомство с родным </a:t>
            </a:r>
            <a:r>
              <a:rPr lang="ru-RU" sz="4000" dirty="0" smtClean="0">
                <a:solidFill>
                  <a:schemeClr val="accent1">
                    <a:lumMod val="75000"/>
                  </a:schemeClr>
                </a:solidFill>
                <a:effectLst/>
                <a:latin typeface="Times New Roman" pitchFamily="18" charset="0"/>
                <a:ea typeface="Times New Roman"/>
                <a:cs typeface="Times New Roman" pitchFamily="18" charset="0"/>
              </a:rPr>
              <a:t>городом Тольятти</a:t>
            </a:r>
            <a:r>
              <a:rPr lang="ru-RU" sz="2800" dirty="0" smtClean="0">
                <a:solidFill>
                  <a:schemeClr val="accent1">
                    <a:lumMod val="75000"/>
                  </a:schemeClr>
                </a:solidFill>
                <a:effectLst/>
                <a:latin typeface="Times New Roman" pitchFamily="18" charset="0"/>
                <a:ea typeface="Times New Roman"/>
                <a:cs typeface="Times New Roman" pitchFamily="18" charset="0"/>
              </a:rPr>
              <a:t>»</a:t>
            </a:r>
            <a:r>
              <a:rPr lang="ru-RU" sz="2800" dirty="0">
                <a:solidFill>
                  <a:schemeClr val="accent1">
                    <a:lumMod val="75000"/>
                  </a:schemeClr>
                </a:solidFill>
                <a:effectLst/>
                <a:latin typeface="Times New Roman" pitchFamily="18" charset="0"/>
                <a:ea typeface="Calibri"/>
                <a:cs typeface="Times New Roman" pitchFamily="18" charset="0"/>
              </a:rPr>
              <a:t/>
            </a:r>
            <a:br>
              <a:rPr lang="ru-RU" sz="2800" dirty="0">
                <a:solidFill>
                  <a:schemeClr val="accent1">
                    <a:lumMod val="75000"/>
                  </a:schemeClr>
                </a:solidFill>
                <a:effectLst/>
                <a:latin typeface="Times New Roman" pitchFamily="18" charset="0"/>
                <a:ea typeface="Calibri"/>
                <a:cs typeface="Times New Roman" pitchFamily="18" charset="0"/>
              </a:rPr>
            </a:br>
            <a:endParaRPr lang="ru-RU" sz="28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4462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48680"/>
            <a:ext cx="7416824" cy="5400600"/>
          </a:xfrm>
        </p:spPr>
        <p:txBody>
          <a:bodyPr/>
          <a:lstStyle/>
          <a:p>
            <a:r>
              <a:rPr lang="ru-RU" sz="1400" dirty="0">
                <a:effectLst/>
                <a:latin typeface="Times New Roman"/>
                <a:ea typeface="Times New Roman"/>
              </a:rPr>
              <a:t/>
            </a:r>
            <a:br>
              <a:rPr lang="ru-RU" sz="1400" dirty="0">
                <a:effectLst/>
                <a:latin typeface="Times New Roman"/>
                <a:ea typeface="Times New Roman"/>
              </a:rPr>
            </a:br>
            <a:endParaRPr lang="ru-RU" sz="1400" dirty="0"/>
          </a:p>
        </p:txBody>
      </p:sp>
      <p:sp>
        <p:nvSpPr>
          <p:cNvPr id="3" name="Текст 2"/>
          <p:cNvSpPr>
            <a:spLocks noGrp="1"/>
          </p:cNvSpPr>
          <p:nvPr>
            <p:ph type="body" idx="1"/>
          </p:nvPr>
        </p:nvSpPr>
        <p:spPr>
          <a:xfrm rot="10800000" flipV="1">
            <a:off x="179512" y="4365104"/>
            <a:ext cx="8784976" cy="2376264"/>
          </a:xfrm>
        </p:spPr>
        <p:txBody>
          <a:bodyPr/>
          <a:lstStyle/>
          <a:p>
            <a:endParaRPr lang="ru-RU" dirty="0"/>
          </a:p>
        </p:txBody>
      </p:sp>
      <p:sp>
        <p:nvSpPr>
          <p:cNvPr id="4" name="Прямоугольник 3"/>
          <p:cNvSpPr/>
          <p:nvPr/>
        </p:nvSpPr>
        <p:spPr>
          <a:xfrm>
            <a:off x="1115616" y="612845"/>
            <a:ext cx="7632848" cy="3970318"/>
          </a:xfrm>
          <a:prstGeom prst="rect">
            <a:avLst/>
          </a:prstGeom>
        </p:spPr>
        <p:txBody>
          <a:bodyPr wrap="square">
            <a:spAutoFit/>
          </a:bodyPr>
          <a:lstStyle/>
          <a:p>
            <a:r>
              <a:rPr lang="ru-RU" dirty="0" smtClean="0">
                <a:effectLst/>
                <a:latin typeface="Times New Roman"/>
                <a:ea typeface="Times New Roman"/>
              </a:rPr>
              <a:t>Использование приема ЭМПАТИИ, при котором ребенок, воспринимая предмет, проецирует на него свое эмоциональное состояние, испытывая при этом позитивные или негативные эстетические переживания, дает возможность проникнуть детям во внутренний мир предметов, вещей, учит детей беречь общественное, воспитывает элементы гражданственности и правила поведения в общественных местах. </a:t>
            </a:r>
            <a:br>
              <a:rPr lang="ru-RU" dirty="0" smtClean="0">
                <a:effectLst/>
                <a:latin typeface="Times New Roman"/>
                <a:ea typeface="Times New Roman"/>
              </a:rPr>
            </a:br>
            <a:r>
              <a:rPr lang="ru-RU" dirty="0" smtClean="0">
                <a:effectLst/>
                <a:latin typeface="Times New Roman"/>
                <a:ea typeface="Times New Roman"/>
              </a:rPr>
              <a:t>Вы сорванный цветок, что вы чувствуете? –</a:t>
            </a:r>
            <a:br>
              <a:rPr lang="ru-RU" dirty="0" smtClean="0">
                <a:effectLst/>
                <a:latin typeface="Times New Roman"/>
                <a:ea typeface="Times New Roman"/>
              </a:rPr>
            </a:br>
            <a:r>
              <a:rPr lang="ru-RU" dirty="0" smtClean="0">
                <a:effectLst/>
                <a:latin typeface="Times New Roman"/>
                <a:ea typeface="Times New Roman"/>
              </a:rPr>
              <a:t>Вы затоптанный газон о чем вы мечтаете? –</a:t>
            </a:r>
            <a:br>
              <a:rPr lang="ru-RU" dirty="0" smtClean="0">
                <a:effectLst/>
                <a:latin typeface="Times New Roman"/>
                <a:ea typeface="Times New Roman"/>
              </a:rPr>
            </a:br>
            <a:r>
              <a:rPr lang="ru-RU" dirty="0" smtClean="0">
                <a:effectLst/>
                <a:latin typeface="Times New Roman"/>
                <a:ea typeface="Times New Roman"/>
              </a:rPr>
              <a:t>Вы сломанная входная дверь, о чем вы думаете?</a:t>
            </a:r>
            <a:br>
              <a:rPr lang="ru-RU" dirty="0" smtClean="0">
                <a:effectLst/>
                <a:latin typeface="Times New Roman"/>
                <a:ea typeface="Times New Roman"/>
              </a:rPr>
            </a:br>
            <a:r>
              <a:rPr lang="ru-RU" dirty="0" smtClean="0">
                <a:effectLst/>
                <a:latin typeface="Times New Roman"/>
                <a:ea typeface="Times New Roman"/>
              </a:rPr>
              <a:t>Вы испорченная кнопка лифта, о чем вы думаете?</a:t>
            </a:r>
            <a:br>
              <a:rPr lang="ru-RU" dirty="0" smtClean="0">
                <a:effectLst/>
                <a:latin typeface="Times New Roman"/>
                <a:ea typeface="Times New Roman"/>
              </a:rPr>
            </a:br>
            <a:r>
              <a:rPr lang="ru-RU" dirty="0" smtClean="0">
                <a:effectLst/>
                <a:latin typeface="Times New Roman"/>
                <a:ea typeface="Times New Roman"/>
              </a:rPr>
              <a:t>Вы чистый тротуар, о чем вы думаете?</a:t>
            </a:r>
            <a:br>
              <a:rPr lang="ru-RU" dirty="0" smtClean="0">
                <a:effectLst/>
                <a:latin typeface="Times New Roman"/>
                <a:ea typeface="Times New Roman"/>
              </a:rPr>
            </a:br>
            <a:r>
              <a:rPr lang="ru-RU" dirty="0" smtClean="0">
                <a:effectLst/>
                <a:latin typeface="Times New Roman"/>
                <a:ea typeface="Times New Roman"/>
              </a:rPr>
              <a:t>Вы красивое здание, о чем вы чувствуете?</a:t>
            </a:r>
            <a:br>
              <a:rPr lang="ru-RU" dirty="0" smtClean="0">
                <a:effectLst/>
                <a:latin typeface="Times New Roman"/>
                <a:ea typeface="Times New Roman"/>
              </a:rPr>
            </a:br>
            <a:r>
              <a:rPr lang="ru-RU" dirty="0" smtClean="0">
                <a:effectLst/>
                <a:latin typeface="Times New Roman"/>
                <a:ea typeface="Times New Roman"/>
              </a:rPr>
              <a:t>Вы тротуар, о чем вы мечтаете?</a:t>
            </a:r>
            <a:br>
              <a:rPr lang="ru-RU" dirty="0" smtClean="0">
                <a:effectLst/>
                <a:latin typeface="Times New Roman"/>
                <a:ea typeface="Times New Roman"/>
              </a:rPr>
            </a:br>
            <a:endParaRPr lang="ru-RU" dirty="0"/>
          </a:p>
        </p:txBody>
      </p:sp>
      <p:pic>
        <p:nvPicPr>
          <p:cNvPr id="5" name="Рисунок 4" descr="https://lh5.googleusercontent.com/QZHbPSZON10JshVBqulXNyCFhKnhGSOdVzh-lZOoKYRNXtiExjk__6uHDKxZjcdt_Bo9WmPi_WTnNW35EmA7ECFys1gA7nyN056FXCjyR3iVgaABv7akfGnNbQRMAu6TbHhgUQ5tWns"/>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09119"/>
            <a:ext cx="1212354" cy="2016223"/>
          </a:xfrm>
          <a:prstGeom prst="rect">
            <a:avLst/>
          </a:prstGeom>
          <a:noFill/>
          <a:ln>
            <a:noFill/>
          </a:ln>
        </p:spPr>
      </p:pic>
      <p:pic>
        <p:nvPicPr>
          <p:cNvPr id="6" name="Рисунок 5" descr="https://lh6.googleusercontent.com/k_PBGs1WbEUhSgpmjeqsiy845UkHZJLmAgUaLgsX_Ttgn9bdbpb6eqzEW196vdcHsRXo8OX18WmQ458tKTUhTuMRKlcVwickvaa-LSOlWQAcQ2Rt7rcGgPPtaNFjSSEMWq9QAHLxEdw"/>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4509121"/>
            <a:ext cx="1306066" cy="2016222"/>
          </a:xfrm>
          <a:prstGeom prst="rect">
            <a:avLst/>
          </a:prstGeom>
          <a:noFill/>
          <a:ln>
            <a:noFill/>
          </a:ln>
        </p:spPr>
      </p:pic>
      <p:pic>
        <p:nvPicPr>
          <p:cNvPr id="7" name="Рисунок 6" descr="C:\Documents and Settings\Admin\Рабочий стол\герои зем(3)\tratuar_b.jpg"/>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527251"/>
            <a:ext cx="1395983" cy="2016222"/>
          </a:xfrm>
          <a:prstGeom prst="rect">
            <a:avLst/>
          </a:prstGeom>
          <a:noFill/>
          <a:ln>
            <a:noFill/>
          </a:ln>
        </p:spPr>
      </p:pic>
      <p:pic>
        <p:nvPicPr>
          <p:cNvPr id="8" name="Рисунок 7" descr="C:\Documents and Settings\Admin\Рабочий стол\герои зем(3)\d60c15503488cd238b866f8fe180f37c.jpg"/>
          <p:cNvPicPr/>
          <p:nvPr/>
        </p:nvPicPr>
        <p:blipFill>
          <a:blip r:embed="rId5">
            <a:extLst>
              <a:ext uri="{28A0092B-C50C-407E-A947-70E740481C1C}">
                <a14:useLocalDpi xmlns:a14="http://schemas.microsoft.com/office/drawing/2010/main" val="0"/>
              </a:ext>
            </a:extLst>
          </a:blip>
          <a:srcRect/>
          <a:stretch>
            <a:fillRect/>
          </a:stretch>
        </p:blipFill>
        <p:spPr bwMode="auto">
          <a:xfrm>
            <a:off x="5580112" y="4527251"/>
            <a:ext cx="3312368" cy="2016222"/>
          </a:xfrm>
          <a:prstGeom prst="rect">
            <a:avLst/>
          </a:prstGeom>
          <a:noFill/>
          <a:ln>
            <a:noFill/>
          </a:ln>
        </p:spPr>
      </p:pic>
    </p:spTree>
    <p:extLst>
      <p:ext uri="{BB962C8B-B14F-4D97-AF65-F5344CB8AC3E}">
        <p14:creationId xmlns:p14="http://schemas.microsoft.com/office/powerpoint/2010/main" val="3538357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832391"/>
            <a:ext cx="6696744" cy="5401479"/>
          </a:xfrm>
          <a:prstGeom prst="rect">
            <a:avLst/>
          </a:prstGeom>
        </p:spPr>
        <p:txBody>
          <a:bodyPr wrap="square">
            <a:spAutoFit/>
          </a:bodyPr>
          <a:lstStyle/>
          <a:p>
            <a:pPr>
              <a:lnSpc>
                <a:spcPct val="115000"/>
              </a:lnSpc>
              <a:spcAft>
                <a:spcPts val="0"/>
              </a:spcAft>
            </a:pPr>
            <a:r>
              <a:rPr lang="ru-RU" sz="2000" b="1" dirty="0" smtClean="0">
                <a:solidFill>
                  <a:schemeClr val="accent1"/>
                </a:solidFill>
                <a:effectLst/>
                <a:latin typeface="Times New Roman"/>
                <a:ea typeface="Times New Roman"/>
                <a:cs typeface="Times New Roman"/>
              </a:rPr>
              <a:t>Динамические паузы, физкультминутки</a:t>
            </a:r>
            <a:r>
              <a:rPr lang="ru-RU" dirty="0" smtClean="0">
                <a:effectLst/>
                <a:latin typeface="Times New Roman"/>
                <a:ea typeface="Times New Roman"/>
                <a:cs typeface="Times New Roman"/>
              </a:rPr>
              <a:t>, </a:t>
            </a:r>
            <a:r>
              <a:rPr lang="ru-RU" sz="2000" dirty="0" smtClean="0">
                <a:effectLst/>
                <a:latin typeface="Times New Roman" pitchFamily="18" charset="0"/>
                <a:ea typeface="Times New Roman"/>
                <a:cs typeface="Times New Roman" pitchFamily="18" charset="0"/>
              </a:rPr>
              <a:t>способствуют повышению работоспособности детей, обеспечивают кратковременный активный отдых. Я подбираю физкультминутки и динамические паузы в соответствии с темами.</a:t>
            </a:r>
            <a:r>
              <a:rPr lang="ru-RU" sz="2000" dirty="0">
                <a:latin typeface="Times New Roman"/>
                <a:ea typeface="Times New Roman"/>
                <a:cs typeface="Times New Roman"/>
              </a:rPr>
              <a:t> </a:t>
            </a:r>
            <a:endParaRPr lang="ru-RU" sz="2000" dirty="0" smtClean="0">
              <a:latin typeface="Times New Roman"/>
              <a:ea typeface="Times New Roman"/>
              <a:cs typeface="Times New Roman"/>
            </a:endParaRPr>
          </a:p>
          <a:p>
            <a:pPr>
              <a:lnSpc>
                <a:spcPct val="115000"/>
              </a:lnSpc>
              <a:spcAft>
                <a:spcPts val="0"/>
              </a:spcAft>
            </a:pPr>
            <a:endParaRPr lang="ru-RU" sz="2000" dirty="0">
              <a:latin typeface="Times New Roman"/>
              <a:ea typeface="Times New Roman"/>
              <a:cs typeface="Times New Roman"/>
            </a:endParaRPr>
          </a:p>
          <a:p>
            <a:pPr>
              <a:lnSpc>
                <a:spcPct val="115000"/>
              </a:lnSpc>
              <a:spcAft>
                <a:spcPts val="0"/>
              </a:spcAft>
            </a:pPr>
            <a:r>
              <a:rPr lang="ru-RU" sz="2000" dirty="0" smtClean="0">
                <a:solidFill>
                  <a:schemeClr val="accent1"/>
                </a:solidFill>
                <a:latin typeface="Times New Roman" pitchFamily="18" charset="0"/>
                <a:ea typeface="Times New Roman"/>
                <a:cs typeface="Times New Roman" pitchFamily="18" charset="0"/>
              </a:rPr>
              <a:t>Тольятти </a:t>
            </a:r>
            <a:r>
              <a:rPr lang="ru-RU" sz="2000" dirty="0">
                <a:solidFill>
                  <a:schemeClr val="accent1"/>
                </a:solidFill>
                <a:latin typeface="Times New Roman" pitchFamily="18" charset="0"/>
                <a:ea typeface="Times New Roman"/>
                <a:cs typeface="Times New Roman" pitchFamily="18" charset="0"/>
              </a:rPr>
              <a:t>– мой город родной.</a:t>
            </a:r>
            <a:endParaRPr lang="ru-RU" sz="2000" dirty="0" smtClean="0">
              <a:solidFill>
                <a:schemeClr val="accent1"/>
              </a:solidFill>
              <a:effectLst/>
              <a:latin typeface="Times New Roman" pitchFamily="18" charset="0"/>
              <a:ea typeface="Calibri"/>
              <a:cs typeface="Times New Roman" pitchFamily="18" charset="0"/>
            </a:endParaRPr>
          </a:p>
          <a:p>
            <a:pPr>
              <a:lnSpc>
                <a:spcPct val="115000"/>
              </a:lnSpc>
              <a:spcAft>
                <a:spcPts val="0"/>
              </a:spcAft>
            </a:pPr>
            <a:r>
              <a:rPr lang="ru-RU" sz="2000" dirty="0">
                <a:solidFill>
                  <a:schemeClr val="accent1"/>
                </a:solidFill>
                <a:latin typeface="Times New Roman" pitchFamily="18" charset="0"/>
                <a:ea typeface="Times New Roman"/>
                <a:cs typeface="Times New Roman" pitchFamily="18" charset="0"/>
              </a:rPr>
              <a:t>Город с широкой душой</a:t>
            </a:r>
            <a:endParaRPr lang="ru-RU" sz="2000" dirty="0" smtClean="0">
              <a:solidFill>
                <a:schemeClr val="accent1"/>
              </a:solidFill>
              <a:effectLst/>
              <a:latin typeface="Times New Roman" pitchFamily="18" charset="0"/>
              <a:ea typeface="Calibri"/>
              <a:cs typeface="Times New Roman" pitchFamily="18" charset="0"/>
            </a:endParaRPr>
          </a:p>
          <a:p>
            <a:pPr>
              <a:lnSpc>
                <a:spcPct val="115000"/>
              </a:lnSpc>
              <a:spcAft>
                <a:spcPts val="0"/>
              </a:spcAft>
            </a:pPr>
            <a:r>
              <a:rPr lang="ru-RU" sz="2000" dirty="0">
                <a:solidFill>
                  <a:schemeClr val="accent1"/>
                </a:solidFill>
                <a:latin typeface="Times New Roman" pitchFamily="18" charset="0"/>
                <a:ea typeface="Times New Roman"/>
                <a:cs typeface="Times New Roman" pitchFamily="18" charset="0"/>
              </a:rPr>
              <a:t>Улицы, парки – всё мне родное.</a:t>
            </a:r>
            <a:endParaRPr lang="ru-RU" sz="2000" dirty="0" smtClean="0">
              <a:solidFill>
                <a:schemeClr val="accent1"/>
              </a:solidFill>
              <a:effectLst/>
              <a:latin typeface="Times New Roman" pitchFamily="18" charset="0"/>
              <a:ea typeface="Calibri"/>
              <a:cs typeface="Times New Roman" pitchFamily="18" charset="0"/>
            </a:endParaRPr>
          </a:p>
          <a:p>
            <a:pPr>
              <a:lnSpc>
                <a:spcPct val="115000"/>
              </a:lnSpc>
              <a:spcAft>
                <a:spcPts val="0"/>
              </a:spcAft>
            </a:pPr>
            <a:r>
              <a:rPr lang="ru-RU" sz="2000" dirty="0">
                <a:solidFill>
                  <a:schemeClr val="accent1"/>
                </a:solidFill>
                <a:latin typeface="Times New Roman" pitchFamily="18" charset="0"/>
                <a:ea typeface="Times New Roman"/>
                <a:cs typeface="Times New Roman" pitchFamily="18" charset="0"/>
              </a:rPr>
              <a:t>Никогда не смогу я расстаться с тобою!</a:t>
            </a:r>
            <a:endParaRPr lang="ru-RU" sz="2000" dirty="0" smtClean="0">
              <a:solidFill>
                <a:schemeClr val="accent1"/>
              </a:solidFill>
              <a:effectLst/>
              <a:latin typeface="Times New Roman" pitchFamily="18" charset="0"/>
              <a:ea typeface="Calibri"/>
              <a:cs typeface="Times New Roman" pitchFamily="18" charset="0"/>
            </a:endParaRPr>
          </a:p>
          <a:p>
            <a:pPr>
              <a:lnSpc>
                <a:spcPct val="115000"/>
              </a:lnSpc>
              <a:spcAft>
                <a:spcPts val="0"/>
              </a:spcAft>
            </a:pPr>
            <a:r>
              <a:rPr lang="ru-RU" sz="2000" dirty="0">
                <a:solidFill>
                  <a:schemeClr val="accent1"/>
                </a:solidFill>
                <a:latin typeface="Times New Roman" pitchFamily="18" charset="0"/>
                <a:ea typeface="Times New Roman"/>
                <a:cs typeface="Times New Roman" pitchFamily="18" charset="0"/>
              </a:rPr>
              <a:t>Волга – матушка нас омывает.</a:t>
            </a:r>
            <a:endParaRPr lang="ru-RU" sz="2000" dirty="0" smtClean="0">
              <a:solidFill>
                <a:schemeClr val="accent1"/>
              </a:solidFill>
              <a:effectLst/>
              <a:latin typeface="Times New Roman" pitchFamily="18" charset="0"/>
              <a:ea typeface="Calibri"/>
              <a:cs typeface="Times New Roman" pitchFamily="18" charset="0"/>
            </a:endParaRPr>
          </a:p>
          <a:p>
            <a:pPr>
              <a:lnSpc>
                <a:spcPct val="115000"/>
              </a:lnSpc>
              <a:spcAft>
                <a:spcPts val="0"/>
              </a:spcAft>
            </a:pPr>
            <a:r>
              <a:rPr lang="ru-RU" sz="2000" dirty="0">
                <a:solidFill>
                  <a:schemeClr val="accent1"/>
                </a:solidFill>
                <a:latin typeface="Times New Roman" pitchFamily="18" charset="0"/>
                <a:ea typeface="Times New Roman"/>
                <a:cs typeface="Times New Roman" pitchFamily="18" charset="0"/>
              </a:rPr>
              <a:t>Горы Жигулевские меня восхищают.</a:t>
            </a:r>
            <a:endParaRPr lang="ru-RU" sz="2000" dirty="0" smtClean="0">
              <a:solidFill>
                <a:schemeClr val="accent1"/>
              </a:solidFill>
              <a:effectLst/>
              <a:latin typeface="Times New Roman" pitchFamily="18" charset="0"/>
              <a:ea typeface="Calibri"/>
              <a:cs typeface="Times New Roman" pitchFamily="18" charset="0"/>
            </a:endParaRPr>
          </a:p>
          <a:p>
            <a:pPr>
              <a:lnSpc>
                <a:spcPct val="115000"/>
              </a:lnSpc>
              <a:spcAft>
                <a:spcPts val="0"/>
              </a:spcAft>
            </a:pPr>
            <a:r>
              <a:rPr lang="ru-RU" sz="2000" dirty="0">
                <a:solidFill>
                  <a:schemeClr val="accent1"/>
                </a:solidFill>
                <a:latin typeface="Times New Roman" pitchFamily="18" charset="0"/>
                <a:ea typeface="Times New Roman"/>
                <a:cs typeface="Times New Roman" pitchFamily="18" charset="0"/>
              </a:rPr>
              <a:t>Родные березы, родные поля.</a:t>
            </a:r>
            <a:endParaRPr lang="ru-RU" sz="2000" dirty="0" smtClean="0">
              <a:solidFill>
                <a:schemeClr val="accent1"/>
              </a:solidFill>
              <a:effectLst/>
              <a:latin typeface="Times New Roman" pitchFamily="18" charset="0"/>
              <a:ea typeface="Calibri"/>
              <a:cs typeface="Times New Roman" pitchFamily="18" charset="0"/>
            </a:endParaRPr>
          </a:p>
          <a:p>
            <a:pPr>
              <a:lnSpc>
                <a:spcPct val="115000"/>
              </a:lnSpc>
              <a:spcAft>
                <a:spcPts val="0"/>
              </a:spcAft>
            </a:pPr>
            <a:r>
              <a:rPr lang="ru-RU" sz="2000" dirty="0">
                <a:solidFill>
                  <a:schemeClr val="accent1"/>
                </a:solidFill>
                <a:latin typeface="Times New Roman" pitchFamily="18" charset="0"/>
                <a:ea typeface="Times New Roman"/>
                <a:cs typeface="Times New Roman" pitchFamily="18" charset="0"/>
              </a:rPr>
              <a:t>Тольятти – Родина моя!</a:t>
            </a:r>
            <a:endParaRPr lang="ru-RU" sz="2000" dirty="0" smtClean="0">
              <a:solidFill>
                <a:schemeClr val="accent1"/>
              </a:solidFill>
              <a:effectLst/>
              <a:latin typeface="Times New Roman" pitchFamily="18" charset="0"/>
              <a:ea typeface="Calibri"/>
              <a:cs typeface="Times New Roman" pitchFamily="18" charset="0"/>
            </a:endParaRPr>
          </a:p>
          <a:p>
            <a:pPr>
              <a:lnSpc>
                <a:spcPct val="115000"/>
              </a:lnSpc>
              <a:spcAft>
                <a:spcPts val="1000"/>
              </a:spcAft>
            </a:pPr>
            <a:endParaRPr lang="ru-RU" sz="2000" dirty="0" smtClean="0">
              <a:effectLst/>
              <a:latin typeface="Times New Roman" pitchFamily="18" charset="0"/>
              <a:ea typeface="Calibri"/>
              <a:cs typeface="Times New Roman" pitchFamily="18" charset="0"/>
            </a:endParaRPr>
          </a:p>
        </p:txBody>
      </p:sp>
      <p:pic>
        <p:nvPicPr>
          <p:cNvPr id="3" name="Рисунок 2" descr="C:\Documents and Settings\Admin\Рабочий стол\герои зем(3)\43337.jpg"/>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276872"/>
            <a:ext cx="3054985" cy="3744416"/>
          </a:xfrm>
          <a:prstGeom prst="rect">
            <a:avLst/>
          </a:prstGeom>
          <a:noFill/>
          <a:ln>
            <a:noFill/>
          </a:ln>
        </p:spPr>
      </p:pic>
    </p:spTree>
    <p:extLst>
      <p:ext uri="{BB962C8B-B14F-4D97-AF65-F5344CB8AC3E}">
        <p14:creationId xmlns:p14="http://schemas.microsoft.com/office/powerpoint/2010/main" val="313109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6684" y="195610"/>
            <a:ext cx="7488832" cy="5632311"/>
          </a:xfrm>
          <a:prstGeom prst="rect">
            <a:avLst/>
          </a:prstGeom>
        </p:spPr>
        <p:txBody>
          <a:bodyPr wrap="square">
            <a:spAutoFit/>
          </a:bodyPr>
          <a:lstStyle/>
          <a:p>
            <a:endParaRPr lang="ru-RU" sz="2000" dirty="0">
              <a:latin typeface="Times New Roman"/>
              <a:ea typeface="Times New Roman"/>
            </a:endParaRPr>
          </a:p>
          <a:p>
            <a:endParaRPr lang="ru-RU" sz="2000" dirty="0" smtClean="0">
              <a:effectLst/>
              <a:latin typeface="Times New Roman"/>
              <a:ea typeface="Times New Roman"/>
            </a:endParaRPr>
          </a:p>
          <a:p>
            <a:r>
              <a:rPr lang="ru-RU" sz="2000" dirty="0" smtClean="0">
                <a:effectLst/>
                <a:latin typeface="Times New Roman"/>
                <a:ea typeface="Times New Roman"/>
              </a:rPr>
              <a:t>Каждый момент ознакомления детей с родным городом пронизан </a:t>
            </a:r>
            <a:r>
              <a:rPr lang="ru-RU" sz="2000" b="1" dirty="0" smtClean="0">
                <a:solidFill>
                  <a:schemeClr val="accent1"/>
                </a:solidFill>
                <a:effectLst/>
                <a:latin typeface="Times New Roman"/>
                <a:ea typeface="Times New Roman"/>
              </a:rPr>
              <a:t>созданием проблемных ситуаций</a:t>
            </a:r>
            <a:r>
              <a:rPr lang="ru-RU" sz="2000" dirty="0" smtClean="0">
                <a:effectLst/>
                <a:latin typeface="Times New Roman"/>
                <a:ea typeface="Times New Roman"/>
              </a:rPr>
              <a:t>. Задачи приобщения детей к жизни города, культуре, истории, природе наиболее эффективно могут быть решены в процессе стимулирования умственной активности ребенка. Для решения ситуаций используются проблемные задания с обязательным участием догадок, предположений, вопросов. </a:t>
            </a:r>
            <a:br>
              <a:rPr lang="ru-RU" sz="2000" dirty="0" smtClean="0">
                <a:effectLst/>
                <a:latin typeface="Times New Roman"/>
                <a:ea typeface="Times New Roman"/>
              </a:rPr>
            </a:br>
            <a:endParaRPr lang="ru-RU" sz="2000" dirty="0" smtClean="0">
              <a:effectLst/>
              <a:latin typeface="Times New Roman"/>
              <a:ea typeface="Times New Roman"/>
            </a:endParaRPr>
          </a:p>
          <a:p>
            <a:r>
              <a:rPr lang="ru-RU" sz="2000" b="1" dirty="0" smtClean="0">
                <a:solidFill>
                  <a:schemeClr val="accent1"/>
                </a:solidFill>
                <a:effectLst/>
                <a:latin typeface="Times New Roman"/>
                <a:ea typeface="Times New Roman"/>
              </a:rPr>
              <a:t>Чтобы было, если бы на домах не было номеров?</a:t>
            </a:r>
            <a:br>
              <a:rPr lang="ru-RU" sz="2000" b="1" dirty="0" smtClean="0">
                <a:solidFill>
                  <a:schemeClr val="accent1"/>
                </a:solidFill>
                <a:effectLst/>
                <a:latin typeface="Times New Roman"/>
                <a:ea typeface="Times New Roman"/>
              </a:rPr>
            </a:br>
            <a:r>
              <a:rPr lang="ru-RU" sz="2000" b="1" dirty="0" smtClean="0">
                <a:solidFill>
                  <a:schemeClr val="accent1"/>
                </a:solidFill>
                <a:effectLst/>
                <a:latin typeface="Times New Roman"/>
                <a:ea typeface="Times New Roman"/>
              </a:rPr>
              <a:t>Чтобы было, если бы улицы города не убирались?</a:t>
            </a:r>
            <a:br>
              <a:rPr lang="ru-RU" sz="2000" b="1" dirty="0" smtClean="0">
                <a:solidFill>
                  <a:schemeClr val="accent1"/>
                </a:solidFill>
                <a:effectLst/>
                <a:latin typeface="Times New Roman"/>
                <a:ea typeface="Times New Roman"/>
              </a:rPr>
            </a:br>
            <a:r>
              <a:rPr lang="ru-RU" sz="2000" b="1" dirty="0" smtClean="0">
                <a:solidFill>
                  <a:schemeClr val="accent1"/>
                </a:solidFill>
                <a:effectLst/>
                <a:latin typeface="Times New Roman"/>
                <a:ea typeface="Times New Roman"/>
              </a:rPr>
              <a:t>Чтобы было, если бы в нашем городе не было деревьев?</a:t>
            </a:r>
            <a:br>
              <a:rPr lang="ru-RU" sz="2000" b="1" dirty="0" smtClean="0">
                <a:solidFill>
                  <a:schemeClr val="accent1"/>
                </a:solidFill>
                <a:effectLst/>
                <a:latin typeface="Times New Roman"/>
                <a:ea typeface="Times New Roman"/>
              </a:rPr>
            </a:br>
            <a:endParaRPr lang="ru-RU" sz="2000" b="1" dirty="0" smtClean="0">
              <a:solidFill>
                <a:schemeClr val="accent1"/>
              </a:solidFill>
              <a:effectLst/>
              <a:latin typeface="Times New Roman"/>
              <a:ea typeface="Times New Roman"/>
            </a:endParaRPr>
          </a:p>
          <a:p>
            <a:r>
              <a:rPr lang="ru-RU" sz="2000" dirty="0" smtClean="0">
                <a:latin typeface="Times New Roman"/>
                <a:ea typeface="Times New Roman"/>
              </a:rPr>
              <a:t>Э</a:t>
            </a:r>
            <a:r>
              <a:rPr lang="ru-RU" sz="2000" dirty="0" smtClean="0">
                <a:effectLst/>
                <a:latin typeface="Times New Roman"/>
                <a:ea typeface="Times New Roman"/>
              </a:rPr>
              <a:t>тот прием не только расширяет знания о родном городе, но и способствует поддержанию высокого уровня умственной активности дошкольников.</a:t>
            </a:r>
            <a:br>
              <a:rPr lang="ru-RU" sz="2000" dirty="0" smtClean="0">
                <a:effectLst/>
                <a:latin typeface="Times New Roman"/>
                <a:ea typeface="Times New Roman"/>
              </a:rPr>
            </a:br>
            <a:endParaRPr lang="ru-RU" sz="2000" dirty="0"/>
          </a:p>
        </p:txBody>
      </p:sp>
    </p:spTree>
    <p:extLst>
      <p:ext uri="{BB962C8B-B14F-4D97-AF65-F5344CB8AC3E}">
        <p14:creationId xmlns:p14="http://schemas.microsoft.com/office/powerpoint/2010/main" val="3634598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7128792" cy="5343458"/>
          </a:xfrm>
        </p:spPr>
        <p:txBody>
          <a:bodyPr/>
          <a:lstStyle/>
          <a:p>
            <a:pPr marL="0" lvl="0" indent="0" algn="l">
              <a:spcBef>
                <a:spcPts val="0"/>
              </a:spcBef>
              <a:buNone/>
            </a:pPr>
            <a:r>
              <a:rPr lang="ru-RU" sz="2000" dirty="0" smtClean="0">
                <a:solidFill>
                  <a:schemeClr val="accent1"/>
                </a:solidFill>
                <a:effectLst/>
                <a:latin typeface="Times New Roman"/>
                <a:ea typeface="Times New Roman"/>
              </a:rPr>
              <a:t>Символизация</a:t>
            </a:r>
            <a:r>
              <a:rPr lang="ru-RU" sz="2000" dirty="0" smtClean="0">
                <a:effectLst/>
                <a:latin typeface="Times New Roman"/>
                <a:ea typeface="Times New Roman"/>
              </a:rPr>
              <a:t> </a:t>
            </a:r>
            <a:r>
              <a:rPr lang="ru-RU" sz="2000" dirty="0">
                <a:effectLst/>
                <a:latin typeface="Times New Roman"/>
                <a:ea typeface="Times New Roman"/>
              </a:rPr>
              <a:t>- возможность эмоционально выразить </a:t>
            </a:r>
            <a:r>
              <a:rPr lang="ru-RU" sz="2000" dirty="0" smtClean="0">
                <a:effectLst/>
                <a:latin typeface="Times New Roman"/>
                <a:ea typeface="Times New Roman"/>
              </a:rPr>
              <a:t>свое отношение </a:t>
            </a:r>
            <a:r>
              <a:rPr lang="ru-RU" sz="2000" dirty="0">
                <a:effectLst/>
                <a:latin typeface="Times New Roman"/>
                <a:ea typeface="Times New Roman"/>
              </a:rPr>
              <a:t>к полученной ранее информации о </a:t>
            </a:r>
            <a:r>
              <a:rPr lang="ru-RU" sz="2000" dirty="0" smtClean="0">
                <a:effectLst/>
                <a:latin typeface="Times New Roman"/>
                <a:ea typeface="Times New Roman"/>
              </a:rPr>
              <a:t>родном городе.</a:t>
            </a:r>
            <a:br>
              <a:rPr lang="ru-RU" sz="2000" dirty="0" smtClean="0">
                <a:effectLst/>
                <a:latin typeface="Times New Roman"/>
                <a:ea typeface="Times New Roman"/>
              </a:rPr>
            </a:br>
            <a:r>
              <a:rPr lang="ru-RU" sz="2000" dirty="0" smtClean="0">
                <a:effectLst/>
                <a:latin typeface="Times New Roman"/>
                <a:ea typeface="Times New Roman"/>
              </a:rPr>
              <a:t>Сейчас </a:t>
            </a:r>
            <a:r>
              <a:rPr lang="ru-RU" sz="2000" dirty="0">
                <a:effectLst/>
                <a:latin typeface="Times New Roman"/>
                <a:ea typeface="Times New Roman"/>
              </a:rPr>
              <a:t>я предлагаю вам подарить нашему городу «Букет красивых пожеланий». Какой же букет без цветов? Ставя свой цветок в вазу, вы скажете свое пожелание г</a:t>
            </a:r>
            <a:r>
              <a:rPr lang="ru-RU" sz="2000" dirty="0" smtClean="0">
                <a:effectLst/>
                <a:latin typeface="Times New Roman"/>
                <a:ea typeface="Times New Roman"/>
              </a:rPr>
              <a:t>. Тольятти. </a:t>
            </a:r>
            <a:r>
              <a:rPr lang="ru-RU" sz="2000" dirty="0">
                <a:effectLst/>
                <a:latin typeface="Times New Roman"/>
                <a:ea typeface="Times New Roman"/>
              </a:rPr>
              <a:t>…. Получился прекрасный букет</a:t>
            </a:r>
            <a:r>
              <a:rPr lang="ru-RU" sz="2000" dirty="0" smtClean="0">
                <a:effectLst/>
                <a:latin typeface="Times New Roman"/>
                <a:ea typeface="Times New Roman"/>
              </a:rPr>
              <a:t>!</a:t>
            </a:r>
            <a:br>
              <a:rPr lang="ru-RU" sz="2000" dirty="0" smtClean="0">
                <a:effectLst/>
                <a:latin typeface="Times New Roman"/>
                <a:ea typeface="Times New Roman"/>
              </a:rPr>
            </a:br>
            <a:r>
              <a:rPr lang="ru-RU" sz="2000" dirty="0" smtClean="0">
                <a:effectLst/>
                <a:latin typeface="Times New Roman"/>
                <a:ea typeface="Times New Roman"/>
              </a:rPr>
              <a:t/>
            </a:r>
            <a:br>
              <a:rPr lang="ru-RU" sz="2000" dirty="0" smtClean="0">
                <a:effectLst/>
                <a:latin typeface="Times New Roman"/>
                <a:ea typeface="Times New Roman"/>
              </a:rPr>
            </a:br>
            <a:r>
              <a:rPr lang="ru-RU" sz="2000" dirty="0" smtClean="0"/>
              <a:t> </a:t>
            </a:r>
            <a:r>
              <a:rPr lang="ru-RU" sz="2000" dirty="0"/>
              <a:t>Мой город любимый, Тольятти,</a:t>
            </a:r>
            <a:br>
              <a:rPr lang="ru-RU" sz="2000" dirty="0"/>
            </a:br>
            <a:r>
              <a:rPr lang="ru-RU" sz="2000" dirty="0"/>
              <a:t>Стоишь на семи ты ветрах,</a:t>
            </a:r>
            <a:br>
              <a:rPr lang="ru-RU" sz="2000" dirty="0"/>
            </a:br>
            <a:r>
              <a:rPr lang="ru-RU" sz="2000" dirty="0"/>
              <a:t>А горы… сжимают в объятьях,</a:t>
            </a:r>
            <a:br>
              <a:rPr lang="ru-RU" sz="2000" dirty="0"/>
            </a:br>
            <a:r>
              <a:rPr lang="ru-RU" sz="2000" dirty="0"/>
              <a:t>И сосны танцуют в лесах…</a:t>
            </a:r>
            <a:br>
              <a:rPr lang="ru-RU" sz="2000" dirty="0"/>
            </a:br>
            <a:r>
              <a:rPr lang="ru-RU" sz="2000" dirty="0"/>
              <a:t>Просторный район  Автограда.</a:t>
            </a:r>
            <a:br>
              <a:rPr lang="ru-RU" sz="2000" dirty="0"/>
            </a:br>
            <a:r>
              <a:rPr lang="ru-RU" sz="2000" dirty="0"/>
              <a:t>Свободно мне дышится там,</a:t>
            </a:r>
            <a:br>
              <a:rPr lang="ru-RU" sz="2000" dirty="0"/>
            </a:br>
            <a:r>
              <a:rPr lang="ru-RU" sz="2000" dirty="0"/>
              <a:t>И людям наш город – отрада:</a:t>
            </a:r>
            <a:br>
              <a:rPr lang="ru-RU" sz="2000" dirty="0"/>
            </a:br>
            <a:r>
              <a:rPr lang="ru-RU" sz="2000" dirty="0"/>
              <a:t>Здесь всё воплотилось в мечтах</a:t>
            </a:r>
            <a:r>
              <a:rPr lang="ru-RU" sz="2000" dirty="0" smtClean="0"/>
              <a:t>!</a:t>
            </a:r>
            <a:endParaRPr lang="ru-RU" dirty="0"/>
          </a:p>
        </p:txBody>
      </p:sp>
      <p:sp>
        <p:nvSpPr>
          <p:cNvPr id="3" name="Текст 2"/>
          <p:cNvSpPr>
            <a:spLocks noGrp="1"/>
          </p:cNvSpPr>
          <p:nvPr>
            <p:ph type="body" idx="1"/>
          </p:nvPr>
        </p:nvSpPr>
        <p:spPr>
          <a:xfrm flipV="1">
            <a:off x="2339752" y="7245424"/>
            <a:ext cx="5760640" cy="144016"/>
          </a:xfrm>
        </p:spPr>
        <p:txBody>
          <a:bodyPr>
            <a:normAutofit fontScale="25000" lnSpcReduction="20000"/>
          </a:bodyPr>
          <a:lstStyle/>
          <a:p>
            <a:endParaRPr lang="ru-RU" dirty="0"/>
          </a:p>
        </p:txBody>
      </p:sp>
    </p:spTree>
    <p:extLst>
      <p:ext uri="{BB962C8B-B14F-4D97-AF65-F5344CB8AC3E}">
        <p14:creationId xmlns:p14="http://schemas.microsoft.com/office/powerpoint/2010/main" val="423660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6840760" cy="5400600"/>
          </a:xfrm>
        </p:spPr>
        <p:txBody>
          <a:bodyPr/>
          <a:lstStyle/>
          <a:p>
            <a:pPr marL="0" indent="0" algn="ctr">
              <a:buNone/>
            </a:pPr>
            <a:r>
              <a:rPr lang="ru-RU" sz="4000" dirty="0" smtClean="0">
                <a:latin typeface="Times New Roman" pitchFamily="18" charset="0"/>
                <a:cs typeface="Times New Roman" pitchFamily="18" charset="0"/>
              </a:rPr>
              <a:t>Рефлексия</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Сегодня я узнала, что…</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-Было интересно…</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-Я поняла, что…</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-Я приобрела…</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-Меня удивило…</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-Я попробую…</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-Я выполняла задания…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-Меня удивило…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-Мне захотелось…</a:t>
            </a:r>
            <a:endParaRPr lang="ru-RU" sz="3200" dirty="0">
              <a:latin typeface="Times New Roman" pitchFamily="18" charset="0"/>
              <a:cs typeface="Times New Roman" pitchFamily="18" charset="0"/>
            </a:endParaRPr>
          </a:p>
        </p:txBody>
      </p:sp>
      <p:sp>
        <p:nvSpPr>
          <p:cNvPr id="3" name="Текст 2"/>
          <p:cNvSpPr>
            <a:spLocks noGrp="1"/>
          </p:cNvSpPr>
          <p:nvPr>
            <p:ph type="body" idx="1"/>
          </p:nvPr>
        </p:nvSpPr>
        <p:spPr>
          <a:xfrm>
            <a:off x="2195736" y="5589240"/>
            <a:ext cx="5472608" cy="1080120"/>
          </a:xfrm>
        </p:spPr>
        <p:txBody>
          <a:bodyPr>
            <a:normAutofit/>
          </a:bodyPr>
          <a:lstStyle/>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Спасибо за общение.</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65376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Admin\Рабочий стол\герои зем(3)\410730013.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3744416" cy="2952328"/>
          </a:xfrm>
          <a:prstGeom prst="rect">
            <a:avLst/>
          </a:prstGeom>
          <a:noFill/>
          <a:ln>
            <a:noFill/>
          </a:ln>
        </p:spPr>
      </p:pic>
      <p:sp>
        <p:nvSpPr>
          <p:cNvPr id="3" name="Rectangle 2"/>
          <p:cNvSpPr>
            <a:spLocks noChangeArrowheads="1"/>
          </p:cNvSpPr>
          <p:nvPr/>
        </p:nvSpPr>
        <p:spPr bwMode="auto">
          <a:xfrm>
            <a:off x="5048696" y="-963488"/>
            <a:ext cx="3888432" cy="705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endParaRPr lang="ru-RU"/>
          </a:p>
        </p:txBody>
      </p:sp>
      <p:sp>
        <p:nvSpPr>
          <p:cNvPr id="4" name="i7qoqfooimgimage" descr="https://static.wixstatic.com/media/982e58_a3249dd1dcff41e7af05591a46741d6c.jpg/v1/fill/w_228,h_362,al_c,q_80,usm_0.66_1.00_0.01/982e58_a3249dd1dcff41e7af05591a46741d6c.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sp>
        <p:nvSpPr>
          <p:cNvPr id="5" name="Rectangle 3"/>
          <p:cNvSpPr>
            <a:spLocks noChangeArrowheads="1"/>
          </p:cNvSpPr>
          <p:nvPr/>
        </p:nvSpPr>
        <p:spPr bwMode="auto">
          <a:xfrm rot="10800000" flipV="1">
            <a:off x="4355976" y="266884"/>
            <a:ext cx="4382144" cy="5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lvl="0" eaLnBrk="0" fontAlgn="base" hangingPunct="0">
              <a:spcBef>
                <a:spcPct val="0"/>
              </a:spcBef>
              <a:spcAft>
                <a:spcPct val="0"/>
              </a:spcAft>
            </a:pPr>
            <a:r>
              <a:rPr lang="ru-RU" sz="1200" dirty="0">
                <a:latin typeface="Arial" pitchFamily="34" charset="0"/>
              </a:rPr>
              <a:t> </a:t>
            </a:r>
            <a:r>
              <a:rPr lang="ru-RU" sz="1400" dirty="0">
                <a:latin typeface="Times New Roman" pitchFamily="18" charset="0"/>
                <a:cs typeface="Times New Roman" pitchFamily="18" charset="0"/>
              </a:rPr>
              <a:t>День города Тольятти</a:t>
            </a:r>
          </a:p>
          <a:p>
            <a:pPr lvl="0" eaLnBrk="0" fontAlgn="base" hangingPunct="0">
              <a:spcBef>
                <a:spcPct val="0"/>
              </a:spcBef>
              <a:spcAft>
                <a:spcPct val="0"/>
              </a:spcAft>
            </a:pPr>
            <a:r>
              <a:rPr lang="ru-RU" sz="1400" dirty="0">
                <a:latin typeface="Times New Roman" pitchFamily="18" charset="0"/>
                <a:cs typeface="Times New Roman" pitchFamily="18" charset="0"/>
              </a:rPr>
              <a:t>Вячеслав Татьянин</a:t>
            </a:r>
          </a:p>
          <a:p>
            <a:pPr lvl="0" eaLnBrk="0" fontAlgn="base" hangingPunct="0">
              <a:spcBef>
                <a:spcPct val="0"/>
              </a:spcBef>
              <a:spcAft>
                <a:spcPct val="0"/>
              </a:spcAft>
            </a:pPr>
            <a:r>
              <a:rPr lang="ru-RU" sz="1200" dirty="0">
                <a:latin typeface="Times New Roman" pitchFamily="18" charset="0"/>
                <a:cs typeface="Times New Roman" pitchFamily="18" charset="0"/>
              </a:rPr>
              <a:t> </a:t>
            </a:r>
          </a:p>
          <a:p>
            <a:pPr lvl="0" eaLnBrk="0" fontAlgn="base" hangingPunct="0">
              <a:spcBef>
                <a:spcPct val="0"/>
              </a:spcBef>
              <a:spcAft>
                <a:spcPct val="0"/>
              </a:spcAft>
            </a:pPr>
            <a:r>
              <a:rPr lang="ru-RU" sz="1200" dirty="0">
                <a:latin typeface="Times New Roman" pitchFamily="18" charset="0"/>
                <a:cs typeface="Times New Roman" pitchFamily="18" charset="0"/>
              </a:rPr>
              <a:t>Как ты прекрасен наш Тольятти!</a:t>
            </a:r>
          </a:p>
          <a:p>
            <a:pPr lvl="0" eaLnBrk="0" fontAlgn="base" hangingPunct="0">
              <a:spcBef>
                <a:spcPct val="0"/>
              </a:spcBef>
              <a:spcAft>
                <a:spcPct val="0"/>
              </a:spcAft>
            </a:pPr>
            <a:r>
              <a:rPr lang="ru-RU" sz="1200" dirty="0">
                <a:latin typeface="Times New Roman" pitchFamily="18" charset="0"/>
                <a:cs typeface="Times New Roman" pitchFamily="18" charset="0"/>
              </a:rPr>
              <a:t>Как будто витязь над рекой,</a:t>
            </a:r>
          </a:p>
          <a:p>
            <a:pPr lvl="0" eaLnBrk="0" fontAlgn="base" hangingPunct="0">
              <a:spcBef>
                <a:spcPct val="0"/>
              </a:spcBef>
              <a:spcAft>
                <a:spcPct val="0"/>
              </a:spcAft>
            </a:pPr>
            <a:r>
              <a:rPr lang="ru-RU" sz="1200" dirty="0">
                <a:latin typeface="Times New Roman" pitchFamily="18" charset="0"/>
                <a:cs typeface="Times New Roman" pitchFamily="18" charset="0"/>
              </a:rPr>
              <a:t>Тебя строители воздвигли,</a:t>
            </a:r>
          </a:p>
          <a:p>
            <a:pPr lvl="0" eaLnBrk="0" fontAlgn="base" hangingPunct="0">
              <a:spcBef>
                <a:spcPct val="0"/>
              </a:spcBef>
              <a:spcAft>
                <a:spcPct val="0"/>
              </a:spcAft>
            </a:pPr>
            <a:r>
              <a:rPr lang="ru-RU" sz="1200" dirty="0">
                <a:latin typeface="Times New Roman" pitchFamily="18" charset="0"/>
                <a:cs typeface="Times New Roman" pitchFamily="18" charset="0"/>
              </a:rPr>
              <a:t>Своею мощною рукой!</a:t>
            </a:r>
          </a:p>
          <a:p>
            <a:pPr lvl="0" eaLnBrk="0" fontAlgn="base" hangingPunct="0">
              <a:spcBef>
                <a:spcPct val="0"/>
              </a:spcBef>
              <a:spcAft>
                <a:spcPct val="0"/>
              </a:spcAft>
            </a:pPr>
            <a:r>
              <a:rPr lang="ru-RU" sz="1200" dirty="0">
                <a:latin typeface="Times New Roman" pitchFamily="18" charset="0"/>
                <a:cs typeface="Times New Roman" pitchFamily="18" charset="0"/>
              </a:rPr>
              <a:t>Просторы улиц Автограда,</a:t>
            </a:r>
          </a:p>
          <a:p>
            <a:pPr lvl="0" eaLnBrk="0" fontAlgn="base" hangingPunct="0">
              <a:spcBef>
                <a:spcPct val="0"/>
              </a:spcBef>
              <a:spcAft>
                <a:spcPct val="0"/>
              </a:spcAft>
            </a:pPr>
            <a:r>
              <a:rPr lang="ru-RU" sz="1200" dirty="0">
                <a:latin typeface="Times New Roman" pitchFamily="18" charset="0"/>
                <a:cs typeface="Times New Roman" pitchFamily="18" charset="0"/>
              </a:rPr>
              <a:t>Над «Старым» городом стоят,</a:t>
            </a:r>
          </a:p>
          <a:p>
            <a:pPr lvl="0" eaLnBrk="0" fontAlgn="base" hangingPunct="0">
              <a:spcBef>
                <a:spcPct val="0"/>
              </a:spcBef>
              <a:spcAft>
                <a:spcPct val="0"/>
              </a:spcAft>
            </a:pPr>
            <a:r>
              <a:rPr lang="ru-RU" sz="1200" dirty="0">
                <a:latin typeface="Times New Roman" pitchFamily="18" charset="0"/>
                <a:cs typeface="Times New Roman" pitchFamily="18" charset="0"/>
              </a:rPr>
              <a:t>Дома высотные рядами</a:t>
            </a:r>
          </a:p>
          <a:p>
            <a:pPr lvl="0" eaLnBrk="0" fontAlgn="base" hangingPunct="0">
              <a:spcBef>
                <a:spcPct val="0"/>
              </a:spcBef>
              <a:spcAft>
                <a:spcPct val="0"/>
              </a:spcAft>
            </a:pPr>
            <a:r>
              <a:rPr lang="ru-RU" sz="1200" dirty="0">
                <a:latin typeface="Times New Roman" pitchFamily="18" charset="0"/>
                <a:cs typeface="Times New Roman" pitchFamily="18" charset="0"/>
              </a:rPr>
              <a:t>На Волгу с берега глядят.</a:t>
            </a:r>
          </a:p>
          <a:p>
            <a:pPr lvl="0" eaLnBrk="0" fontAlgn="base" hangingPunct="0">
              <a:spcBef>
                <a:spcPct val="0"/>
              </a:spcBef>
              <a:spcAft>
                <a:spcPct val="0"/>
              </a:spcAft>
            </a:pPr>
            <a:r>
              <a:rPr lang="ru-RU" sz="1200" dirty="0">
                <a:latin typeface="Times New Roman" pitchFamily="18" charset="0"/>
                <a:cs typeface="Times New Roman" pitchFamily="18" charset="0"/>
              </a:rPr>
              <a:t>Там над рекой, с коня Татищев</a:t>
            </a:r>
          </a:p>
          <a:p>
            <a:pPr lvl="0" eaLnBrk="0" fontAlgn="base" hangingPunct="0">
              <a:spcBef>
                <a:spcPct val="0"/>
              </a:spcBef>
              <a:spcAft>
                <a:spcPct val="0"/>
              </a:spcAft>
            </a:pPr>
            <a:r>
              <a:rPr lang="ru-RU" sz="1200" dirty="0">
                <a:latin typeface="Times New Roman" pitchFamily="18" charset="0"/>
                <a:cs typeface="Times New Roman" pitchFamily="18" charset="0"/>
              </a:rPr>
              <a:t>Рукою раздвигает горизонт.</a:t>
            </a:r>
          </a:p>
          <a:p>
            <a:pPr lvl="0" eaLnBrk="0" fontAlgn="base" hangingPunct="0">
              <a:spcBef>
                <a:spcPct val="0"/>
              </a:spcBef>
              <a:spcAft>
                <a:spcPct val="0"/>
              </a:spcAft>
            </a:pPr>
            <a:r>
              <a:rPr lang="ru-RU" sz="1200" dirty="0">
                <a:latin typeface="Times New Roman" pitchFamily="18" charset="0"/>
                <a:cs typeface="Times New Roman" pitchFamily="18" charset="0"/>
              </a:rPr>
              <a:t>И слева, у плотины, «Комсомольский»</a:t>
            </a:r>
          </a:p>
          <a:p>
            <a:pPr lvl="0" eaLnBrk="0" fontAlgn="base" hangingPunct="0">
              <a:spcBef>
                <a:spcPct val="0"/>
              </a:spcBef>
              <a:spcAft>
                <a:spcPct val="0"/>
              </a:spcAft>
            </a:pPr>
            <a:r>
              <a:rPr lang="ru-RU" sz="1200" dirty="0">
                <a:latin typeface="Times New Roman" pitchFamily="18" charset="0"/>
                <a:cs typeface="Times New Roman" pitchFamily="18" charset="0"/>
              </a:rPr>
              <a:t>Частицей города встает.</a:t>
            </a:r>
          </a:p>
          <a:p>
            <a:pPr lvl="0" eaLnBrk="0" fontAlgn="base" hangingPunct="0">
              <a:spcBef>
                <a:spcPct val="0"/>
              </a:spcBef>
              <a:spcAft>
                <a:spcPct val="0"/>
              </a:spcAft>
            </a:pPr>
            <a:r>
              <a:rPr lang="ru-RU" sz="1200" dirty="0">
                <a:latin typeface="Times New Roman" pitchFamily="18" charset="0"/>
                <a:cs typeface="Times New Roman" pitchFamily="18" charset="0"/>
              </a:rPr>
              <a:t>Все три района разрастаясь,</a:t>
            </a:r>
          </a:p>
          <a:p>
            <a:pPr lvl="0" eaLnBrk="0" fontAlgn="base" hangingPunct="0">
              <a:spcBef>
                <a:spcPct val="0"/>
              </a:spcBef>
              <a:spcAft>
                <a:spcPct val="0"/>
              </a:spcAft>
            </a:pPr>
            <a:r>
              <a:rPr lang="ru-RU" sz="1200" dirty="0">
                <a:latin typeface="Times New Roman" pitchFamily="18" charset="0"/>
                <a:cs typeface="Times New Roman" pitchFamily="18" charset="0"/>
              </a:rPr>
              <a:t>Огромный город создают,</a:t>
            </a:r>
          </a:p>
          <a:p>
            <a:pPr lvl="0" eaLnBrk="0" fontAlgn="base" hangingPunct="0">
              <a:spcBef>
                <a:spcPct val="0"/>
              </a:spcBef>
              <a:spcAft>
                <a:spcPct val="0"/>
              </a:spcAft>
            </a:pPr>
            <a:r>
              <a:rPr lang="ru-RU" sz="1200" dirty="0">
                <a:latin typeface="Times New Roman" pitchFamily="18" charset="0"/>
                <a:cs typeface="Times New Roman" pitchFamily="18" charset="0"/>
              </a:rPr>
              <a:t>Былую славу умножая,</a:t>
            </a:r>
          </a:p>
          <a:p>
            <a:pPr lvl="0" eaLnBrk="0" fontAlgn="base" hangingPunct="0">
              <a:spcBef>
                <a:spcPct val="0"/>
              </a:spcBef>
              <a:spcAft>
                <a:spcPct val="0"/>
              </a:spcAft>
            </a:pPr>
            <a:r>
              <a:rPr lang="ru-RU" sz="1200" dirty="0">
                <a:latin typeface="Times New Roman" pitchFamily="18" charset="0"/>
                <a:cs typeface="Times New Roman" pitchFamily="18" charset="0"/>
              </a:rPr>
              <a:t>Высоко честь его несут,</a:t>
            </a:r>
          </a:p>
          <a:p>
            <a:pPr lvl="0" eaLnBrk="0" fontAlgn="base" hangingPunct="0">
              <a:spcBef>
                <a:spcPct val="0"/>
              </a:spcBef>
              <a:spcAft>
                <a:spcPct val="0"/>
              </a:spcAft>
            </a:pPr>
            <a:r>
              <a:rPr lang="ru-RU" sz="1200" dirty="0">
                <a:latin typeface="Times New Roman" pitchFamily="18" charset="0"/>
                <a:cs typeface="Times New Roman" pitchFamily="18" charset="0"/>
              </a:rPr>
              <a:t>Златые купола Преображенского собора,</a:t>
            </a:r>
          </a:p>
          <a:p>
            <a:pPr lvl="0" eaLnBrk="0" fontAlgn="base" hangingPunct="0">
              <a:spcBef>
                <a:spcPct val="0"/>
              </a:spcBef>
              <a:spcAft>
                <a:spcPct val="0"/>
              </a:spcAft>
            </a:pPr>
            <a:r>
              <a:rPr lang="ru-RU" sz="1200" dirty="0">
                <a:latin typeface="Times New Roman" pitchFamily="18" charset="0"/>
                <a:cs typeface="Times New Roman" pitchFamily="18" charset="0"/>
              </a:rPr>
              <a:t>Благословляют Автоград,</a:t>
            </a:r>
          </a:p>
          <a:p>
            <a:pPr lvl="0" eaLnBrk="0" fontAlgn="base" hangingPunct="0">
              <a:spcBef>
                <a:spcPct val="0"/>
              </a:spcBef>
              <a:spcAft>
                <a:spcPct val="0"/>
              </a:spcAft>
            </a:pPr>
            <a:r>
              <a:rPr lang="ru-RU" sz="1200" dirty="0">
                <a:latin typeface="Times New Roman" pitchFamily="18" charset="0"/>
                <a:cs typeface="Times New Roman" pitchFamily="18" charset="0"/>
              </a:rPr>
              <a:t>Над всем Тольятти возвышаясь,</a:t>
            </a:r>
          </a:p>
          <a:p>
            <a:pPr lvl="0" eaLnBrk="0" fontAlgn="base" hangingPunct="0">
              <a:spcBef>
                <a:spcPct val="0"/>
              </a:spcBef>
              <a:spcAft>
                <a:spcPct val="0"/>
              </a:spcAft>
            </a:pPr>
            <a:r>
              <a:rPr lang="ru-RU" sz="1200" dirty="0">
                <a:latin typeface="Times New Roman" pitchFamily="18" charset="0"/>
                <a:cs typeface="Times New Roman" pitchFamily="18" charset="0"/>
              </a:rPr>
              <a:t>Святою верою стоят!</a:t>
            </a:r>
          </a:p>
          <a:p>
            <a:pPr lvl="0" eaLnBrk="0" fontAlgn="base" hangingPunct="0">
              <a:spcBef>
                <a:spcPct val="0"/>
              </a:spcBef>
              <a:spcAft>
                <a:spcPct val="0"/>
              </a:spcAft>
            </a:pPr>
            <a:r>
              <a:rPr lang="ru-RU" sz="1200" dirty="0">
                <a:latin typeface="Times New Roman" pitchFamily="18" charset="0"/>
                <a:cs typeface="Times New Roman" pitchFamily="18" charset="0"/>
              </a:rPr>
              <a:t>А наша гордость ВАЗ могучий,</a:t>
            </a:r>
          </a:p>
          <a:p>
            <a:pPr lvl="0" eaLnBrk="0" fontAlgn="base" hangingPunct="0">
              <a:spcBef>
                <a:spcPct val="0"/>
              </a:spcBef>
              <a:spcAft>
                <a:spcPct val="0"/>
              </a:spcAft>
            </a:pPr>
            <a:r>
              <a:rPr lang="ru-RU" sz="1200" dirty="0">
                <a:latin typeface="Times New Roman" pitchFamily="18" charset="0"/>
                <a:cs typeface="Times New Roman" pitchFamily="18" charset="0"/>
              </a:rPr>
              <a:t>Автомобили создает, </a:t>
            </a:r>
          </a:p>
          <a:p>
            <a:pPr lvl="0" eaLnBrk="0" fontAlgn="base" hangingPunct="0">
              <a:spcBef>
                <a:spcPct val="0"/>
              </a:spcBef>
              <a:spcAft>
                <a:spcPct val="0"/>
              </a:spcAft>
            </a:pPr>
            <a:r>
              <a:rPr lang="ru-RU" sz="1200" dirty="0">
                <a:latin typeface="Times New Roman" pitchFamily="18" charset="0"/>
                <a:cs typeface="Times New Roman" pitchFamily="18" charset="0"/>
              </a:rPr>
              <a:t>И город, с ним идя по жизни,</a:t>
            </a:r>
          </a:p>
          <a:p>
            <a:pPr lvl="0" eaLnBrk="0" fontAlgn="base" hangingPunct="0">
              <a:spcBef>
                <a:spcPct val="0"/>
              </a:spcBef>
              <a:spcAft>
                <a:spcPct val="0"/>
              </a:spcAft>
            </a:pPr>
            <a:r>
              <a:rPr lang="ru-RU" sz="1200" dirty="0">
                <a:latin typeface="Times New Roman" pitchFamily="18" charset="0"/>
                <a:cs typeface="Times New Roman" pitchFamily="18" charset="0"/>
              </a:rPr>
              <a:t>Свободно дышит и живет.</a:t>
            </a:r>
          </a:p>
          <a:p>
            <a:pPr lvl="0" eaLnBrk="0" fontAlgn="base" hangingPunct="0">
              <a:spcBef>
                <a:spcPct val="0"/>
              </a:spcBef>
              <a:spcAft>
                <a:spcPct val="0"/>
              </a:spcAft>
            </a:pPr>
            <a:r>
              <a:rPr lang="ru-RU" sz="1200" dirty="0">
                <a:latin typeface="Times New Roman" pitchFamily="18" charset="0"/>
                <a:cs typeface="Times New Roman" pitchFamily="18" charset="0"/>
              </a:rPr>
              <a:t>На свете много мест прекрасных,</a:t>
            </a:r>
          </a:p>
          <a:p>
            <a:pPr lvl="0" eaLnBrk="0" fontAlgn="base" hangingPunct="0">
              <a:spcBef>
                <a:spcPct val="0"/>
              </a:spcBef>
              <a:spcAft>
                <a:spcPct val="0"/>
              </a:spcAft>
            </a:pPr>
            <a:r>
              <a:rPr lang="ru-RU" sz="1200" dirty="0">
                <a:latin typeface="Times New Roman" pitchFamily="18" charset="0"/>
                <a:cs typeface="Times New Roman" pitchFamily="18" charset="0"/>
              </a:rPr>
              <a:t>И городов любимых нам не счесть.</a:t>
            </a:r>
          </a:p>
          <a:p>
            <a:pPr lvl="0" eaLnBrk="0" fontAlgn="base" hangingPunct="0">
              <a:spcBef>
                <a:spcPct val="0"/>
              </a:spcBef>
              <a:spcAft>
                <a:spcPct val="0"/>
              </a:spcAft>
            </a:pPr>
            <a:r>
              <a:rPr lang="ru-RU" sz="1200" dirty="0">
                <a:latin typeface="Times New Roman" pitchFamily="18" charset="0"/>
                <a:cs typeface="Times New Roman" pitchFamily="18" charset="0"/>
              </a:rPr>
              <a:t>Но только он, любимый мой Тольятти,</a:t>
            </a:r>
          </a:p>
          <a:p>
            <a:pPr lvl="0" eaLnBrk="0" fontAlgn="base" hangingPunct="0">
              <a:spcBef>
                <a:spcPct val="0"/>
              </a:spcBef>
              <a:spcAft>
                <a:spcPct val="0"/>
              </a:spcAft>
            </a:pPr>
            <a:r>
              <a:rPr lang="ru-RU" sz="1200" dirty="0">
                <a:latin typeface="Times New Roman" pitchFamily="18" charset="0"/>
                <a:cs typeface="Times New Roman" pitchFamily="18" charset="0"/>
              </a:rPr>
              <a:t>Красивей и любимей всех на свете ныне есть!</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97362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244285" cy="2160240"/>
          </a:xfrm>
        </p:spPr>
        <p:txBody>
          <a:bodyPr/>
          <a:lstStyle/>
          <a:p>
            <a:pPr marL="0" indent="0" algn="ctr">
              <a:buNone/>
            </a:pPr>
            <a:r>
              <a:rPr lang="ru-RU" sz="2000" dirty="0">
                <a:effectLst/>
                <a:latin typeface="Times New Roman"/>
                <a:ea typeface="Times New Roman"/>
              </a:rPr>
              <a:t>Когда сам любишь свой город, хочется, чтобы его любили все, кто в нем живет, в том числе и подрастающее поколение – наши дети! Наши дети – это наше счастье,</a:t>
            </a:r>
            <a:r>
              <a:rPr lang="ru-RU" sz="1400" dirty="0">
                <a:effectLst/>
                <a:latin typeface="Times New Roman"/>
                <a:ea typeface="Times New Roman"/>
              </a:rPr>
              <a:t/>
            </a:r>
            <a:br>
              <a:rPr lang="ru-RU" sz="1400" dirty="0">
                <a:effectLst/>
                <a:latin typeface="Times New Roman"/>
                <a:ea typeface="Times New Roman"/>
              </a:rPr>
            </a:br>
            <a:r>
              <a:rPr lang="ru-RU" sz="2000" i="1" dirty="0">
                <a:solidFill>
                  <a:schemeClr val="accent1"/>
                </a:solidFill>
                <a:effectLst/>
                <a:latin typeface="Times New Roman"/>
                <a:ea typeface="Times New Roman"/>
              </a:rPr>
              <a:t>Детский смех пусть льется, как река,</a:t>
            </a:r>
            <a:br>
              <a:rPr lang="ru-RU" sz="2000" i="1" dirty="0">
                <a:solidFill>
                  <a:schemeClr val="accent1"/>
                </a:solidFill>
                <a:effectLst/>
                <a:latin typeface="Times New Roman"/>
                <a:ea typeface="Times New Roman"/>
              </a:rPr>
            </a:br>
            <a:r>
              <a:rPr lang="ru-RU" sz="2000" i="1" dirty="0">
                <a:solidFill>
                  <a:schemeClr val="accent1"/>
                </a:solidFill>
                <a:effectLst/>
                <a:latin typeface="Times New Roman"/>
                <a:ea typeface="Times New Roman"/>
              </a:rPr>
              <a:t>Наши дети – это наше завтра,</a:t>
            </a:r>
            <a:br>
              <a:rPr lang="ru-RU" sz="2000" i="1" dirty="0">
                <a:solidFill>
                  <a:schemeClr val="accent1"/>
                </a:solidFill>
                <a:effectLst/>
                <a:latin typeface="Times New Roman"/>
                <a:ea typeface="Times New Roman"/>
              </a:rPr>
            </a:br>
            <a:r>
              <a:rPr lang="ru-RU" sz="2000" i="1" dirty="0">
                <a:solidFill>
                  <a:schemeClr val="accent1"/>
                </a:solidFill>
                <a:effectLst/>
                <a:latin typeface="Times New Roman"/>
                <a:ea typeface="Times New Roman"/>
              </a:rPr>
              <a:t>Гордость и надежда – на века!</a:t>
            </a:r>
            <a:r>
              <a:rPr lang="ru-RU" sz="2000" dirty="0">
                <a:solidFill>
                  <a:schemeClr val="accent1"/>
                </a:solidFill>
                <a:effectLst/>
                <a:latin typeface="Times New Roman"/>
                <a:ea typeface="Times New Roman"/>
              </a:rPr>
              <a:t/>
            </a:r>
            <a:br>
              <a:rPr lang="ru-RU" sz="2000" dirty="0">
                <a:solidFill>
                  <a:schemeClr val="accent1"/>
                </a:solidFill>
                <a:effectLst/>
                <a:latin typeface="Times New Roman"/>
                <a:ea typeface="Times New Roman"/>
              </a:rPr>
            </a:br>
            <a:endParaRPr lang="ru-RU" sz="2000" b="0" dirty="0">
              <a:solidFill>
                <a:schemeClr val="accent1"/>
              </a:solidFill>
              <a:latin typeface="Times New Roman" pitchFamily="18" charset="0"/>
              <a:cs typeface="Times New Roman" pitchFamily="18" charset="0"/>
            </a:endParaRPr>
          </a:p>
        </p:txBody>
      </p:sp>
      <p:sp>
        <p:nvSpPr>
          <p:cNvPr id="3" name="Текст 2"/>
          <p:cNvSpPr>
            <a:spLocks noGrp="1"/>
          </p:cNvSpPr>
          <p:nvPr>
            <p:ph type="body" idx="1"/>
          </p:nvPr>
        </p:nvSpPr>
        <p:spPr>
          <a:xfrm>
            <a:off x="1331640" y="2420888"/>
            <a:ext cx="6624736" cy="3528392"/>
          </a:xfrm>
        </p:spPr>
        <p:txBody>
          <a:bodyPr>
            <a:noAutofit/>
          </a:bodyPr>
          <a:lstStyle/>
          <a:p>
            <a:pPr algn="l"/>
            <a:r>
              <a:rPr lang="ru-RU" dirty="0">
                <a:solidFill>
                  <a:srgbClr val="FF0000"/>
                </a:solidFill>
                <a:latin typeface="Times New Roman"/>
                <a:ea typeface="Times New Roman"/>
              </a:rPr>
              <a:t>Воспитание патриотических чувств </a:t>
            </a:r>
            <a:r>
              <a:rPr lang="ru-RU" dirty="0">
                <a:latin typeface="Times New Roman"/>
                <a:ea typeface="Times New Roman"/>
              </a:rPr>
              <a:t>– одна из актуальных и сложнейших проблем, которая должна решаться сегодня всеми, кто имеет отношение к детям. То, что заложим в душу ребёнка сейчас, проявится позднее, станет его и нашей жизнью.</a:t>
            </a:r>
            <a:br>
              <a:rPr lang="ru-RU" dirty="0">
                <a:latin typeface="Times New Roman"/>
                <a:ea typeface="Times New Roman"/>
              </a:rPr>
            </a:br>
            <a:r>
              <a:rPr lang="ru-RU" dirty="0">
                <a:latin typeface="Times New Roman"/>
                <a:ea typeface="Times New Roman"/>
              </a:rPr>
              <a:t>Именно в дошкольные годы под руководством взрослых ребёнок приобретает первоначальный опыт патриотических чувств и базовым этапом формирования у детей любви к Родине является знакомство с родным городом, со своей малой родиной, ведь любовь к Отчизне начинается с любви к месту, где родился человек. </a:t>
            </a:r>
            <a:br>
              <a:rPr lang="ru-RU" dirty="0">
                <a:latin typeface="Times New Roman"/>
                <a:ea typeface="Times New Roman"/>
              </a:rPr>
            </a:br>
            <a:endParaRPr lang="ru-RU" dirty="0"/>
          </a:p>
        </p:txBody>
      </p:sp>
    </p:spTree>
    <p:extLst>
      <p:ext uri="{BB962C8B-B14F-4D97-AF65-F5344CB8AC3E}">
        <p14:creationId xmlns:p14="http://schemas.microsoft.com/office/powerpoint/2010/main" val="60276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flipV="1">
            <a:off x="1475656" y="7301755"/>
            <a:ext cx="5544616" cy="45719"/>
          </a:xfrm>
        </p:spPr>
        <p:txBody>
          <a:bodyPr>
            <a:normAutofit fontScale="25000" lnSpcReduction="20000"/>
          </a:bodyPr>
          <a:lstStyle/>
          <a:p>
            <a:endParaRPr lang="ru-RU" dirty="0"/>
          </a:p>
        </p:txBody>
      </p:sp>
      <p:sp>
        <p:nvSpPr>
          <p:cNvPr id="3" name="Заголовок 2"/>
          <p:cNvSpPr>
            <a:spLocks noGrp="1"/>
          </p:cNvSpPr>
          <p:nvPr>
            <p:ph type="ctrTitle"/>
          </p:nvPr>
        </p:nvSpPr>
        <p:spPr>
          <a:xfrm>
            <a:off x="827584" y="332656"/>
            <a:ext cx="7632848" cy="5832648"/>
          </a:xfrm>
        </p:spPr>
        <p:txBody>
          <a:bodyPr/>
          <a:lstStyle/>
          <a:p>
            <a:pPr marL="182880" indent="0">
              <a:buNone/>
            </a:pPr>
            <a:r>
              <a:rPr lang="ru-RU" sz="2000" dirty="0">
                <a:effectLst/>
                <a:latin typeface="Times New Roman"/>
                <a:ea typeface="Times New Roman"/>
              </a:rPr>
              <a:t>Начиная работу с детьми дошкольного возраста и беседуя с ними, я часто сталкивалась с тем, что большинство ребят не знают название родного города и улиц, на которых они живут, не знают правил поведения в городе, у некоторых проявляется неуважение к результатам труда горожан, отсутствует гордость за свой город.</a:t>
            </a:r>
            <a:br>
              <a:rPr lang="ru-RU" sz="2000" dirty="0">
                <a:effectLst/>
                <a:latin typeface="Times New Roman"/>
                <a:ea typeface="Times New Roman"/>
              </a:rPr>
            </a:br>
            <a:r>
              <a:rPr lang="ru-RU" sz="2000" dirty="0">
                <a:effectLst/>
                <a:latin typeface="Times New Roman"/>
                <a:ea typeface="Times New Roman"/>
              </a:rPr>
              <a:t>Поэтому необходимо ежедневное, постоянное общение взрослого с ребенком, в результате которого формируется такое сложное образование, как чувство любви к родному городу.</a:t>
            </a:r>
            <a:br>
              <a:rPr lang="ru-RU" sz="2000" dirty="0">
                <a:effectLst/>
                <a:latin typeface="Times New Roman"/>
                <a:ea typeface="Times New Roman"/>
              </a:rPr>
            </a:br>
            <a:r>
              <a:rPr lang="ru-RU" sz="2000" dirty="0">
                <a:effectLst/>
                <a:latin typeface="Times New Roman"/>
                <a:ea typeface="Times New Roman"/>
              </a:rPr>
              <a:t>В связи с этим решение проблемы я видела в определенной системе, которая заключалась в организации игр, образовательной деятельности, экскурсий и целевых прогулок, консолидации усилий педагога и родителей.</a:t>
            </a:r>
            <a:br>
              <a:rPr lang="ru-RU" sz="2000" dirty="0">
                <a:effectLst/>
                <a:latin typeface="Times New Roman"/>
                <a:ea typeface="Times New Roman"/>
              </a:rPr>
            </a:br>
            <a:r>
              <a:rPr lang="ru-RU" sz="2000" dirty="0">
                <a:effectLst/>
                <a:latin typeface="Times New Roman"/>
                <a:ea typeface="Times New Roman"/>
              </a:rPr>
              <a:t>Ведущим видом деятельности в дошкольном возрасте является игра, поэтому игры как нельзя лучше подходили для знакомства детей с родным городом, его достопримечательностями. </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898062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548679"/>
            <a:ext cx="7200800" cy="5663089"/>
          </a:xfrm>
          <a:prstGeom prst="rect">
            <a:avLst/>
          </a:prstGeom>
        </p:spPr>
        <p:txBody>
          <a:bodyPr wrap="square">
            <a:spAutoFit/>
          </a:bodyPr>
          <a:lstStyle/>
          <a:p>
            <a:pPr algn="ctr"/>
            <a:r>
              <a:rPr lang="ru-RU" sz="2400" dirty="0" smtClean="0">
                <a:solidFill>
                  <a:schemeClr val="accent1"/>
                </a:solidFill>
                <a:effectLst/>
                <a:latin typeface="Times New Roman"/>
                <a:ea typeface="Times New Roman"/>
              </a:rPr>
              <a:t>Уважаемые коллеги!</a:t>
            </a:r>
          </a:p>
          <a:p>
            <a:endParaRPr lang="ru-RU" dirty="0" smtClean="0">
              <a:effectLst/>
              <a:latin typeface="Times New Roman"/>
              <a:ea typeface="Times New Roman"/>
            </a:endParaRPr>
          </a:p>
          <a:p>
            <a:r>
              <a:rPr lang="ru-RU" dirty="0" smtClean="0">
                <a:effectLst/>
                <a:latin typeface="Times New Roman"/>
                <a:ea typeface="Times New Roman"/>
              </a:rPr>
              <a:t> </a:t>
            </a:r>
            <a:r>
              <a:rPr lang="ru-RU" sz="2000" dirty="0" smtClean="0">
                <a:effectLst/>
                <a:latin typeface="Times New Roman"/>
                <a:ea typeface="Times New Roman"/>
              </a:rPr>
              <a:t>Мне хочется, чтобы сегодня, на мастер-классе, вы пропустили через себя методы и приёмы, применяемые мною для знакомства дошкольников с родным городом.</a:t>
            </a:r>
            <a:br>
              <a:rPr lang="ru-RU" sz="2000" dirty="0" smtClean="0">
                <a:effectLst/>
                <a:latin typeface="Times New Roman"/>
                <a:ea typeface="Times New Roman"/>
              </a:rPr>
            </a:br>
            <a:endParaRPr lang="ru-RU" sz="2000" dirty="0" smtClean="0">
              <a:effectLst/>
              <a:latin typeface="Times New Roman"/>
              <a:ea typeface="Times New Roman"/>
            </a:endParaRPr>
          </a:p>
          <a:p>
            <a:pPr marL="342900" indent="-342900">
              <a:buFontTx/>
              <a:buChar char="-"/>
            </a:pPr>
            <a:r>
              <a:rPr lang="ru-RU" sz="2000" dirty="0" smtClean="0">
                <a:solidFill>
                  <a:schemeClr val="accent1"/>
                </a:solidFill>
                <a:effectLst/>
                <a:latin typeface="Times New Roman"/>
                <a:ea typeface="Times New Roman"/>
              </a:rPr>
              <a:t>Скажите, пожалуйста, с чего для вас начинается Родина?</a:t>
            </a:r>
            <a:br>
              <a:rPr lang="ru-RU" sz="2000" dirty="0" smtClean="0">
                <a:solidFill>
                  <a:schemeClr val="accent1"/>
                </a:solidFill>
                <a:effectLst/>
                <a:latin typeface="Times New Roman"/>
                <a:ea typeface="Times New Roman"/>
              </a:rPr>
            </a:br>
            <a:endParaRPr lang="ru-RU" sz="2000" dirty="0" smtClean="0">
              <a:solidFill>
                <a:schemeClr val="accent1"/>
              </a:solidFill>
              <a:effectLst/>
              <a:latin typeface="Times New Roman"/>
              <a:ea typeface="Times New Roman"/>
            </a:endParaRPr>
          </a:p>
          <a:p>
            <a:pPr marL="342900" indent="-342900">
              <a:buFontTx/>
              <a:buChar char="-"/>
            </a:pPr>
            <a:r>
              <a:rPr lang="ru-RU" sz="2000" dirty="0" smtClean="0">
                <a:effectLst/>
                <a:latin typeface="Times New Roman"/>
                <a:ea typeface="Times New Roman"/>
              </a:rPr>
              <a:t>Русский народ, любя свою Родину, сложил много пословиц и поговорок. Я предлагаю вам, используя «Разноцветный алфавит» разгадать зашифрованные пословицы о Родине. </a:t>
            </a:r>
            <a:br>
              <a:rPr lang="ru-RU" sz="2000" dirty="0" smtClean="0">
                <a:effectLst/>
                <a:latin typeface="Times New Roman"/>
                <a:ea typeface="Times New Roman"/>
              </a:rPr>
            </a:br>
            <a:r>
              <a:rPr lang="ru-RU" sz="2000" dirty="0" smtClean="0">
                <a:effectLst/>
                <a:latin typeface="Times New Roman"/>
                <a:ea typeface="Times New Roman"/>
              </a:rPr>
              <a:t>В этой игре буквы алфавита представлены эталонами цветных форм – квадрат, треугольник, овал, ромб, цветок, звезда, плюс, прямоугольник. (слайд) Например: буква А – красный квадрат, М – желтый кружок и т.д.</a:t>
            </a:r>
            <a:br>
              <a:rPr lang="ru-RU" sz="2000" dirty="0" smtClean="0">
                <a:effectLst/>
                <a:latin typeface="Times New Roman"/>
                <a:ea typeface="Times New Roman"/>
              </a:rPr>
            </a:br>
            <a:r>
              <a:rPr lang="ru-RU" sz="2000" dirty="0" smtClean="0">
                <a:effectLst/>
                <a:latin typeface="Times New Roman"/>
                <a:ea typeface="Times New Roman"/>
              </a:rPr>
              <a:t>Я уверена, что вы без труда расшифруете спрятанные пословицы, приступайте!</a:t>
            </a:r>
            <a:br>
              <a:rPr lang="ru-RU" sz="2000" dirty="0" smtClean="0">
                <a:effectLst/>
                <a:latin typeface="Times New Roman"/>
                <a:ea typeface="Times New Roman"/>
              </a:rPr>
            </a:br>
            <a:endParaRPr lang="ru-RU" sz="2000" dirty="0">
              <a:solidFill>
                <a:schemeClr val="accent1"/>
              </a:solidFill>
            </a:endParaRPr>
          </a:p>
        </p:txBody>
      </p:sp>
    </p:spTree>
    <p:extLst>
      <p:ext uri="{BB962C8B-B14F-4D97-AF65-F5344CB8AC3E}">
        <p14:creationId xmlns:p14="http://schemas.microsoft.com/office/powerpoint/2010/main" val="85709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Admin\Рабочий стол\герои зем(3)\image60.jpg"/>
          <p:cNvPicPr/>
          <p:nvPr/>
        </p:nvPicPr>
        <p:blipFill>
          <a:blip r:embed="rId2">
            <a:extLst>
              <a:ext uri="{28A0092B-C50C-407E-A947-70E740481C1C}">
                <a14:useLocalDpi xmlns:a14="http://schemas.microsoft.com/office/drawing/2010/main" val="0"/>
              </a:ext>
            </a:extLst>
          </a:blip>
          <a:srcRect/>
          <a:stretch>
            <a:fillRect/>
          </a:stretch>
        </p:blipFill>
        <p:spPr bwMode="auto">
          <a:xfrm>
            <a:off x="1489272" y="533276"/>
            <a:ext cx="5747024" cy="5704036"/>
          </a:xfrm>
          <a:prstGeom prst="rect">
            <a:avLst/>
          </a:prstGeom>
          <a:noFill/>
          <a:ln>
            <a:noFill/>
          </a:ln>
        </p:spPr>
      </p:pic>
    </p:spTree>
    <p:extLst>
      <p:ext uri="{BB962C8B-B14F-4D97-AF65-F5344CB8AC3E}">
        <p14:creationId xmlns:p14="http://schemas.microsoft.com/office/powerpoint/2010/main" val="215492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404664"/>
            <a:ext cx="6264696" cy="3816424"/>
          </a:xfrm>
        </p:spPr>
        <p:txBody>
          <a:bodyPr/>
          <a:lstStyle/>
          <a:p>
            <a:pPr marL="0" indent="0" algn="ctr">
              <a:buNone/>
            </a:pPr>
            <a:r>
              <a:rPr lang="ru-RU" sz="4000" dirty="0" smtClean="0">
                <a:solidFill>
                  <a:schemeClr val="accent1"/>
                </a:solidFill>
                <a:latin typeface="Times New Roman" pitchFamily="18" charset="0"/>
                <a:cs typeface="Times New Roman" pitchFamily="18" charset="0"/>
              </a:rPr>
              <a:t>Пословицы и поговорки о Родине.</a:t>
            </a:r>
            <a:r>
              <a:rPr lang="ru-RU" sz="4000" dirty="0" smtClean="0">
                <a:latin typeface="Times New Roman" pitchFamily="18" charset="0"/>
                <a:cs typeface="Times New Roman" pitchFamily="18" charset="0"/>
              </a:rPr>
              <a:t>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Нет в мире краше Родины нашей.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Родина - мать, умей за неё постоять.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Родная сторона — мать, чужая — мачеха. Человек без Родины - что соловей без песни.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Как мать одна, так и Родина одна.</a:t>
            </a:r>
            <a:br>
              <a:rPr lang="ru-RU" sz="2000" dirty="0" smtClean="0">
                <a:latin typeface="Times New Roman" pitchFamily="18" charset="0"/>
                <a:cs typeface="Times New Roman" pitchFamily="18" charset="0"/>
              </a:rPr>
            </a:br>
            <a:endParaRPr lang="ru-RU" sz="2000" dirty="0">
              <a:solidFill>
                <a:schemeClr val="accent1"/>
              </a:solidFill>
              <a:latin typeface="Times New Roman" pitchFamily="18" charset="0"/>
              <a:cs typeface="Times New Roman" pitchFamily="18" charset="0"/>
            </a:endParaRPr>
          </a:p>
        </p:txBody>
      </p:sp>
      <p:sp>
        <p:nvSpPr>
          <p:cNvPr id="3" name="Текст 2"/>
          <p:cNvSpPr>
            <a:spLocks noGrp="1"/>
          </p:cNvSpPr>
          <p:nvPr>
            <p:ph type="body" idx="1"/>
          </p:nvPr>
        </p:nvSpPr>
        <p:spPr>
          <a:xfrm flipV="1">
            <a:off x="1619672" y="7029400"/>
            <a:ext cx="5904656" cy="45719"/>
          </a:xfrm>
        </p:spPr>
        <p:txBody>
          <a:bodyPr>
            <a:normAutofit fontScale="25000" lnSpcReduction="20000"/>
          </a:bodyPr>
          <a:lstStyle/>
          <a:p>
            <a:endParaRPr lang="ru-RU" dirty="0"/>
          </a:p>
        </p:txBody>
      </p:sp>
    </p:spTree>
    <p:extLst>
      <p:ext uri="{BB962C8B-B14F-4D97-AF65-F5344CB8AC3E}">
        <p14:creationId xmlns:p14="http://schemas.microsoft.com/office/powerpoint/2010/main" val="153661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0648"/>
            <a:ext cx="7200800" cy="6120680"/>
          </a:xfrm>
        </p:spPr>
        <p:txBody>
          <a:bodyPr/>
          <a:lstStyle/>
          <a:p>
            <a:pPr marL="0" indent="0" algn="ctr">
              <a:buNone/>
            </a:pPr>
            <a:r>
              <a:rPr lang="ru-RU" dirty="0" smtClean="0">
                <a:solidFill>
                  <a:schemeClr val="accent1"/>
                </a:solidFill>
              </a:rPr>
              <a:t>Москва – столица нашей Родины.</a:t>
            </a:r>
            <a:endParaRPr lang="ru-RU" dirty="0">
              <a:solidFill>
                <a:schemeClr val="accent1"/>
              </a:solidFill>
            </a:endParaRPr>
          </a:p>
        </p:txBody>
      </p:sp>
      <p:sp>
        <p:nvSpPr>
          <p:cNvPr id="3" name="Текст 2"/>
          <p:cNvSpPr>
            <a:spLocks noGrp="1"/>
          </p:cNvSpPr>
          <p:nvPr>
            <p:ph type="body" idx="1"/>
          </p:nvPr>
        </p:nvSpPr>
        <p:spPr>
          <a:xfrm>
            <a:off x="2051720" y="7029399"/>
            <a:ext cx="5832648" cy="144016"/>
          </a:xfrm>
        </p:spPr>
        <p:txBody>
          <a:bodyPr>
            <a:normAutofit fontScale="25000" lnSpcReduction="20000"/>
          </a:bodyPr>
          <a:lstStyle/>
          <a:p>
            <a:endParaRPr lang="ru-RU" dirty="0"/>
          </a:p>
        </p:txBody>
      </p:sp>
      <p:pic>
        <p:nvPicPr>
          <p:cNvPr id="4" name="Рисунок 3" descr="C:\Documents and Settings\Admin\Рабочий стол\герои зем(3)\image62.jpg"/>
          <p:cNvPicPr/>
          <p:nvPr/>
        </p:nvPicPr>
        <p:blipFill>
          <a:blip r:embed="rId2">
            <a:extLst>
              <a:ext uri="{28A0092B-C50C-407E-A947-70E740481C1C}">
                <a14:useLocalDpi xmlns:a14="http://schemas.microsoft.com/office/drawing/2010/main" val="0"/>
              </a:ext>
            </a:extLst>
          </a:blip>
          <a:srcRect/>
          <a:stretch>
            <a:fillRect/>
          </a:stretch>
        </p:blipFill>
        <p:spPr bwMode="auto">
          <a:xfrm>
            <a:off x="1403649" y="404664"/>
            <a:ext cx="6624736" cy="4608512"/>
          </a:xfrm>
          <a:prstGeom prst="rect">
            <a:avLst/>
          </a:prstGeom>
          <a:noFill/>
          <a:ln>
            <a:noFill/>
          </a:ln>
        </p:spPr>
      </p:pic>
    </p:spTree>
    <p:extLst>
      <p:ext uri="{BB962C8B-B14F-4D97-AF65-F5344CB8AC3E}">
        <p14:creationId xmlns:p14="http://schemas.microsoft.com/office/powerpoint/2010/main" val="620205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064896" cy="5040560"/>
          </a:xfrm>
        </p:spPr>
        <p:txBody>
          <a:bodyPr/>
          <a:lstStyle/>
          <a:p>
            <a:pPr marL="0" indent="0" algn="ctr">
              <a:buNone/>
            </a:pPr>
            <a:r>
              <a:rPr lang="ru-RU" sz="3600" dirty="0">
                <a:solidFill>
                  <a:schemeClr val="accent1"/>
                </a:solidFill>
                <a:effectLst/>
                <a:latin typeface="Times New Roman"/>
                <a:ea typeface="Times New Roman"/>
              </a:rPr>
              <a:t>Словесная игра «Хорошо – Плохо» является элементом системы ТРИЗ </a:t>
            </a:r>
            <a:endParaRPr lang="ru-RU" sz="3600" dirty="0">
              <a:solidFill>
                <a:schemeClr val="accent1"/>
              </a:solidFill>
            </a:endParaRPr>
          </a:p>
        </p:txBody>
      </p:sp>
      <p:sp>
        <p:nvSpPr>
          <p:cNvPr id="3" name="Текст 2"/>
          <p:cNvSpPr>
            <a:spLocks noGrp="1"/>
          </p:cNvSpPr>
          <p:nvPr>
            <p:ph type="body" idx="1"/>
          </p:nvPr>
        </p:nvSpPr>
        <p:spPr>
          <a:xfrm flipV="1">
            <a:off x="2267744" y="6857999"/>
            <a:ext cx="5760640" cy="99393"/>
          </a:xfrm>
        </p:spPr>
        <p:txBody>
          <a:bodyPr>
            <a:normAutofit fontScale="25000" lnSpcReduction="20000"/>
          </a:bodyPr>
          <a:lstStyle/>
          <a:p>
            <a:endParaRPr lang="ru-RU" dirty="0"/>
          </a:p>
        </p:txBody>
      </p:sp>
      <p:pic>
        <p:nvPicPr>
          <p:cNvPr id="4" name="Рисунок 3" descr="C:\Documents and Settings\Admin\Рабочий стол\герои зем(3)\e2f5bff5e3105b0b9ebdc3dbc67c1178.jpg"/>
          <p:cNvPicPr/>
          <p:nvPr/>
        </p:nvPicPr>
        <p:blipFill>
          <a:blip r:embed="rId2">
            <a:extLst>
              <a:ext uri="{28A0092B-C50C-407E-A947-70E740481C1C}">
                <a14:useLocalDpi xmlns:a14="http://schemas.microsoft.com/office/drawing/2010/main" val="0"/>
              </a:ext>
            </a:extLst>
          </a:blip>
          <a:srcRect/>
          <a:stretch>
            <a:fillRect/>
          </a:stretch>
        </p:blipFill>
        <p:spPr bwMode="auto">
          <a:xfrm>
            <a:off x="971600" y="915740"/>
            <a:ext cx="3232844" cy="3004696"/>
          </a:xfrm>
          <a:prstGeom prst="rect">
            <a:avLst/>
          </a:prstGeom>
          <a:noFill/>
          <a:ln>
            <a:noFill/>
          </a:ln>
        </p:spPr>
      </p:pic>
      <p:pic>
        <p:nvPicPr>
          <p:cNvPr id="5" name="Рисунок 4" descr="C:\Documents and Settings\Admin\Рабочий стол\герои зем(3)\9-1352453877-1.jpg"/>
          <p:cNvPicPr/>
          <p:nvPr/>
        </p:nvPicPr>
        <p:blipFill>
          <a:blip r:embed="rId3">
            <a:extLst>
              <a:ext uri="{28A0092B-C50C-407E-A947-70E740481C1C}">
                <a14:useLocalDpi xmlns:a14="http://schemas.microsoft.com/office/drawing/2010/main" val="0"/>
              </a:ext>
            </a:extLst>
          </a:blip>
          <a:srcRect/>
          <a:stretch>
            <a:fillRect/>
          </a:stretch>
        </p:blipFill>
        <p:spPr bwMode="auto">
          <a:xfrm>
            <a:off x="5148064" y="908720"/>
            <a:ext cx="3240360" cy="3004696"/>
          </a:xfrm>
          <a:prstGeom prst="rect">
            <a:avLst/>
          </a:prstGeom>
          <a:noFill/>
          <a:ln>
            <a:noFill/>
          </a:ln>
        </p:spPr>
      </p:pic>
    </p:spTree>
    <p:extLst>
      <p:ext uri="{BB962C8B-B14F-4D97-AF65-F5344CB8AC3E}">
        <p14:creationId xmlns:p14="http://schemas.microsoft.com/office/powerpoint/2010/main" val="257087008"/>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243</TotalTime>
  <Words>562</Words>
  <Application>Microsoft Office PowerPoint</Application>
  <PresentationFormat>Экран (4:3)</PresentationFormat>
  <Paragraphs>68</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Мастер-класс  «Патриотическое воспитание дошкольников  через знакомство с родным городом Тольятти» </vt:lpstr>
      <vt:lpstr>Презентация PowerPoint</vt:lpstr>
      <vt:lpstr>Когда сам любишь свой город, хочется, чтобы его любили все, кто в нем живет, в том числе и подрастающее поколение – наши дети! Наши дети – это наше счастье, Детский смех пусть льется, как река, Наши дети – это наше завтра, Гордость и надежда – на века! </vt:lpstr>
      <vt:lpstr>Начиная работу с детьми дошкольного возраста и беседуя с ними, я часто сталкивалась с тем, что большинство ребят не знают название родного города и улиц, на которых они живут, не знают правил поведения в городе, у некоторых проявляется неуважение к результатам труда горожан, отсутствует гордость за свой город. Поэтому необходимо ежедневное, постоянное общение взрослого с ребенком, в результате которого формируется такое сложное образование, как чувство любви к родному городу. В связи с этим решение проблемы я видела в определенной системе, которая заключалась в организации игр, образовательной деятельности, экскурсий и целевых прогулок, консолидации усилий педагога и родителей. Ведущим видом деятельности в дошкольном возрасте является игра, поэтому игры как нельзя лучше подходили для знакомства детей с родным городом, его достопримечательностями. </vt:lpstr>
      <vt:lpstr>Презентация PowerPoint</vt:lpstr>
      <vt:lpstr>Презентация PowerPoint</vt:lpstr>
      <vt:lpstr>Пословицы и поговорки о Родине.   Нет в мире краше Родины нашей.  Родина - мать, умей за неё постоять.  Родная сторона — мать, чужая — мачеха. Человек без Родины - что соловей без песни.  Как мать одна, так и Родина одна. </vt:lpstr>
      <vt:lpstr>Москва – столица нашей Родины.</vt:lpstr>
      <vt:lpstr>Словесная игра «Хорошо – Плохо» является элементом системы ТРИЗ </vt:lpstr>
      <vt:lpstr> </vt:lpstr>
      <vt:lpstr>Презентация PowerPoint</vt:lpstr>
      <vt:lpstr>Презентация PowerPoint</vt:lpstr>
      <vt:lpstr>Символизация - возможность эмоционально выразить свое отношение к полученной ранее информации о родном городе. Сейчас я предлагаю вам подарить нашему городу «Букет красивых пожеланий». Какой же букет без цветов? Ставя свой цветок в вазу, вы скажете свое пожелание г. Тольятти. …. Получился прекрасный букет!   Мой город любимый, Тольятти, Стоишь на семи ты ветрах, А горы… сжимают в объятьях, И сосны танцуют в лесах… Просторный район  Автограда. Свободно мне дышится там, И людям наш город – отрада: Здесь всё воплотилось в мечтах!</vt:lpstr>
      <vt:lpstr>Рефлексия - Сегодня я узнала, что… -Было интересно… -Я поняла, что… -Я приобрела… -Меня удивило… -Я попробую… -Я выполняла задания…  -Меня удивило…  -Мне захотелось…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22</cp:revision>
  <dcterms:created xsi:type="dcterms:W3CDTF">2017-02-12T13:27:39Z</dcterms:created>
  <dcterms:modified xsi:type="dcterms:W3CDTF">2022-10-26T18:53:49Z</dcterms:modified>
</cp:coreProperties>
</file>