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9165" autoAdjust="0"/>
    <p:restoredTop sz="88000" autoAdjust="0"/>
  </p:normalViewPr>
  <p:slideViewPr>
    <p:cSldViewPr>
      <p:cViewPr varScale="1">
        <p:scale>
          <a:sx n="43" d="100"/>
          <a:sy n="43" d="100"/>
        </p:scale>
        <p:origin x="3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85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1292AE4-4B5F-4F09-B721-CB439764E9C6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86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87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0185D52-D6ED-425E-98D0-1C67185FD9E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79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7864392-271D-4EFA-A117-450537CEBEC9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80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ru-RU"/>
          </a:p>
        </p:txBody>
      </p:sp>
      <p:sp>
        <p:nvSpPr>
          <p:cNvPr id="1048681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8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03663AC8-2A8D-45A4-81C8-0516660374B0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0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3663AC8-2A8D-45A4-81C8-0516660374B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ru-RU"/>
          </a:p>
        </p:txBody>
      </p:sp>
      <p:sp>
        <p:nvSpPr>
          <p:cNvPr id="104862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3663AC8-2A8D-45A4-81C8-0516660374B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5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4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5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6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5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6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7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58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1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7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4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64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hyperlink" Target="http://www.known.ru/upload/resize_cache/iblock/293/341_482_255e56cd252b6bbc6df70d6d68c84b704/2935d9dc25849cc4de3f86ddc457c120.JPG" TargetMode="External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hyperlink" Target="http://www.vladtime.ru/uploads/posts/2014-04/1397288366_vodit.jpg" TargetMode="External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hyperlink" Target="http://kip72.ucoz.net/blog/professii_v_kartinkakh_dlja_detej/2013-05-24-17" TargetMode="Externa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hyperlink" Target="http://kip72.ucoz.net/blog/professii_v_kartinkakh_dlja_detej/2013-05-24-17" TargetMode="Externa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hyperlink" Target="http://post.kards.qip.ru/compose/edit/1222/9932522/9/1/index.htm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hyperlink" Target="http://www.google.ru/url?url=http://www.razumniki.ru/den_zaschitnika_otechestva_professional_prazdnik.html&amp;rct=j&amp;frm=1&amp;q=&amp;esrc=s&amp;sa=U&amp;ei=MBljVK26C8i4OMTbgaAP&amp;ved=0CBkQ9QEwAg&amp;usg=AFQjCNG5BPj7tcfcHdgEnVAN3_oQiu1Drg" TargetMode="Externa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hyperlink" Target="http://www.radikal.ru/" TargetMode="Externa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hyperlink" Target="http://www.filipoc.ru/attaches/posts/interesting/2012-12-12/professiya-uchitel/1a3fd3303b143ed24a1bcd9029e36b0d.jpg" TargetMode="External"/><Relationship Id="rId2" Type="http://schemas.openxmlformats.org/officeDocument/2006/relationships/image" Target="../media/image10.png"/><Relationship Id="rId3" Type="http://schemas.openxmlformats.org/officeDocument/2006/relationships/hyperlink" Target="http://kip72.ucoz.net/blog/professii_v_kartinkakh_dlja_detej/2013-05-24-17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hyperlink" Target="http://vk.com/photo-36115359_328959033" TargetMode="External"/><Relationship Id="rId8" Type="http://schemas.openxmlformats.org/officeDocument/2006/relationships/image" Target="../media/image14.jpeg"/><Relationship Id="rId9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hyperlink" Target="http://www.google.ru/url?url=http://edunews.ru/magazine/magazine_679.html&amp;rct=j&amp;frm=1&amp;q=&amp;esrc=s&amp;sa=U&amp;ei=UDhXVOT1K4ysPdH3gPAH&amp;ved=0CDEQ9QEwDjgU&amp;usg=AFQjCNEtY6HIODi2L6kNI45K3RI9pYscbA" TargetMode="External"/><Relationship Id="rId3" Type="http://schemas.openxmlformats.org/officeDocument/2006/relationships/image" Target="../media/image18.jpeg"/><Relationship Id="rId4" Type="http://schemas.openxmlformats.org/officeDocument/2006/relationships/hyperlink" Target="http://www.filipoc.ru/attaches/posts/interesting/2012-12-12/professiya-uchitel/1a3fd3303b143ed24a1bcd9029e36b0d.jpg" TargetMode="External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2400" i="1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логопедического занятия   </a:t>
            </a:r>
            <a:r>
              <a:rPr b="1" dirty="0" sz="2400" i="1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400" i="1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1" dirty="0" sz="2400" i="1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Суффиксы профессий</a:t>
            </a:r>
            <a:br>
              <a:rPr b="1" dirty="0" sz="2400" i="1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1" dirty="0" sz="2400" i="1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endParaRPr dirty="0" sz="24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2" name="Содержимое 5" descr="Программа «Путешествие в мир профессий»"/>
          <p:cNvPicPr>
            <a:picLocks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03648" y="1340768"/>
            <a:ext cx="6000792" cy="464347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3200" i="1" lang="ru-RU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Образуй </a:t>
            </a:r>
            <a:r>
              <a:rPr b="1" dirty="0" sz="3200" i="1"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слова, обозначающие  </a:t>
            </a:r>
            <a:r>
              <a:rPr b="1" dirty="0" sz="3200" i="1" lang="ru-RU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профессию</a:t>
            </a:r>
            <a:endParaRPr dirty="0" sz="3200"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1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p>
            <a:pPr indent="0" marL="0">
              <a:buNone/>
            </a:pPr>
            <a:r>
              <a:rPr dirty="0" lang="ru-RU" smtClean="0"/>
              <a:t>   </a:t>
            </a:r>
            <a:r>
              <a:rPr b="1" dirty="0" sz="3600" i="1"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Футбол+ </a:t>
            </a:r>
            <a:r>
              <a:rPr b="1" dirty="0" sz="3600" i="1" lang="ru-RU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</a:t>
            </a:r>
            <a:r>
              <a:rPr b="1" dirty="0" sz="3600" i="1"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b="1" dirty="0" sz="3600" i="1"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Камень+ </a:t>
            </a:r>
            <a:r>
              <a:rPr b="1" dirty="0" sz="3600" i="1" lang="ru-RU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щик</a:t>
            </a:r>
            <a:r>
              <a:rPr b="1" dirty="0" sz="3600" i="1"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r>
              <a:rPr b="1" dirty="0" sz="3600" i="1"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Пиано  + </a:t>
            </a:r>
            <a:r>
              <a:rPr b="1" dirty="0" sz="3600" i="1" lang="ru-RU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</a:t>
            </a:r>
            <a:endParaRPr b="1" dirty="0" sz="3600" i="1" lang="ru-RU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b="1" dirty="0" i="1"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Доктор,  актёр,  монтёр, шофёр, лифтёр</a:t>
            </a:r>
          </a:p>
          <a:p>
            <a:endParaRPr b="1" dirty="0" i="1" lang="ru-RU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dirty="0" lang="ru-RU" smtClean="0"/>
          </a:p>
          <a:p>
            <a:endParaRPr dirty="0" lang="ru-RU" smtClean="0"/>
          </a:p>
          <a:p>
            <a:endParaRPr dirty="0" lang="ru-RU"/>
          </a:p>
        </p:txBody>
      </p:sp>
      <p:pic>
        <p:nvPicPr>
          <p:cNvPr id="2097171" name="Рисунок 3" descr="http://prof.biografguru.ru/subdmn/prof/img/162.jp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27984" y="1412776"/>
            <a:ext cx="1643074" cy="21240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2" name="Рисунок 4" descr=" евгений медведев хоккеист">
            <a:hlinkClick r:id="rId2" tooltip="&quot; евгений медведев хоккеист&quot;"/>
          </p:cNvPr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64308" y="4157393"/>
            <a:ext cx="1891467" cy="242180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275856" y="4157393"/>
            <a:ext cx="1872208" cy="2429131"/>
          </a:xfrm>
          <a:prstGeom prst="rect"/>
          <a:noFill/>
          <a:ln>
            <a:noFill/>
          </a:ln>
          <a:effectLst/>
        </p:spPr>
      </p:pic>
      <p:pic>
        <p:nvPicPr>
          <p:cNvPr id="209717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6328270" y="4078057"/>
            <a:ext cx="2224181" cy="2501138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Образуйте  другие названия профессий с помощью суффикса - </a:t>
            </a:r>
            <a:r>
              <a:rPr b="1" dirty="0" sz="2000" lang="ru-RU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тель</a:t>
            </a:r>
            <a:endParaRPr b="1" dirty="0" sz="2000"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3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Пишет рассказы, романы  -</a:t>
            </a:r>
          </a:p>
          <a:p>
            <a:pPr>
              <a:lnSpc>
                <a:spcPct val="150000"/>
              </a:lnSpc>
            </a:pPr>
            <a:endParaRPr dirty="0" sz="2000" 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Водит машину, автобус      -</a:t>
            </a:r>
          </a:p>
          <a:p>
            <a:pPr>
              <a:lnSpc>
                <a:spcPct val="150000"/>
              </a:lnSpc>
            </a:pPr>
            <a:endParaRPr dirty="0" sz="2000" 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Испытывает самолёты       -</a:t>
            </a:r>
          </a:p>
          <a:p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lnSpc>
                <a:spcPct val="150000"/>
              </a:lnSpc>
            </a:pPr>
            <a:endParaRPr dirty="0" sz="2000" 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Спасает людей                  -</a:t>
            </a:r>
          </a:p>
        </p:txBody>
      </p:sp>
      <p:pic>
        <p:nvPicPr>
          <p:cNvPr id="2097175" name="Picture 2" descr=" (700x525, 59Kb)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215074" y="1500174"/>
            <a:ext cx="2428892" cy="1643074"/>
          </a:xfrm>
          <a:prstGeom prst="rect"/>
          <a:noFill/>
        </p:spPr>
      </p:pic>
      <p:pic>
        <p:nvPicPr>
          <p:cNvPr id="2097176" name="Рисунок 6" descr="Медицинский осмотр для водителей">
            <a:hlinkClick r:id="rId2"/>
          </p:cNvPr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858016" y="3714752"/>
            <a:ext cx="1714512" cy="1928826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14" name="Скругленный прямоугольник 7"/>
          <p:cNvSpPr/>
          <p:nvPr/>
        </p:nvSpPr>
        <p:spPr>
          <a:xfrm>
            <a:off x="3929058" y="1357298"/>
            <a:ext cx="1714512" cy="642942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  <a:endParaRPr b="1" dirty="0" sz="2000" lang="ru-RU"/>
          </a:p>
        </p:txBody>
      </p:sp>
      <p:sp>
        <p:nvSpPr>
          <p:cNvPr id="1048615" name="Скругленный прямоугольник 8"/>
          <p:cNvSpPr/>
          <p:nvPr/>
        </p:nvSpPr>
        <p:spPr>
          <a:xfrm>
            <a:off x="3929058" y="2428868"/>
            <a:ext cx="1714512" cy="500066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Водитель</a:t>
            </a:r>
            <a:endParaRPr b="1" dirty="0" sz="2000" lang="ru-RU"/>
          </a:p>
        </p:txBody>
      </p:sp>
      <p:sp>
        <p:nvSpPr>
          <p:cNvPr id="1048616" name="Скругленный прямоугольник 9"/>
          <p:cNvSpPr/>
          <p:nvPr/>
        </p:nvSpPr>
        <p:spPr>
          <a:xfrm>
            <a:off x="3929058" y="3143248"/>
            <a:ext cx="2000264" cy="785818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Испытатель </a:t>
            </a:r>
            <a:endParaRPr b="1" dirty="0" sz="2000" lang="ru-RU"/>
          </a:p>
        </p:txBody>
      </p:sp>
      <p:sp>
        <p:nvSpPr>
          <p:cNvPr id="1048617" name="Скругленный прямоугольник 11"/>
          <p:cNvSpPr/>
          <p:nvPr/>
        </p:nvSpPr>
        <p:spPr>
          <a:xfrm>
            <a:off x="3821901" y="4365103"/>
            <a:ext cx="2214578" cy="720081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Спасатель</a:t>
            </a:r>
            <a:endParaRPr b="1" dirty="0" sz="2000" lang="ru-RU"/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3000" id="7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3000" id="12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3000" id="1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3000" id="22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  <p:bldP spid="10486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7906072" cy="1143000"/>
          </a:xfrm>
        </p:spPr>
        <p:txBody>
          <a:bodyPr>
            <a:normAutofit fontScale="90000"/>
          </a:bodyPr>
          <a:p>
            <a:pPr algn="l"/>
            <a:r>
              <a:rPr b="1" dirty="0" sz="2800" i="1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Задание к карточке: составить слово,  выделить суффикс, придумать    предложение со словом</a:t>
            </a:r>
            <a:endParaRPr b="1" dirty="0" sz="2800" i="1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7" name="img" descr="11,8 Mb (cкачиваний: 5621). Вот отрыла в компьютере картинки. Где-то">
            <a:hlinkClick r:id="rId1"/>
          </p:cNvPr>
          <p:cNvPicPr>
            <a:picLocks noGrp="1"/>
          </p:cNvPicPr>
          <p:nvPr>
            <p:ph idx="4294967295"/>
          </p:nvPr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868144" y="1412776"/>
            <a:ext cx="3275856" cy="498316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8" name="Рисунок 4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323528" y="1916832"/>
            <a:ext cx="5112568" cy="4248472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0" id="7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p>
            <a:r>
              <a:rPr b="1" dirty="0" sz="3200" i="1"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Подбери профессию к деятельности, выдели суффикс</a:t>
            </a:r>
            <a:endParaRPr dirty="0" sz="3200" lang="ru-RU"/>
          </a:p>
        </p:txBody>
      </p:sp>
      <p:graphicFrame>
        <p:nvGraphicFramePr>
          <p:cNvPr id="4194304" name="Таблица 2"/>
          <p:cNvGraphicFramePr>
            <a:graphicFrameLocks noGrp="1"/>
          </p:cNvGraphicFramePr>
          <p:nvPr/>
        </p:nvGraphicFramePr>
        <p:xfrm>
          <a:off x="539552" y="1844824"/>
          <a:ext cx="8424936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3388"/>
                <a:gridCol w="2921548"/>
              </a:tblGrid>
              <a:tr h="1584176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2400" i="1" lang="ru-RU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Управляет самолётом</a:t>
                      </a:r>
                      <a:endParaRPr dirty="0" sz="2400" lang="ru-RU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400" i="1" lang="ru-RU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r>
                        <a:rPr dirty="0" sz="3200" i="1" lang="ru-RU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Сварщик</a:t>
                      </a:r>
                      <a:endParaRPr dirty="0" sz="3200" lang="ru-RU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584176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sz="2800" i="1" lang="ru-RU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Сваривает металлические конструкции</a:t>
                      </a:r>
                      <a:endParaRPr b="1" dirty="0" sz="2800" lang="ru-RU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400" i="1" lang="ru-RU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r>
                        <a:rPr b="1" dirty="0" sz="3200" i="1" lang="ru-RU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Строитель</a:t>
                      </a:r>
                      <a:endParaRPr b="1" dirty="0" sz="3200" lang="ru-RU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584176"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b="1" dirty="0" sz="3200" i="1" lang="ru-RU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Строит </a:t>
                      </a:r>
                      <a:r>
                        <a:rPr b="1" dirty="0" sz="3200" i="1" lang="ru-RU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дома</a:t>
                      </a:r>
                      <a:endParaRPr b="1" dirty="0" sz="3200" i="1" lang="ru-RU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sz="1400" i="1" lang="ru-RU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r>
                        <a:rPr dirty="0" sz="3200" i="1" lang="ru-RU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Лётчик</a:t>
                      </a:r>
                      <a:endParaRPr dirty="0" sz="3200" lang="ru-RU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11560" y="548680"/>
            <a:ext cx="7776864" cy="554461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профессии мы не назвали ?</a:t>
            </a:r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7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Парикмахер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Космонавт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Доярка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Кондитер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Регулировщик</a:t>
            </a:r>
          </a:p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lang="ru-RU" smtClean="0">
                <a:latin typeface="Times New Roman" pitchFamily="18" charset="0"/>
                <a:cs typeface="Times New Roman" pitchFamily="18" charset="0"/>
              </a:rPr>
              <a:t>много других!</a:t>
            </a:r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0" name="img" descr="Описание: профессии людей в картинках.">
            <a:hlinkClick r:id="rId1"/>
          </p:cNvPr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571736" y="1214422"/>
            <a:ext cx="2071702" cy="1928826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1" name="img" descr="Нашла в интернете чудесные картинки для наших деток, по которым можно">
            <a:hlinkClick r:id="rId1"/>
          </p:cNvPr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642910" y="3929066"/>
            <a:ext cx="1881184" cy="2143116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2" name="Рисунок 10" descr="Праздники - Всемирная неделя космоса - 4 Октября 2014 - Веселый космонавт">
            <a:hlinkClick r:id="rId4" tooltip="&quot;Праздники - Всемирная неделя космоса - 4 Октября 2014 - Веселый космонавт&quot;"/>
          </p:cNvPr>
          <p:cNvPicPr>
            <a:picLocks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5000628" y="1285860"/>
            <a:ext cx="1785950" cy="185738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3" name="img" descr="Скачать детские картинки моя профессия мчс.">
            <a:hlinkClick r:id="rId1"/>
          </p:cNvPr>
          <p:cNvPicPr>
            <a:picLocks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6929454" y="1214423"/>
            <a:ext cx="2028825" cy="1928826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4" name="img" descr="Решебник по математике дидактика класс. Описание: winx club картинки">
            <a:hlinkClick r:id="rId1"/>
          </p:cNvPr>
          <p:cNvPicPr>
            <a:picLocks/>
          </p:cNvPicPr>
          <p:nvPr/>
        </p:nvPicPr>
        <p:blipFill>
          <a:blip xmlns:r="http://schemas.openxmlformats.org/officeDocument/2006/relationships" r:embed="rId7" cstate="print"/>
          <a:srcRect/>
          <a:stretch>
            <a:fillRect/>
          </a:stretch>
        </p:blipFill>
        <p:spPr bwMode="auto">
          <a:xfrm>
            <a:off x="6357950" y="3857628"/>
            <a:ext cx="2000264" cy="221457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5" name="Рисунок 8" descr="Дрессировщик"/>
          <p:cNvPicPr>
            <a:picLocks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3571868" y="3857628"/>
            <a:ext cx="2038350" cy="233839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0" id="7"/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0" id="12"/>
                                        <p:tgtEl>
                                          <p:spTgt spid="104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3000" id="17"/>
                                        <p:tgtEl>
                                          <p:spTgt spid="104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0" id="22"/>
                                        <p:tgtEl>
                                          <p:spTgt spid="104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0" id="27"/>
                                        <p:tgtEl>
                                          <p:spTgt spid="104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0" id="32"/>
                                        <p:tgtEl>
                                          <p:spTgt spid="104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p>
            <a:r>
              <a:rPr b="1" dirty="0" sz="3600" i="1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СЛОВООБРАЗОВАНИЕ</a:t>
            </a:r>
            <a:br>
              <a:rPr b="1" dirty="0" sz="3600" i="1"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dirty="0" sz="3600" lang="ru-RU"/>
          </a:p>
        </p:txBody>
      </p:sp>
      <p:pic>
        <p:nvPicPr>
          <p:cNvPr id="2097153" name="Picture 2" descr="https://ds05.infourok.ru/uploads/ex/0b6c/001331c3-1c8f6d21/hello_html_63f0a77f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43608" y="980728"/>
            <a:ext cx="6768752" cy="5616624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59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endParaRPr dirty="0" sz="2400" lang="ru-RU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429024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b="1" dirty="0" sz="2800" i="1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Профессия- </a:t>
            </a:r>
            <a:r>
              <a:rPr b="1" dirty="0" sz="2800" i="1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основное занятие человека, его трудовая деятельность.</a:t>
            </a:r>
            <a:br>
              <a:rPr b="1" dirty="0" sz="2800" i="1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1" dirty="0" sz="2800" i="1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Профессия-  источник существования человека.  </a:t>
            </a:r>
            <a:br>
              <a:rPr b="1" dirty="0" sz="2800" i="1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1" dirty="0" sz="2800" i="1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овладения профессией требуется  определённая подготовка.</a:t>
            </a:r>
            <a:endParaRPr dirty="0" sz="2800"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5" name="Содержимое 4"/>
          <p:cNvSpPr>
            <a:spLocks noGrp="1"/>
          </p:cNvSpPr>
          <p:nvPr>
            <p:ph idx="1"/>
          </p:nvPr>
        </p:nvSpPr>
        <p:spPr>
          <a:xfrm>
            <a:off x="571472" y="3857628"/>
            <a:ext cx="8572528" cy="2786082"/>
          </a:xfrm>
        </p:spPr>
        <p:txBody>
          <a:bodyPr>
            <a:normAutofit/>
          </a:bodyPr>
          <a:p>
            <a:pPr algn="just"/>
            <a:r>
              <a:rPr b="1" dirty="0" sz="2800" i="1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endParaRPr b="1" dirty="0" sz="2800" i="1"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5" name="Рисунок 5" descr="https://encrypted-tbn0.gstatic.com/images?q=tbn:ANd9GcTjX-9xVRCgtRq-BIEZYUS-isgWjgE6QR6qO8QGJBPmkAtM4CKXJoc8TZdb">
            <a:hlinkClick r:id="rId1" tgtFrame="_blank"/>
          </p:cNvPr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571868" y="4000504"/>
            <a:ext cx="2008244" cy="200026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Рисунок 6" descr="http://www.maam.ru/upload/blogs/253de9f590ea28404af8dc102c9c69cb.jpg.jpg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785786" y="4000504"/>
            <a:ext cx="2295525" cy="198120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7" name="Picture 4" descr="https://avatars.mds.yandex.net/get-zen_doc/3985629/pub_5f882ff132cf031462038465_5f88300fff07445a5c730ea1/scale_120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6156176" y="4000504"/>
            <a:ext cx="2736304" cy="1981203"/>
          </a:xfrm>
          <a:prstGeom prst="rect"/>
          <a:noFill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7638"/>
          </a:xfrm>
        </p:spPr>
        <p:txBody>
          <a:bodyPr>
            <a:normAutofit/>
          </a:bodyPr>
          <a:p>
            <a:r>
              <a:rPr b="1" dirty="0" sz="2400" i="1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b="1" dirty="0" sz="2400" i="1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b="1" dirty="0" sz="2800" lang="ru-RU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Профессии   Древней Руси </a:t>
            </a:r>
            <a:endParaRPr dirty="0" sz="2800"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7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9715568" cy="5214974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endParaRPr b="1" dirty="0" sz="2000" lang="ru-RU" u="sng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b="1" dirty="0" sz="24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Пекарь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Плотник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Косарь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Толмач- </a:t>
            </a:r>
            <a:r>
              <a:rPr dirty="0" sz="24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переводчик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Ткач</a:t>
            </a:r>
          </a:p>
          <a:p>
            <a:pPr>
              <a:buFont typeface="Wingdings" pitchFamily="2" charset="2"/>
              <a:buChar char="v"/>
            </a:pPr>
            <a:r>
              <a:rPr b="1" dirty="0" sz="24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Бортник- </a:t>
            </a:r>
            <a:r>
              <a:rPr dirty="0" sz="24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собиратель мёда</a:t>
            </a:r>
          </a:p>
          <a:p>
            <a:pPr>
              <a:buFont typeface="Wingdings" pitchFamily="2" charset="2"/>
              <a:buChar char="v"/>
            </a:pPr>
            <a:endParaRPr dirty="0" sz="2000"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dirty="0" sz="1400"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8" name="Рисунок 6" descr="http://edinaya-veda.ru/uploads/posts/2013-03/1363174868_bog-kuznec.jp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929190" y="1785926"/>
            <a:ext cx="3857652" cy="464347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598" name="Скругленный прямоугольник 4"/>
          <p:cNvSpPr/>
          <p:nvPr/>
        </p:nvSpPr>
        <p:spPr>
          <a:xfrm>
            <a:off x="1142976" y="5072074"/>
            <a:ext cx="2214578" cy="785818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28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Кузнец   </a:t>
            </a:r>
            <a:r>
              <a:rPr b="1" dirty="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algn="ctr"/>
            <a:endParaRPr dirty="0"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30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71570"/>
          </a:xfrm>
        </p:spPr>
        <p:txBody>
          <a:bodyPr>
            <a:normAutofit/>
          </a:bodyPr>
          <a:p>
            <a:endParaRPr b="1" dirty="0" sz="2400"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0" name="Скругленный прямоугольник 4"/>
          <p:cNvSpPr/>
          <p:nvPr/>
        </p:nvSpPr>
        <p:spPr>
          <a:xfrm>
            <a:off x="3286116" y="500042"/>
            <a:ext cx="3590140" cy="857256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400"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Косарь                 Гончар</a:t>
            </a:r>
          </a:p>
          <a:p>
            <a:pPr algn="ctr"/>
            <a:endParaRPr dirty="0" lang="ru-RU"/>
          </a:p>
        </p:txBody>
      </p:sp>
      <p:pic>
        <p:nvPicPr>
          <p:cNvPr id="2097159" name="Содержимое 7" descr="http://s014.radikal.ru/i327/1107/5e/0620d571995c.jpg">
            <a:hlinkClick r:id="rId1" tgtFrame="_blank"/>
          </p:cNvPr>
          <p:cNvPicPr>
            <a:picLocks noGrp="1"/>
          </p:cNvPicPr>
          <p:nvPr>
            <p:ph idx="1"/>
          </p:nvPr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9512" y="1556792"/>
            <a:ext cx="3643338" cy="492979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0" name="Содержимое 5" descr="Гончар - векторный клипарт / векторное изображение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572000" y="1556792"/>
            <a:ext cx="3569620" cy="4824536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0" id="7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p>
            <a:r>
              <a:rPr b="1" dirty="0" sz="2000" i="1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Человек владеет многими профессиями</a:t>
            </a:r>
            <a:endParaRPr b="1" dirty="0" sz="2000" i="1"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2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929330"/>
          </a:xfrm>
        </p:spPr>
        <p:txBody>
          <a:bodyPr>
            <a:normAutofit/>
          </a:bodyPr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Учит детей </a:t>
            </a:r>
          </a:p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                                     Лечит детей и взрослых</a:t>
            </a:r>
          </a:p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endParaRPr dirty="0" sz="2000"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endParaRPr dirty="0" sz="2000" lang="ru-RU" smtClean="0">
              <a:latin typeface="Times New Roman" pitchFamily="18" charset="0"/>
              <a:cs typeface="Times New Roman" pitchFamily="18" charset="0"/>
            </a:endParaRPr>
          </a:p>
          <a:p>
            <a:endParaRPr dirty="0" sz="2000"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Готовит пищу                     </a:t>
            </a:r>
          </a:p>
          <a:p>
            <a:pPr>
              <a:buNone/>
            </a:pPr>
            <a:endParaRPr dirty="0" sz="2000"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>
              <a:buNone/>
            </a:pPr>
            <a:endParaRPr dirty="0" sz="2000"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Строит дома</a:t>
            </a:r>
          </a:p>
          <a:p>
            <a:pPr>
              <a:buNone/>
            </a:pP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    Шьёт одежду                                                          Продаёт товар</a:t>
            </a:r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1" name="Рисунок 3" descr="Профессия учитель">
            <a:hlinkClick r:id="rId1"/>
          </p:cNvPr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7143768" y="1544036"/>
            <a:ext cx="1857376" cy="1714512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img" descr="Картинки детские профессии.">
            <a:hlinkClick r:id="rId3"/>
          </p:cNvPr>
          <p:cNvPicPr>
            <a:picLocks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285720" y="1000108"/>
            <a:ext cx="2495550" cy="235745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3" name="img" descr="Профессии всякие нужны, профессии всякие важны.">
            <a:hlinkClick r:id="rId3"/>
          </p:cNvPr>
          <p:cNvPicPr>
            <a:picLocks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357158" y="3714752"/>
            <a:ext cx="2200275" cy="233363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4" name="img" descr="11,8 Mb (cкачиваний: 5621). Вот отрыла в компьютере картинки. Где-то">
            <a:hlinkClick r:id="rId3"/>
          </p:cNvPr>
          <p:cNvPicPr>
            <a:picLocks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3354886" y="1544036"/>
            <a:ext cx="1857388" cy="214314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5" name="Рисунок 8" descr="http://cs620521.vk.me/v620521644/5044/Zc97YIvpXuA.jpg">
            <a:hlinkClick r:id="rId7"/>
          </p:cNvPr>
          <p:cNvPicPr>
            <a:picLocks/>
          </p:cNvPicPr>
          <p:nvPr/>
        </p:nvPicPr>
        <p:blipFill>
          <a:blip xmlns:r="http://schemas.openxmlformats.org/officeDocument/2006/relationships" r:embed="rId8" cstate="print"/>
          <a:srcRect/>
          <a:stretch>
            <a:fillRect/>
          </a:stretch>
        </p:blipFill>
        <p:spPr bwMode="auto">
          <a:xfrm>
            <a:off x="6262689" y="3552252"/>
            <a:ext cx="2881311" cy="21145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6" name="img" descr="11,8 Mb (cкачиваний: 5621). Вот отрыла в компьютере картинки. Где-то">
            <a:hlinkClick r:id="rId3"/>
          </p:cNvPr>
          <p:cNvPicPr>
            <a:picLocks/>
          </p:cNvPicPr>
          <p:nvPr/>
        </p:nvPicPr>
        <p:blipFill>
          <a:blip xmlns:r="http://schemas.openxmlformats.org/officeDocument/2006/relationships" r:embed="rId9" cstate="print"/>
          <a:srcRect/>
          <a:stretch>
            <a:fillRect/>
          </a:stretch>
        </p:blipFill>
        <p:spPr bwMode="auto">
          <a:xfrm>
            <a:off x="3428992" y="4221088"/>
            <a:ext cx="2071702" cy="214314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67" name="Рисунок 2" descr="https://346130.selcdn.ru/storage1/include/site_222/section_63/thumbs/ckkJRDqpaJ3B_1200x0_AybP2us9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3568" y="260648"/>
            <a:ext cx="8352927" cy="604867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p>
            <a:r>
              <a:rPr b="1"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Выделите суффикс, образующий названия профессий в следующих словах:</a:t>
            </a:r>
            <a:endParaRPr b="1" dirty="0" sz="2000"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8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57824"/>
          </a:xfrm>
        </p:spPr>
        <p:txBody>
          <a:bodyPr>
            <a:normAutofit/>
          </a:bodyPr>
          <a:p>
            <a:endParaRPr dirty="0" sz="2000"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b="1"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                                                                                                                                                                                             </a:t>
            </a:r>
          </a:p>
          <a:p>
            <a:endParaRPr b="1" dirty="0" sz="2000" 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b="1" dirty="0" sz="2000" 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b="1" dirty="0" sz="200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endParaRPr dirty="0" sz="2000" lang="ru-RU" smtClean="0">
              <a:latin typeface="Times New Roman" pitchFamily="18" charset="0"/>
              <a:cs typeface="Times New Roman" pitchFamily="18" charset="0"/>
            </a:endParaRPr>
          </a:p>
          <a:p>
            <a:endParaRPr dirty="0" sz="2000"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dirty="0" sz="2000" lang="ru-RU" smtClean="0">
              <a:latin typeface="Times New Roman" pitchFamily="18" charset="0"/>
              <a:cs typeface="Times New Roman" pitchFamily="18" charset="0"/>
            </a:endParaRPr>
          </a:p>
          <a:p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8" name="fancybox-img" descr="Рассказы по картинкам Профессии (Наглядно-дидактическое пособие)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28992" y="3500438"/>
            <a:ext cx="2143140" cy="285752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9" name="Рисунок 11" descr="https://encrypted-tbn2.gstatic.com/images?q=tbn:ANd9GcSexlNpLdQldHcHx4173elraJhFYcl--BakBhlORrR9xd2zaWHJzuEoT2M">
            <a:hlinkClick r:id="rId2" tgtFrame="_blank"/>
          </p:cNvPr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5000628" y="1428736"/>
            <a:ext cx="2379684" cy="1928256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0" name="Содержимое 3" descr="Профессия учитель">
            <a:hlinkClick r:id="rId4"/>
          </p:cNvPr>
          <p:cNvPicPr>
            <a:picLocks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2857488" y="1285860"/>
            <a:ext cx="1857388" cy="1714512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9" name="Скругленный прямоугольник 6"/>
          <p:cNvSpPr/>
          <p:nvPr/>
        </p:nvSpPr>
        <p:spPr>
          <a:xfrm>
            <a:off x="642910" y="4500570"/>
            <a:ext cx="2357454" cy="785818"/>
          </a:xfrm>
          <a:prstGeom prst="round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Суффикс   -</a:t>
            </a:r>
            <a:r>
              <a:rPr b="1" dirty="0" lang="ru-RU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тель</a:t>
            </a:r>
            <a:endParaRPr b="1" dirty="0" 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логопедического занятия в 4 классе    Тема: Суффиксы профессий</dc:title>
  <dc:creator>ИТЦ</dc:creator>
  <cp:lastModifiedBy>Viktar</cp:lastModifiedBy>
  <dcterms:created xsi:type="dcterms:W3CDTF">2014-11-02T23:02:07Z</dcterms:created>
  <dcterms:modified xsi:type="dcterms:W3CDTF">2022-10-27T13:13:33Z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3c8cc7d31a4d4ff8a930be9ef76f4ec5</vt:lpwstr>
  </property>
</Properties>
</file>