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74" r:id="rId6"/>
    <p:sldId id="270" r:id="rId7"/>
    <p:sldId id="268" r:id="rId8"/>
    <p:sldId id="267" r:id="rId9"/>
    <p:sldId id="266" r:id="rId10"/>
    <p:sldId id="265" r:id="rId11"/>
    <p:sldId id="275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05E99-0E30-4D68-A4E5-498F59FAA196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145E3D4-99B9-474E-B201-F62374CC368E}">
      <dgm:prSet phldrT="[Текст]" custT="1"/>
      <dgm:spPr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конституционального происхождения </a:t>
          </a:r>
        </a:p>
      </dgm:t>
    </dgm:pt>
    <dgm:pt modelId="{78F52D66-3EDE-4080-B414-3022CBB4ACB7}" type="parTrans" cxnId="{2AC7EBDB-60C6-4261-97B7-6BBAD9A4DB25}">
      <dgm:prSet/>
      <dgm:spPr/>
      <dgm:t>
        <a:bodyPr/>
        <a:lstStyle/>
        <a:p>
          <a:endParaRPr lang="ru-RU"/>
        </a:p>
      </dgm:t>
    </dgm:pt>
    <dgm:pt modelId="{635DB605-15C6-4CED-B71A-5961D5FBD34E}" type="sibTrans" cxnId="{2AC7EBDB-60C6-4261-97B7-6BBAD9A4DB25}">
      <dgm:prSet/>
      <dgm:spPr/>
      <dgm:t>
        <a:bodyPr/>
        <a:lstStyle/>
        <a:p>
          <a:endParaRPr lang="ru-RU"/>
        </a:p>
      </dgm:t>
    </dgm:pt>
    <dgm:pt modelId="{6CE1BC58-EEEA-4A02-B60D-31902690FE61}">
      <dgm:prSet phldrT="[Текст]" custT="1"/>
      <dgm:spPr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психогенного происхождения</a:t>
          </a:r>
        </a:p>
      </dgm:t>
    </dgm:pt>
    <dgm:pt modelId="{4E9D2C77-5AC5-44E9-96D0-29AEED86C247}" type="parTrans" cxnId="{5E0307E0-3552-49DE-9843-2D09AECD2046}">
      <dgm:prSet/>
      <dgm:spPr/>
      <dgm:t>
        <a:bodyPr/>
        <a:lstStyle/>
        <a:p>
          <a:endParaRPr lang="ru-RU"/>
        </a:p>
      </dgm:t>
    </dgm:pt>
    <dgm:pt modelId="{6AFB749A-88C1-4DCE-ADD2-CF01CBB6816A}" type="sibTrans" cxnId="{5E0307E0-3552-49DE-9843-2D09AECD2046}">
      <dgm:prSet/>
      <dgm:spPr/>
      <dgm:t>
        <a:bodyPr/>
        <a:lstStyle/>
        <a:p>
          <a:endParaRPr lang="ru-RU"/>
        </a:p>
      </dgm:t>
    </dgm:pt>
    <dgm:pt modelId="{1DC9FA13-9896-4CE4-9FAA-979A445066FE}">
      <dgm:prSet custT="1"/>
      <dgm:spPr>
        <a:gradFill flip="none"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4">
                <a:hueOff val="10395692"/>
                <a:satOff val="-47968"/>
                <a:lumOff val="1765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церебрально-органического генеза </a:t>
          </a:r>
        </a:p>
      </dgm:t>
    </dgm:pt>
    <dgm:pt modelId="{E79635E0-2758-4AB5-B8C1-400B893718C1}" type="parTrans" cxnId="{E382CFAB-6753-4409-8851-AC7B994560C4}">
      <dgm:prSet/>
      <dgm:spPr/>
      <dgm:t>
        <a:bodyPr/>
        <a:lstStyle/>
        <a:p>
          <a:endParaRPr lang="ru-RU"/>
        </a:p>
      </dgm:t>
    </dgm:pt>
    <dgm:pt modelId="{7842FA09-22FC-401A-B2AD-379C051CA442}" type="sibTrans" cxnId="{E382CFAB-6753-4409-8851-AC7B994560C4}">
      <dgm:prSet/>
      <dgm:spPr/>
      <dgm:t>
        <a:bodyPr/>
        <a:lstStyle/>
        <a:p>
          <a:endParaRPr lang="ru-RU"/>
        </a:p>
      </dgm:t>
    </dgm:pt>
    <dgm:pt modelId="{AFCD38FE-B381-47AC-AE69-3440D8D82AC6}">
      <dgm:prSet custT="1"/>
      <dgm:spPr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соматогенного происхождения </a:t>
          </a:r>
        </a:p>
      </dgm:t>
    </dgm:pt>
    <dgm:pt modelId="{D43B5EF3-72E7-4D98-82FE-97A869635EE6}" type="parTrans" cxnId="{DC71FF3D-6E0B-48A3-A79C-6679241D0AB3}">
      <dgm:prSet/>
      <dgm:spPr/>
      <dgm:t>
        <a:bodyPr/>
        <a:lstStyle/>
        <a:p>
          <a:endParaRPr lang="ru-RU"/>
        </a:p>
      </dgm:t>
    </dgm:pt>
    <dgm:pt modelId="{488833D4-F8ED-42A2-91AD-18E79CB0D07C}" type="sibTrans" cxnId="{DC71FF3D-6E0B-48A3-A79C-6679241D0AB3}">
      <dgm:prSet/>
      <dgm:spPr/>
      <dgm:t>
        <a:bodyPr/>
        <a:lstStyle/>
        <a:p>
          <a:endParaRPr lang="ru-RU"/>
        </a:p>
      </dgm:t>
    </dgm:pt>
    <dgm:pt modelId="{E3F1538C-46C4-4F62-80B3-A6DB7BF11260}" type="pres">
      <dgm:prSet presAssocID="{B2605E99-0E30-4D68-A4E5-498F59FAA1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176632-1433-4AEB-80E2-99957CCFE6AA}" type="pres">
      <dgm:prSet presAssocID="{2145E3D4-99B9-474E-B201-F62374CC368E}" presName="node" presStyleLbl="node1" presStyleIdx="0" presStyleCnt="4" custScaleX="176964" custRadScaleRad="92164" custRadScaleInc="4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C61B3-F3F5-4146-917E-139954CC5CCC}" type="pres">
      <dgm:prSet presAssocID="{2145E3D4-99B9-474E-B201-F62374CC368E}" presName="spNode" presStyleCnt="0"/>
      <dgm:spPr/>
    </dgm:pt>
    <dgm:pt modelId="{BA10D0D5-1ECA-4551-BA3F-8F7584C23C7E}" type="pres">
      <dgm:prSet presAssocID="{635DB605-15C6-4CED-B71A-5961D5FBD34E}" presName="sibTrans" presStyleLbl="sibTrans1D1" presStyleIdx="0" presStyleCnt="4"/>
      <dgm:spPr/>
      <dgm:t>
        <a:bodyPr/>
        <a:lstStyle/>
        <a:p>
          <a:endParaRPr lang="ru-RU"/>
        </a:p>
      </dgm:t>
    </dgm:pt>
    <dgm:pt modelId="{A0658735-C87D-4CED-9F30-1A2179C94006}" type="pres">
      <dgm:prSet presAssocID="{6CE1BC58-EEEA-4A02-B60D-31902690FE61}" presName="node" presStyleLbl="node1" presStyleIdx="1" presStyleCnt="4" custScaleX="132393" custRadScaleRad="118624" custRadScaleInc="1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16504-773C-4AF6-873B-836E0D3CDF03}" type="pres">
      <dgm:prSet presAssocID="{6CE1BC58-EEEA-4A02-B60D-31902690FE61}" presName="spNode" presStyleCnt="0"/>
      <dgm:spPr/>
    </dgm:pt>
    <dgm:pt modelId="{88D58CFA-25F1-49E7-989C-934A5EA50D55}" type="pres">
      <dgm:prSet presAssocID="{6AFB749A-88C1-4DCE-ADD2-CF01CBB6816A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D174367-F845-4247-AC12-4125A74AB498}" type="pres">
      <dgm:prSet presAssocID="{AFCD38FE-B381-47AC-AE69-3440D8D82AC6}" presName="node" presStyleLbl="node1" presStyleIdx="2" presStyleCnt="4" custScaleX="158907" custRadScaleRad="87676" custRadScaleInc="5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94624-C42C-4EDF-96BD-8076252D05A0}" type="pres">
      <dgm:prSet presAssocID="{AFCD38FE-B381-47AC-AE69-3440D8D82AC6}" presName="spNode" presStyleCnt="0"/>
      <dgm:spPr/>
    </dgm:pt>
    <dgm:pt modelId="{0AC11D67-ED23-474E-BCD7-287590A91296}" type="pres">
      <dgm:prSet presAssocID="{488833D4-F8ED-42A2-91AD-18E79CB0D07C}" presName="sibTrans" presStyleLbl="sibTrans1D1" presStyleIdx="2" presStyleCnt="4"/>
      <dgm:spPr/>
      <dgm:t>
        <a:bodyPr/>
        <a:lstStyle/>
        <a:p>
          <a:endParaRPr lang="ru-RU"/>
        </a:p>
      </dgm:t>
    </dgm:pt>
    <dgm:pt modelId="{5A73109B-5907-4CF4-BE7B-45B2B2E55384}" type="pres">
      <dgm:prSet presAssocID="{1DC9FA13-9896-4CE4-9FAA-979A445066FE}" presName="node" presStyleLbl="node1" presStyleIdx="3" presStyleCnt="4" custScaleX="161396" custRadScaleRad="136263" custRadScaleInc="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F2069-F10A-493F-9795-6FC555AB9916}" type="pres">
      <dgm:prSet presAssocID="{1DC9FA13-9896-4CE4-9FAA-979A445066FE}" presName="spNode" presStyleCnt="0"/>
      <dgm:spPr/>
    </dgm:pt>
    <dgm:pt modelId="{9FBBD9E1-245C-49A4-BDE5-DE5A7CDFF6C3}" type="pres">
      <dgm:prSet presAssocID="{7842FA09-22FC-401A-B2AD-379C051CA442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ECFEA3DB-946D-4A7F-84CA-A36A2223BE09}" type="presOf" srcId="{1DC9FA13-9896-4CE4-9FAA-979A445066FE}" destId="{5A73109B-5907-4CF4-BE7B-45B2B2E55384}" srcOrd="0" destOrd="0" presId="urn:microsoft.com/office/officeart/2005/8/layout/cycle6"/>
    <dgm:cxn modelId="{F42A8A66-0CD4-4B35-BA5B-00B1A2C5A1D0}" type="presOf" srcId="{AFCD38FE-B381-47AC-AE69-3440D8D82AC6}" destId="{5D174367-F845-4247-AC12-4125A74AB498}" srcOrd="0" destOrd="0" presId="urn:microsoft.com/office/officeart/2005/8/layout/cycle6"/>
    <dgm:cxn modelId="{8904D8C9-4DFB-4E5C-9549-FF007B863282}" type="presOf" srcId="{2145E3D4-99B9-474E-B201-F62374CC368E}" destId="{CB176632-1433-4AEB-80E2-99957CCFE6AA}" srcOrd="0" destOrd="0" presId="urn:microsoft.com/office/officeart/2005/8/layout/cycle6"/>
    <dgm:cxn modelId="{E382CFAB-6753-4409-8851-AC7B994560C4}" srcId="{B2605E99-0E30-4D68-A4E5-498F59FAA196}" destId="{1DC9FA13-9896-4CE4-9FAA-979A445066FE}" srcOrd="3" destOrd="0" parTransId="{E79635E0-2758-4AB5-B8C1-400B893718C1}" sibTransId="{7842FA09-22FC-401A-B2AD-379C051CA442}"/>
    <dgm:cxn modelId="{DC71FF3D-6E0B-48A3-A79C-6679241D0AB3}" srcId="{B2605E99-0E30-4D68-A4E5-498F59FAA196}" destId="{AFCD38FE-B381-47AC-AE69-3440D8D82AC6}" srcOrd="2" destOrd="0" parTransId="{D43B5EF3-72E7-4D98-82FE-97A869635EE6}" sibTransId="{488833D4-F8ED-42A2-91AD-18E79CB0D07C}"/>
    <dgm:cxn modelId="{5E0307E0-3552-49DE-9843-2D09AECD2046}" srcId="{B2605E99-0E30-4D68-A4E5-498F59FAA196}" destId="{6CE1BC58-EEEA-4A02-B60D-31902690FE61}" srcOrd="1" destOrd="0" parTransId="{4E9D2C77-5AC5-44E9-96D0-29AEED86C247}" sibTransId="{6AFB749A-88C1-4DCE-ADD2-CF01CBB6816A}"/>
    <dgm:cxn modelId="{27036DAE-FC3A-46D9-A98A-4F1BE51BFCDB}" type="presOf" srcId="{6CE1BC58-EEEA-4A02-B60D-31902690FE61}" destId="{A0658735-C87D-4CED-9F30-1A2179C94006}" srcOrd="0" destOrd="0" presId="urn:microsoft.com/office/officeart/2005/8/layout/cycle6"/>
    <dgm:cxn modelId="{2AC7EBDB-60C6-4261-97B7-6BBAD9A4DB25}" srcId="{B2605E99-0E30-4D68-A4E5-498F59FAA196}" destId="{2145E3D4-99B9-474E-B201-F62374CC368E}" srcOrd="0" destOrd="0" parTransId="{78F52D66-3EDE-4080-B414-3022CBB4ACB7}" sibTransId="{635DB605-15C6-4CED-B71A-5961D5FBD34E}"/>
    <dgm:cxn modelId="{30946D29-465E-4DE5-806F-21D9ABA16B34}" type="presOf" srcId="{7842FA09-22FC-401A-B2AD-379C051CA442}" destId="{9FBBD9E1-245C-49A4-BDE5-DE5A7CDFF6C3}" srcOrd="0" destOrd="0" presId="urn:microsoft.com/office/officeart/2005/8/layout/cycle6"/>
    <dgm:cxn modelId="{3D8BE851-A505-4FAB-A82B-35D5E85C1756}" type="presOf" srcId="{635DB605-15C6-4CED-B71A-5961D5FBD34E}" destId="{BA10D0D5-1ECA-4551-BA3F-8F7584C23C7E}" srcOrd="0" destOrd="0" presId="urn:microsoft.com/office/officeart/2005/8/layout/cycle6"/>
    <dgm:cxn modelId="{29C3A5D0-FF7D-497E-B2AA-052B5BCFFFF4}" type="presOf" srcId="{6AFB749A-88C1-4DCE-ADD2-CF01CBB6816A}" destId="{88D58CFA-25F1-49E7-989C-934A5EA50D55}" srcOrd="0" destOrd="0" presId="urn:microsoft.com/office/officeart/2005/8/layout/cycle6"/>
    <dgm:cxn modelId="{B724760D-2BDF-417D-BBE3-CDA582E4A51B}" type="presOf" srcId="{B2605E99-0E30-4D68-A4E5-498F59FAA196}" destId="{E3F1538C-46C4-4F62-80B3-A6DB7BF11260}" srcOrd="0" destOrd="0" presId="urn:microsoft.com/office/officeart/2005/8/layout/cycle6"/>
    <dgm:cxn modelId="{98056ECE-1A00-4633-813A-E02535DCC011}" type="presOf" srcId="{488833D4-F8ED-42A2-91AD-18E79CB0D07C}" destId="{0AC11D67-ED23-474E-BCD7-287590A91296}" srcOrd="0" destOrd="0" presId="urn:microsoft.com/office/officeart/2005/8/layout/cycle6"/>
    <dgm:cxn modelId="{D6C1D8BD-DF4C-41BA-B3B4-EE09C27FE106}" type="presParOf" srcId="{E3F1538C-46C4-4F62-80B3-A6DB7BF11260}" destId="{CB176632-1433-4AEB-80E2-99957CCFE6AA}" srcOrd="0" destOrd="0" presId="urn:microsoft.com/office/officeart/2005/8/layout/cycle6"/>
    <dgm:cxn modelId="{761ABDB0-0E0C-4F45-B5F9-599B14A946BD}" type="presParOf" srcId="{E3F1538C-46C4-4F62-80B3-A6DB7BF11260}" destId="{915C61B3-F3F5-4146-917E-139954CC5CCC}" srcOrd="1" destOrd="0" presId="urn:microsoft.com/office/officeart/2005/8/layout/cycle6"/>
    <dgm:cxn modelId="{1B6C99A9-5A9D-4D56-A0B9-974EF3E8B3F0}" type="presParOf" srcId="{E3F1538C-46C4-4F62-80B3-A6DB7BF11260}" destId="{BA10D0D5-1ECA-4551-BA3F-8F7584C23C7E}" srcOrd="2" destOrd="0" presId="urn:microsoft.com/office/officeart/2005/8/layout/cycle6"/>
    <dgm:cxn modelId="{2533D431-C162-462E-ACCF-68001DF77ECC}" type="presParOf" srcId="{E3F1538C-46C4-4F62-80B3-A6DB7BF11260}" destId="{A0658735-C87D-4CED-9F30-1A2179C94006}" srcOrd="3" destOrd="0" presId="urn:microsoft.com/office/officeart/2005/8/layout/cycle6"/>
    <dgm:cxn modelId="{680A06F6-C20F-43F6-96DF-E9E754C8EFE4}" type="presParOf" srcId="{E3F1538C-46C4-4F62-80B3-A6DB7BF11260}" destId="{38516504-773C-4AF6-873B-836E0D3CDF03}" srcOrd="4" destOrd="0" presId="urn:microsoft.com/office/officeart/2005/8/layout/cycle6"/>
    <dgm:cxn modelId="{423B8565-6EE2-42ED-B625-5FF748D463A3}" type="presParOf" srcId="{E3F1538C-46C4-4F62-80B3-A6DB7BF11260}" destId="{88D58CFA-25F1-49E7-989C-934A5EA50D55}" srcOrd="5" destOrd="0" presId="urn:microsoft.com/office/officeart/2005/8/layout/cycle6"/>
    <dgm:cxn modelId="{DE56DFA7-0F15-4322-A46F-666FD563E8DC}" type="presParOf" srcId="{E3F1538C-46C4-4F62-80B3-A6DB7BF11260}" destId="{5D174367-F845-4247-AC12-4125A74AB498}" srcOrd="6" destOrd="0" presId="urn:microsoft.com/office/officeart/2005/8/layout/cycle6"/>
    <dgm:cxn modelId="{6D760A2F-9ECD-48B3-8F54-D0F538DD65AE}" type="presParOf" srcId="{E3F1538C-46C4-4F62-80B3-A6DB7BF11260}" destId="{EDC94624-C42C-4EDF-96BD-8076252D05A0}" srcOrd="7" destOrd="0" presId="urn:microsoft.com/office/officeart/2005/8/layout/cycle6"/>
    <dgm:cxn modelId="{9CE94BAF-C9C9-448B-9ED9-914F54EFA1E4}" type="presParOf" srcId="{E3F1538C-46C4-4F62-80B3-A6DB7BF11260}" destId="{0AC11D67-ED23-474E-BCD7-287590A91296}" srcOrd="8" destOrd="0" presId="urn:microsoft.com/office/officeart/2005/8/layout/cycle6"/>
    <dgm:cxn modelId="{385E42ED-7D39-456F-9224-0793D23A4E01}" type="presParOf" srcId="{E3F1538C-46C4-4F62-80B3-A6DB7BF11260}" destId="{5A73109B-5907-4CF4-BE7B-45B2B2E55384}" srcOrd="9" destOrd="0" presId="urn:microsoft.com/office/officeart/2005/8/layout/cycle6"/>
    <dgm:cxn modelId="{9CAF69AF-2B24-4E04-8728-575DB6981FA7}" type="presParOf" srcId="{E3F1538C-46C4-4F62-80B3-A6DB7BF11260}" destId="{189F2069-F10A-493F-9795-6FC555AB9916}" srcOrd="10" destOrd="0" presId="urn:microsoft.com/office/officeart/2005/8/layout/cycle6"/>
    <dgm:cxn modelId="{E09BD14A-2996-440F-9126-2CFA7F5E06CC}" type="presParOf" srcId="{E3F1538C-46C4-4F62-80B3-A6DB7BF11260}" destId="{9FBBD9E1-245C-49A4-BDE5-DE5A7CDFF6C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05E99-0E30-4D68-A4E5-498F59FAA196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145E3D4-99B9-474E-B201-F62374CC368E}">
      <dgm:prSet phldrT="[Текст]" custT="1"/>
      <dgm:spPr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Тотальная отрешенность </a:t>
          </a:r>
          <a:endParaRPr lang="ru-RU" sz="1800" b="1" i="1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F52D66-3EDE-4080-B414-3022CBB4ACB7}" type="parTrans" cxnId="{2AC7EBDB-60C6-4261-97B7-6BBAD9A4DB25}">
      <dgm:prSet/>
      <dgm:spPr/>
      <dgm:t>
        <a:bodyPr/>
        <a:lstStyle/>
        <a:p>
          <a:endParaRPr lang="ru-RU"/>
        </a:p>
      </dgm:t>
    </dgm:pt>
    <dgm:pt modelId="{635DB605-15C6-4CED-B71A-5961D5FBD34E}" type="sibTrans" cxnId="{2AC7EBDB-60C6-4261-97B7-6BBAD9A4DB25}">
      <dgm:prSet/>
      <dgm:spPr/>
      <dgm:t>
        <a:bodyPr/>
        <a:lstStyle/>
        <a:p>
          <a:endParaRPr lang="ru-RU"/>
        </a:p>
      </dgm:t>
    </dgm:pt>
    <dgm:pt modelId="{6CE1BC58-EEEA-4A02-B60D-31902690FE61}">
      <dgm:prSet phldrT="[Текст]" custT="1"/>
      <dgm:spPr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Сверхтормозимость </a:t>
          </a:r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окружающим миром</a:t>
          </a:r>
          <a:endParaRPr lang="ru-RU" sz="1800" b="1" i="1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9D2C77-5AC5-44E9-96D0-29AEED86C247}" type="parTrans" cxnId="{5E0307E0-3552-49DE-9843-2D09AECD2046}">
      <dgm:prSet/>
      <dgm:spPr/>
      <dgm:t>
        <a:bodyPr/>
        <a:lstStyle/>
        <a:p>
          <a:endParaRPr lang="ru-RU"/>
        </a:p>
      </dgm:t>
    </dgm:pt>
    <dgm:pt modelId="{6AFB749A-88C1-4DCE-ADD2-CF01CBB6816A}" type="sibTrans" cxnId="{5E0307E0-3552-49DE-9843-2D09AECD2046}">
      <dgm:prSet/>
      <dgm:spPr/>
      <dgm:t>
        <a:bodyPr/>
        <a:lstStyle/>
        <a:p>
          <a:endParaRPr lang="ru-RU"/>
        </a:p>
      </dgm:t>
    </dgm:pt>
    <dgm:pt modelId="{D902E894-7BB7-4C72-9234-37BB5FA21907}">
      <dgm:prSet phldrT="[Текст]" phldr="1"/>
      <dgm:spPr/>
      <dgm:t>
        <a:bodyPr/>
        <a:lstStyle/>
        <a:p>
          <a:endParaRPr lang="ru-RU"/>
        </a:p>
      </dgm:t>
    </dgm:pt>
    <dgm:pt modelId="{18603D20-4B20-40FA-81A1-C537D5E396B9}" type="parTrans" cxnId="{CE9C9BFF-187D-4AE2-AD02-9B207CB52FFC}">
      <dgm:prSet/>
      <dgm:spPr/>
      <dgm:t>
        <a:bodyPr/>
        <a:lstStyle/>
        <a:p>
          <a:endParaRPr lang="ru-RU"/>
        </a:p>
      </dgm:t>
    </dgm:pt>
    <dgm:pt modelId="{3F6AA9C3-05A9-4968-882C-B39E6BC73760}" type="sibTrans" cxnId="{CE9C9BFF-187D-4AE2-AD02-9B207CB52FFC}">
      <dgm:prSet/>
      <dgm:spPr/>
      <dgm:t>
        <a:bodyPr/>
        <a:lstStyle/>
        <a:p>
          <a:endParaRPr lang="ru-RU"/>
        </a:p>
      </dgm:t>
    </dgm:pt>
    <dgm:pt modelId="{96AE5D0F-6A7C-4EEF-800E-E1518CA5D7D2}">
      <dgm:prSet phldrT="[Текст]" phldr="1"/>
      <dgm:spPr/>
      <dgm:t>
        <a:bodyPr/>
        <a:lstStyle/>
        <a:p>
          <a:endParaRPr lang="ru-RU"/>
        </a:p>
      </dgm:t>
    </dgm:pt>
    <dgm:pt modelId="{B18D8A76-E6C0-4ED9-8C3C-61AE5FCB8DEF}" type="parTrans" cxnId="{4A2C1FA3-BF73-4F12-82E7-16E351041590}">
      <dgm:prSet/>
      <dgm:spPr/>
      <dgm:t>
        <a:bodyPr/>
        <a:lstStyle/>
        <a:p>
          <a:endParaRPr lang="ru-RU"/>
        </a:p>
      </dgm:t>
    </dgm:pt>
    <dgm:pt modelId="{A288556C-B45E-4C66-9385-D81093FF8E30}" type="sibTrans" cxnId="{4A2C1FA3-BF73-4F12-82E7-16E351041590}">
      <dgm:prSet/>
      <dgm:spPr/>
      <dgm:t>
        <a:bodyPr/>
        <a:lstStyle/>
        <a:p>
          <a:endParaRPr lang="ru-RU"/>
        </a:p>
      </dgm:t>
    </dgm:pt>
    <dgm:pt modelId="{1DC9FA13-9896-4CE4-9FAA-979A445066FE}">
      <dgm:prSet custT="1"/>
      <dgm:spPr>
        <a:gradFill flip="none"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4">
                <a:hueOff val="10395692"/>
                <a:satOff val="-47968"/>
                <a:lumOff val="1765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Активное аутистическое отвержение</a:t>
          </a:r>
          <a:r>
            <a:rPr lang="ru-RU" sz="1800" i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800" i="1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9635E0-2758-4AB5-B8C1-400B893718C1}" type="parTrans" cxnId="{E382CFAB-6753-4409-8851-AC7B994560C4}">
      <dgm:prSet/>
      <dgm:spPr/>
      <dgm:t>
        <a:bodyPr/>
        <a:lstStyle/>
        <a:p>
          <a:endParaRPr lang="ru-RU"/>
        </a:p>
      </dgm:t>
    </dgm:pt>
    <dgm:pt modelId="{7842FA09-22FC-401A-B2AD-379C051CA442}" type="sibTrans" cxnId="{E382CFAB-6753-4409-8851-AC7B994560C4}">
      <dgm:prSet/>
      <dgm:spPr/>
      <dgm:t>
        <a:bodyPr/>
        <a:lstStyle/>
        <a:p>
          <a:endParaRPr lang="ru-RU"/>
        </a:p>
      </dgm:t>
    </dgm:pt>
    <dgm:pt modelId="{AFCD38FE-B381-47AC-AE69-3440D8D82AC6}">
      <dgm:prSet custT="1"/>
      <dgm:spPr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Захваченность собственными аффективными впечатлениями </a:t>
          </a:r>
          <a:endParaRPr lang="ru-RU" sz="1800" b="1" i="1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3B5EF3-72E7-4D98-82FE-97A869635EE6}" type="parTrans" cxnId="{DC71FF3D-6E0B-48A3-A79C-6679241D0AB3}">
      <dgm:prSet/>
      <dgm:spPr/>
      <dgm:t>
        <a:bodyPr/>
        <a:lstStyle/>
        <a:p>
          <a:endParaRPr lang="ru-RU"/>
        </a:p>
      </dgm:t>
    </dgm:pt>
    <dgm:pt modelId="{488833D4-F8ED-42A2-91AD-18E79CB0D07C}" type="sibTrans" cxnId="{DC71FF3D-6E0B-48A3-A79C-6679241D0AB3}">
      <dgm:prSet/>
      <dgm:spPr/>
      <dgm:t>
        <a:bodyPr/>
        <a:lstStyle/>
        <a:p>
          <a:endParaRPr lang="ru-RU"/>
        </a:p>
      </dgm:t>
    </dgm:pt>
    <dgm:pt modelId="{35D5AAC2-5B3E-4939-A6B5-A3A5C5C00671}" type="pres">
      <dgm:prSet presAssocID="{B2605E99-0E30-4D68-A4E5-498F59FAA19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0FAAB-AA9C-49D8-AF25-D11D77788A2F}" type="pres">
      <dgm:prSet presAssocID="{B2605E99-0E30-4D68-A4E5-498F59FAA196}" presName="diamond" presStyleLbl="bgShp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90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65BEDE0-FD34-4FF5-9DBB-65C246F6BB44}" type="pres">
      <dgm:prSet presAssocID="{B2605E99-0E30-4D68-A4E5-498F59FAA196}" presName="quad1" presStyleLbl="node1" presStyleIdx="0" presStyleCnt="4" custScaleX="102182" custScaleY="68339" custLinFactNeighborX="-20350" custLinFactNeighborY="-1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71F96-B258-4ACF-993D-9823BA9C00D8}" type="pres">
      <dgm:prSet presAssocID="{B2605E99-0E30-4D68-A4E5-498F59FAA196}" presName="quad2" presStyleLbl="node1" presStyleIdx="1" presStyleCnt="4" custScaleX="143197" custScaleY="68158" custLinFactNeighborX="52176" custLinFactNeighborY="-14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248F6-5EC4-4E00-88BE-24952D090F02}" type="pres">
      <dgm:prSet presAssocID="{B2605E99-0E30-4D68-A4E5-498F59FAA196}" presName="quad3" presStyleLbl="node1" presStyleIdx="2" presStyleCnt="4" custScaleX="125808" custScaleY="87508" custLinFactNeighborX="-53363" custLinFactNeighborY="38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A8289-0F4E-457C-859F-B94077C185DF}" type="pres">
      <dgm:prSet presAssocID="{B2605E99-0E30-4D68-A4E5-498F59FAA196}" presName="quad4" presStyleLbl="node1" presStyleIdx="3" presStyleCnt="4" custScaleX="114538" custScaleY="80748" custLinFactNeighborX="33263" custLinFactNeighborY="35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66387-A14C-4598-8860-8965AC1A3E24}" type="presOf" srcId="{2145E3D4-99B9-474E-B201-F62374CC368E}" destId="{D65BEDE0-FD34-4FF5-9DBB-65C246F6BB44}" srcOrd="0" destOrd="0" presId="urn:microsoft.com/office/officeart/2005/8/layout/matrix3"/>
    <dgm:cxn modelId="{4A2C1FA3-BF73-4F12-82E7-16E351041590}" srcId="{B2605E99-0E30-4D68-A4E5-498F59FAA196}" destId="{96AE5D0F-6A7C-4EEF-800E-E1518CA5D7D2}" srcOrd="5" destOrd="0" parTransId="{B18D8A76-E6C0-4ED9-8C3C-61AE5FCB8DEF}" sibTransId="{A288556C-B45E-4C66-9385-D81093FF8E30}"/>
    <dgm:cxn modelId="{DC71FF3D-6E0B-48A3-A79C-6679241D0AB3}" srcId="{B2605E99-0E30-4D68-A4E5-498F59FAA196}" destId="{AFCD38FE-B381-47AC-AE69-3440D8D82AC6}" srcOrd="2" destOrd="0" parTransId="{D43B5EF3-72E7-4D98-82FE-97A869635EE6}" sibTransId="{488833D4-F8ED-42A2-91AD-18E79CB0D07C}"/>
    <dgm:cxn modelId="{2AC7EBDB-60C6-4261-97B7-6BBAD9A4DB25}" srcId="{B2605E99-0E30-4D68-A4E5-498F59FAA196}" destId="{2145E3D4-99B9-474E-B201-F62374CC368E}" srcOrd="0" destOrd="0" parTransId="{78F52D66-3EDE-4080-B414-3022CBB4ACB7}" sibTransId="{635DB605-15C6-4CED-B71A-5961D5FBD34E}"/>
    <dgm:cxn modelId="{A4D44276-8DD9-4450-ACD5-F356A0DF150E}" type="presOf" srcId="{AFCD38FE-B381-47AC-AE69-3440D8D82AC6}" destId="{4CA248F6-5EC4-4E00-88BE-24952D090F02}" srcOrd="0" destOrd="0" presId="urn:microsoft.com/office/officeart/2005/8/layout/matrix3"/>
    <dgm:cxn modelId="{CE9C9BFF-187D-4AE2-AD02-9B207CB52FFC}" srcId="{B2605E99-0E30-4D68-A4E5-498F59FAA196}" destId="{D902E894-7BB7-4C72-9234-37BB5FA21907}" srcOrd="4" destOrd="0" parTransId="{18603D20-4B20-40FA-81A1-C537D5E396B9}" sibTransId="{3F6AA9C3-05A9-4968-882C-B39E6BC73760}"/>
    <dgm:cxn modelId="{A4E57A43-49EA-4BA0-8742-782D6ECD1BDE}" type="presOf" srcId="{6CE1BC58-EEEA-4A02-B60D-31902690FE61}" destId="{4BB71F96-B258-4ACF-993D-9823BA9C00D8}" srcOrd="0" destOrd="0" presId="urn:microsoft.com/office/officeart/2005/8/layout/matrix3"/>
    <dgm:cxn modelId="{E382CFAB-6753-4409-8851-AC7B994560C4}" srcId="{B2605E99-0E30-4D68-A4E5-498F59FAA196}" destId="{1DC9FA13-9896-4CE4-9FAA-979A445066FE}" srcOrd="3" destOrd="0" parTransId="{E79635E0-2758-4AB5-B8C1-400B893718C1}" sibTransId="{7842FA09-22FC-401A-B2AD-379C051CA442}"/>
    <dgm:cxn modelId="{516F76A5-59DB-4051-989D-6EF5D5EC9CB9}" type="presOf" srcId="{B2605E99-0E30-4D68-A4E5-498F59FAA196}" destId="{35D5AAC2-5B3E-4939-A6B5-A3A5C5C00671}" srcOrd="0" destOrd="0" presId="urn:microsoft.com/office/officeart/2005/8/layout/matrix3"/>
    <dgm:cxn modelId="{5E0307E0-3552-49DE-9843-2D09AECD2046}" srcId="{B2605E99-0E30-4D68-A4E5-498F59FAA196}" destId="{6CE1BC58-EEEA-4A02-B60D-31902690FE61}" srcOrd="1" destOrd="0" parTransId="{4E9D2C77-5AC5-44E9-96D0-29AEED86C247}" sibTransId="{6AFB749A-88C1-4DCE-ADD2-CF01CBB6816A}"/>
    <dgm:cxn modelId="{3B396DC9-0253-475D-833C-8D965544C7D0}" type="presOf" srcId="{1DC9FA13-9896-4CE4-9FAA-979A445066FE}" destId="{F99A8289-0F4E-457C-859F-B94077C185DF}" srcOrd="0" destOrd="0" presId="urn:microsoft.com/office/officeart/2005/8/layout/matrix3"/>
    <dgm:cxn modelId="{9498A9A5-69AB-4C4E-80C5-18FF3A56C1AB}" type="presParOf" srcId="{35D5AAC2-5B3E-4939-A6B5-A3A5C5C00671}" destId="{0ED0FAAB-AA9C-49D8-AF25-D11D77788A2F}" srcOrd="0" destOrd="0" presId="urn:microsoft.com/office/officeart/2005/8/layout/matrix3"/>
    <dgm:cxn modelId="{236173F2-A7FC-4433-8A78-DFA5DAF2B7DD}" type="presParOf" srcId="{35D5AAC2-5B3E-4939-A6B5-A3A5C5C00671}" destId="{D65BEDE0-FD34-4FF5-9DBB-65C246F6BB44}" srcOrd="1" destOrd="0" presId="urn:microsoft.com/office/officeart/2005/8/layout/matrix3"/>
    <dgm:cxn modelId="{A8F396B5-0588-4725-B9D1-A556A1F7A66E}" type="presParOf" srcId="{35D5AAC2-5B3E-4939-A6B5-A3A5C5C00671}" destId="{4BB71F96-B258-4ACF-993D-9823BA9C00D8}" srcOrd="2" destOrd="0" presId="urn:microsoft.com/office/officeart/2005/8/layout/matrix3"/>
    <dgm:cxn modelId="{0D2D6660-AC62-42A7-97E0-C9CCFCB25B6A}" type="presParOf" srcId="{35D5AAC2-5B3E-4939-A6B5-A3A5C5C00671}" destId="{4CA248F6-5EC4-4E00-88BE-24952D090F02}" srcOrd="3" destOrd="0" presId="urn:microsoft.com/office/officeart/2005/8/layout/matrix3"/>
    <dgm:cxn modelId="{7496D21A-C3E0-4DD3-9D8B-057576879944}" type="presParOf" srcId="{35D5AAC2-5B3E-4939-A6B5-A3A5C5C00671}" destId="{F99A8289-0F4E-457C-859F-B94077C185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76632-1433-4AEB-80E2-99957CCFE6AA}">
      <dsp:nvSpPr>
        <dsp:cNvPr id="0" name=""/>
        <dsp:cNvSpPr/>
      </dsp:nvSpPr>
      <dsp:spPr>
        <a:xfrm>
          <a:off x="2239144" y="134357"/>
          <a:ext cx="2792988" cy="10258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конституционального происхождения </a:t>
          </a:r>
        </a:p>
      </dsp:txBody>
      <dsp:txXfrm>
        <a:off x="2289223" y="184436"/>
        <a:ext cx="2692830" cy="925724"/>
      </dsp:txXfrm>
    </dsp:sp>
    <dsp:sp modelId="{BA10D0D5-1ECA-4551-BA3F-8F7584C23C7E}">
      <dsp:nvSpPr>
        <dsp:cNvPr id="0" name=""/>
        <dsp:cNvSpPr/>
      </dsp:nvSpPr>
      <dsp:spPr>
        <a:xfrm>
          <a:off x="1904338" y="1019125"/>
          <a:ext cx="3391721" cy="3391721"/>
        </a:xfrm>
        <a:custGeom>
          <a:avLst/>
          <a:gdLst/>
          <a:ahLst/>
          <a:cxnLst/>
          <a:rect l="0" t="0" r="0" b="0"/>
          <a:pathLst>
            <a:path>
              <a:moveTo>
                <a:pt x="2381226" y="144661"/>
              </a:moveTo>
              <a:arcTo wR="1695860" hR="1695860" stAng="17630236" swAng="177523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58735-C87D-4CED-9F30-1A2179C94006}">
      <dsp:nvSpPr>
        <dsp:cNvPr id="0" name=""/>
        <dsp:cNvSpPr/>
      </dsp:nvSpPr>
      <dsp:spPr>
        <a:xfrm>
          <a:off x="4564416" y="1711560"/>
          <a:ext cx="2089532" cy="102588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психогенного происхождения</a:t>
          </a:r>
        </a:p>
      </dsp:txBody>
      <dsp:txXfrm>
        <a:off x="4614495" y="1761639"/>
        <a:ext cx="1989374" cy="925724"/>
      </dsp:txXfrm>
    </dsp:sp>
    <dsp:sp modelId="{88D58CFA-25F1-49E7-989C-934A5EA50D55}">
      <dsp:nvSpPr>
        <dsp:cNvPr id="0" name=""/>
        <dsp:cNvSpPr/>
      </dsp:nvSpPr>
      <dsp:spPr>
        <a:xfrm>
          <a:off x="1924471" y="-78129"/>
          <a:ext cx="3391721" cy="3391721"/>
        </a:xfrm>
        <a:custGeom>
          <a:avLst/>
          <a:gdLst/>
          <a:ahLst/>
          <a:cxnLst/>
          <a:rect l="0" t="0" r="0" b="0"/>
          <a:pathLst>
            <a:path>
              <a:moveTo>
                <a:pt x="2964451" y="2821304"/>
              </a:moveTo>
              <a:arcTo wR="1695860" hR="1695860" stAng="2494691" swAng="1532839"/>
            </a:path>
          </a:pathLst>
        </a:custGeom>
        <a:noFill/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74367-F845-4247-AC12-4125A74AB498}">
      <dsp:nvSpPr>
        <dsp:cNvPr id="0" name=""/>
        <dsp:cNvSpPr/>
      </dsp:nvSpPr>
      <dsp:spPr>
        <a:xfrm>
          <a:off x="2303287" y="3183184"/>
          <a:ext cx="2507997" cy="102588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соматогенного происхождения </a:t>
          </a:r>
        </a:p>
      </dsp:txBody>
      <dsp:txXfrm>
        <a:off x="2353366" y="3233263"/>
        <a:ext cx="2407839" cy="925724"/>
      </dsp:txXfrm>
    </dsp:sp>
    <dsp:sp modelId="{0AC11D67-ED23-474E-BCD7-287590A91296}">
      <dsp:nvSpPr>
        <dsp:cNvPr id="0" name=""/>
        <dsp:cNvSpPr/>
      </dsp:nvSpPr>
      <dsp:spPr>
        <a:xfrm>
          <a:off x="1631020" y="-118580"/>
          <a:ext cx="3391721" cy="3391721"/>
        </a:xfrm>
        <a:custGeom>
          <a:avLst/>
          <a:gdLst/>
          <a:ahLst/>
          <a:cxnLst/>
          <a:rect l="0" t="0" r="0" b="0"/>
          <a:pathLst>
            <a:path>
              <a:moveTo>
                <a:pt x="1142703" y="3298970"/>
              </a:moveTo>
              <a:arcTo wR="1695860" hR="1695860" stAng="6542227" swAng="1733799"/>
            </a:path>
          </a:pathLst>
        </a:custGeom>
        <a:noFill/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3109B-5907-4CF4-BE7B-45B2B2E55384}">
      <dsp:nvSpPr>
        <dsp:cNvPr id="0" name=""/>
        <dsp:cNvSpPr/>
      </dsp:nvSpPr>
      <dsp:spPr>
        <a:xfrm>
          <a:off x="13120" y="1681185"/>
          <a:ext cx="2547281" cy="1025882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4">
                <a:hueOff val="10395692"/>
                <a:satOff val="-47968"/>
                <a:lumOff val="1765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церебрально-органического генеза </a:t>
          </a:r>
        </a:p>
      </dsp:txBody>
      <dsp:txXfrm>
        <a:off x="63199" y="1731264"/>
        <a:ext cx="2447123" cy="925724"/>
      </dsp:txXfrm>
    </dsp:sp>
    <dsp:sp modelId="{9FBBD9E1-245C-49A4-BDE5-DE5A7CDFF6C3}">
      <dsp:nvSpPr>
        <dsp:cNvPr id="0" name=""/>
        <dsp:cNvSpPr/>
      </dsp:nvSpPr>
      <dsp:spPr>
        <a:xfrm>
          <a:off x="1660940" y="1084833"/>
          <a:ext cx="3391721" cy="3391721"/>
        </a:xfrm>
        <a:custGeom>
          <a:avLst/>
          <a:gdLst/>
          <a:ahLst/>
          <a:cxnLst/>
          <a:rect l="0" t="0" r="0" b="0"/>
          <a:pathLst>
            <a:path>
              <a:moveTo>
                <a:pt x="410889" y="589157"/>
              </a:moveTo>
              <a:arcTo wR="1695860" hR="1695860" stAng="13244233" swAng="1907556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FAAB-AA9C-49D8-AF25-D11D77788A2F}">
      <dsp:nvSpPr>
        <dsp:cNvPr id="0" name=""/>
        <dsp:cNvSpPr/>
      </dsp:nvSpPr>
      <dsp:spPr>
        <a:xfrm>
          <a:off x="1318937" y="0"/>
          <a:ext cx="4849028" cy="4849028"/>
        </a:xfrm>
        <a:prstGeom prst="diamond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BEDE0-FD34-4FF5-9DBB-65C246F6BB44}">
      <dsp:nvSpPr>
        <dsp:cNvPr id="0" name=""/>
        <dsp:cNvSpPr/>
      </dsp:nvSpPr>
      <dsp:spPr>
        <a:xfrm>
          <a:off x="1374119" y="436413"/>
          <a:ext cx="1932385" cy="12923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Тотальная отрешенность </a:t>
          </a:r>
          <a:endParaRPr lang="ru-RU" sz="1800" b="1" i="1" kern="1200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37207" y="499501"/>
        <a:ext cx="1806209" cy="1166197"/>
      </dsp:txXfrm>
    </dsp:sp>
    <dsp:sp modelId="{4BB71F96-B258-4ACF-993D-9823BA9C00D8}">
      <dsp:nvSpPr>
        <dsp:cNvPr id="0" name=""/>
        <dsp:cNvSpPr/>
      </dsp:nvSpPr>
      <dsp:spPr>
        <a:xfrm>
          <a:off x="4394445" y="189887"/>
          <a:ext cx="2708028" cy="128895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Сверхтормозимость </a:t>
          </a:r>
          <a:r>
            <a:rPr lang="ru-RU" sz="1800" b="1" i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окружающим миром</a:t>
          </a:r>
          <a:endParaRPr lang="ru-RU" sz="1800" b="1" i="1" kern="1200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57366" y="252808"/>
        <a:ext cx="2582186" cy="1163108"/>
      </dsp:txXfrm>
    </dsp:sp>
    <dsp:sp modelId="{4CA248F6-5EC4-4E00-88BE-24952D090F02}">
      <dsp:nvSpPr>
        <dsp:cNvPr id="0" name=""/>
        <dsp:cNvSpPr/>
      </dsp:nvSpPr>
      <dsp:spPr>
        <a:xfrm>
          <a:off x="526405" y="3194146"/>
          <a:ext cx="2379181" cy="165488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Захваченность собственными аффективными впечатлениями </a:t>
          </a:r>
          <a:endParaRPr lang="ru-RU" sz="1800" b="1" i="1" kern="1200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7190" y="3274931"/>
        <a:ext cx="2217611" cy="1493312"/>
      </dsp:txXfrm>
    </dsp:sp>
    <dsp:sp modelId="{F99A8289-0F4E-457C-859F-B94077C185DF}">
      <dsp:nvSpPr>
        <dsp:cNvPr id="0" name=""/>
        <dsp:cNvSpPr/>
      </dsp:nvSpPr>
      <dsp:spPr>
        <a:xfrm>
          <a:off x="4307765" y="3159331"/>
          <a:ext cx="2166052" cy="1527042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4">
                <a:hueOff val="10395692"/>
                <a:satOff val="-47968"/>
                <a:lumOff val="1765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Активное аутистическое отвержение</a:t>
          </a:r>
          <a:r>
            <a:rPr lang="ru-RU" sz="1800" i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800" i="1" kern="1200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82309" y="3233875"/>
        <a:ext cx="2016964" cy="1377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1A9-DC8D-46CE-98BF-CEA6FF55B7EF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17-140E-4FFB-AE6E-A7BD7A8D0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7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1A9-DC8D-46CE-98BF-CEA6FF55B7EF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17-140E-4FFB-AE6E-A7BD7A8D0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16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1A9-DC8D-46CE-98BF-CEA6FF55B7EF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17-140E-4FFB-AE6E-A7BD7A8D0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8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1A9-DC8D-46CE-98BF-CEA6FF55B7EF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17-140E-4FFB-AE6E-A7BD7A8D0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7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1A9-DC8D-46CE-98BF-CEA6FF55B7EF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17-140E-4FFB-AE6E-A7BD7A8D0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9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1A9-DC8D-46CE-98BF-CEA6FF55B7EF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17-140E-4FFB-AE6E-A7BD7A8D0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3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1A9-DC8D-46CE-98BF-CEA6FF55B7EF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17-140E-4FFB-AE6E-A7BD7A8D0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2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1A9-DC8D-46CE-98BF-CEA6FF55B7EF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17-140E-4FFB-AE6E-A7BD7A8D0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9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1A9-DC8D-46CE-98BF-CEA6FF55B7EF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17-140E-4FFB-AE6E-A7BD7A8D0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3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1A9-DC8D-46CE-98BF-CEA6FF55B7EF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17-140E-4FFB-AE6E-A7BD7A8D0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1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C1A9-DC8D-46CE-98BF-CEA6FF55B7EF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5C17-140E-4FFB-AE6E-A7BD7A8D0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2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480">
              <a:schemeClr val="accent1">
                <a:lumMod val="60000"/>
                <a:lumOff val="40000"/>
              </a:schemeClr>
            </a:gs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C1A9-DC8D-46CE-98BF-CEA6FF55B7EF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95C17-140E-4FFB-AE6E-A7BD7A8D0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2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7393" y="1430973"/>
            <a:ext cx="9904095" cy="2387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5300" b="1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на тему: </a:t>
            </a:r>
            <a:r>
              <a:rPr lang="ru-RU" sz="6700" b="1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6700" b="1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Ученый</a:t>
            </a:r>
            <a:r>
              <a:rPr lang="ru-RU" sz="6700" b="1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700" b="1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внесший </a:t>
            </a:r>
            <a:r>
              <a:rPr lang="ru-RU" sz="6700" b="1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в дефектологию</a:t>
            </a:r>
            <a:r>
              <a:rPr lang="ru-RU" sz="6700" b="1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6700" b="1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1464" y="4973574"/>
            <a:ext cx="4295775" cy="79629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Подготовила:</a:t>
            </a:r>
          </a:p>
          <a:p>
            <a:pPr algn="l">
              <a:spcBef>
                <a:spcPts val="0"/>
              </a:spcBef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Гусенкова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Юлия,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О-21-1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85775" y="909037"/>
            <a:ext cx="110871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ED7D31">
                    <a:lumMod val="50000"/>
                  </a:srgbClr>
                </a:solidFill>
              </a:rPr>
              <a:t>  </a:t>
            </a:r>
            <a:r>
              <a:rPr lang="ru-RU" sz="2400" b="1" i="1" dirty="0">
                <a:solidFill>
                  <a:srgbClr val="ED7D31">
                    <a:lumMod val="50000"/>
                  </a:srgbClr>
                </a:solidFill>
              </a:rPr>
              <a:t>4 монографии, 10 методических руководств, свыше 100 </a:t>
            </a:r>
            <a:r>
              <a:rPr lang="ru-RU" sz="2400" b="1" i="1" dirty="0" smtClean="0">
                <a:solidFill>
                  <a:srgbClr val="ED7D31">
                    <a:lumMod val="50000"/>
                  </a:srgbClr>
                </a:solidFill>
              </a:rPr>
              <a:t>публикаций </a:t>
            </a:r>
            <a:endParaRPr lang="ru-RU" sz="2400" b="1" i="1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74275" y="204164"/>
            <a:ext cx="11553825" cy="69977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научные труды и публикации</a:t>
            </a:r>
            <a:endParaRPr lang="ru-RU" b="1" dirty="0">
              <a:ln w="19050"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" y="1531066"/>
            <a:ext cx="6962775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Психические особенности детей с ускоренным и задержанным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созреванием</a:t>
            </a:r>
          </a:p>
          <a:p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церебрального генеза: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исc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канд. мед. наук. М., 1964.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70762" y="2043149"/>
            <a:ext cx="5722958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Психические особенности детей с патологией темпа полового созревания. Монография. М.: Медицина, 1969.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1500" y="2782046"/>
            <a:ext cx="60960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акцелерации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«трудные дети». // Дети с отклонениями в поведении. М., 1970.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19624" y="3520943"/>
            <a:ext cx="6810375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Аномалии психической конституции в детском возрасте. // Оценка типов конституции у детей и подростков. М., 1976.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2900" y="4259840"/>
            <a:ext cx="6962775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Психолого-педагогическая коррекция раннего детского аутизма. М.: Вестник Агентства печати Новости, 1978.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71850" y="4998737"/>
            <a:ext cx="832485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Клинические варианты психических нарушений у подростков, страдающих олигофренией.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 Учащиеся вспомогательной школы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М.: Педагогика, 1979.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0024" y="5737634"/>
            <a:ext cx="10769975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Ранний детский аутизм (клинико-психологическая структура, медикаментозная и психолого-педагогическая коррекция). // Сборник научных трудов / Под ред. Т.А. Власовой,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К.С.Лебединской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В.В.Лебединского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М.: АПН СССР, 1981.</a:t>
            </a:r>
          </a:p>
        </p:txBody>
      </p:sp>
    </p:spTree>
    <p:extLst>
      <p:ext uri="{BB962C8B-B14F-4D97-AF65-F5344CB8AC3E}">
        <p14:creationId xmlns:p14="http://schemas.microsoft.com/office/powerpoint/2010/main" val="11788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5607" y="351216"/>
            <a:ext cx="11553825" cy="69977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научные труды и публикации</a:t>
            </a:r>
            <a:endParaRPr lang="ru-RU" b="1" dirty="0">
              <a:ln w="19050"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84001" y="2730028"/>
            <a:ext cx="983932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Клиническая систематика задержки психического развития. // Актуальные проблемы диагностики задержки психического развития у детей / Под ред. К.С. Лебединской. М.: Педагогика, 1982.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1451" y="3461395"/>
            <a:ext cx="7351338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Задержка психического развития у детей. // Причины аномалий развития у детей. М.: Изд-во АПН СССР, 1984.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74913" y="4188886"/>
            <a:ext cx="60960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Ранний детский аутизм. // Причины аномалий развития у детей. М.: Изд-во АПН СССР, 1984.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3382" y="4916377"/>
            <a:ext cx="6467475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Подростки с нарушениями в аффективной сфере. М.: Педагогика, 1988.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53923" y="5397647"/>
            <a:ext cx="505510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с нарушениями общения. М.: Просвещение, 1989.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451" y="5825000"/>
            <a:ext cx="6865563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К.С. Лебединская, О.С. Никольская. Диагностика раннего детского аутизма. М.: Просвещение, 1991.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2814" y="2006413"/>
            <a:ext cx="7419975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Клиническая характеристика раннего детского аутизма.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 Ранний детский аутизм / Под ред. К.С. Лебединской, С.Д.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Немировской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И.Д. Лукашевой. М., 1981.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30100" y="1271170"/>
            <a:ext cx="10678925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 и коррекция нарушений поведения у подростков, страдающих олигофренией (методические рекомендации для педагогов-дефектологов, врачей вспомогательных школ). М.: Изд. Мин. просвещения СССР, 1981.</a:t>
            </a:r>
          </a:p>
        </p:txBody>
      </p:sp>
    </p:spTree>
    <p:extLst>
      <p:ext uri="{BB962C8B-B14F-4D97-AF65-F5344CB8AC3E}">
        <p14:creationId xmlns:p14="http://schemas.microsoft.com/office/powerpoint/2010/main" val="20829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9875" y="2705100"/>
            <a:ext cx="6781800" cy="700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за </a:t>
            </a:r>
            <a:r>
              <a:rPr lang="ru-RU" sz="4400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внимание! </a:t>
            </a:r>
            <a:endParaRPr lang="ru-RU" sz="4400" b="1" dirty="0">
              <a:ln w="19050"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2535" y="604917"/>
            <a:ext cx="9848088" cy="6741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Клара </a:t>
            </a:r>
            <a:r>
              <a:rPr lang="ru-RU" sz="4400" b="1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Самойловна </a:t>
            </a:r>
            <a:r>
              <a:rPr lang="ru-RU" sz="4400" b="1" dirty="0">
                <a:ln w="19050"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Лебединская</a:t>
            </a:r>
            <a:endParaRPr lang="ru-RU" sz="4400" b="1" dirty="0">
              <a:ln w="19050">
                <a:solidFill>
                  <a:srgbClr val="ED7D31">
                    <a:lumMod val="75000"/>
                  </a:srgbClr>
                </a:solidFill>
              </a:ln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5885" y="2880366"/>
            <a:ext cx="64446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Детский психиатр </a:t>
            </a:r>
            <a:r>
              <a:rPr lang="ru-RU" sz="2400" i="1" dirty="0"/>
              <a:t>и </a:t>
            </a:r>
            <a:r>
              <a:rPr lang="ru-RU" sz="2400" i="1" dirty="0" smtClean="0"/>
              <a:t>дефектолог,</a:t>
            </a:r>
          </a:p>
          <a:p>
            <a:r>
              <a:rPr lang="ru-RU" sz="2400" i="1" dirty="0" smtClean="0"/>
              <a:t>создатель </a:t>
            </a:r>
            <a:r>
              <a:rPr lang="ru-RU" sz="2400" i="1" dirty="0"/>
              <a:t>классификации ЗПР</a:t>
            </a:r>
          </a:p>
          <a:p>
            <a:r>
              <a:rPr lang="ru-RU" sz="2400" i="1" dirty="0"/>
              <a:t>по </a:t>
            </a:r>
            <a:r>
              <a:rPr lang="ru-RU" sz="2400" i="1" dirty="0" err="1" smtClean="0"/>
              <a:t>этиопатогенетическому</a:t>
            </a:r>
            <a:r>
              <a:rPr lang="ru-RU" sz="2400" i="1" dirty="0"/>
              <a:t> </a:t>
            </a:r>
            <a:r>
              <a:rPr lang="ru-RU" sz="2400" i="1" dirty="0" smtClean="0"/>
              <a:t>принципу,</a:t>
            </a:r>
          </a:p>
          <a:p>
            <a:r>
              <a:rPr lang="ru-RU" sz="2400" i="1" dirty="0" smtClean="0"/>
              <a:t>организатор при НИИ дефектологии</a:t>
            </a:r>
          </a:p>
          <a:p>
            <a:r>
              <a:rPr lang="ru-RU" sz="2400" i="1" dirty="0" smtClean="0"/>
              <a:t>первой в нашей </a:t>
            </a:r>
            <a:r>
              <a:rPr lang="ru-RU" sz="2400" i="1" dirty="0"/>
              <a:t>стране </a:t>
            </a:r>
            <a:r>
              <a:rPr lang="ru-RU" sz="2400" i="1" dirty="0" smtClean="0"/>
              <a:t>группы специалистов</a:t>
            </a:r>
            <a:r>
              <a:rPr lang="ru-RU" sz="2400" i="1" dirty="0"/>
              <a:t>,</a:t>
            </a:r>
          </a:p>
          <a:p>
            <a:r>
              <a:rPr lang="ru-RU" sz="2400" i="1" dirty="0"/>
              <a:t>осуществляющую </a:t>
            </a:r>
            <a:r>
              <a:rPr lang="ru-RU" sz="2400" i="1" dirty="0" smtClean="0"/>
              <a:t>комплексную помощь </a:t>
            </a:r>
            <a:r>
              <a:rPr lang="ru-RU" sz="2400" i="1" dirty="0"/>
              <a:t>детям с аутизмом</a:t>
            </a:r>
            <a:r>
              <a:rPr lang="ru-RU" sz="2400" i="1" dirty="0"/>
              <a:t>.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18275" y="1324632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(19.12.1925 – 9.04.1993 )</a:t>
            </a:r>
          </a:p>
        </p:txBody>
      </p:sp>
      <p:pic>
        <p:nvPicPr>
          <p:cNvPr id="2052" name="Picture 4" descr="https://museum.ikprao.ru/assets/gallery/45/5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2"/>
          <a:stretch/>
        </p:blipFill>
        <p:spPr bwMode="auto">
          <a:xfrm>
            <a:off x="8124825" y="2514599"/>
            <a:ext cx="3422650" cy="3310267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6201" r="4201" b="3351"/>
          <a:stretch/>
        </p:blipFill>
        <p:spPr>
          <a:xfrm>
            <a:off x="8180836" y="1258217"/>
            <a:ext cx="3506699" cy="2821796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https://museum.ikprao.ru/assets/gallery/46/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651">
            <a:off x="10045355" y="4026904"/>
            <a:ext cx="1717257" cy="242293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useum.ikprao.ru/assets/gallery/46/56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134">
            <a:off x="9517003" y="3986813"/>
            <a:ext cx="1676799" cy="250268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8735" y="353257"/>
            <a:ext cx="9848088" cy="6741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Клара </a:t>
            </a:r>
            <a:r>
              <a:rPr lang="ru-RU" sz="4400" b="1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Самойловна </a:t>
            </a:r>
            <a:r>
              <a:rPr lang="ru-RU" sz="4400" b="1" dirty="0">
                <a:ln w="19050"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Лебединская</a:t>
            </a:r>
            <a:endParaRPr lang="ru-RU" sz="4400" b="1" dirty="0">
              <a:ln w="19050">
                <a:solidFill>
                  <a:srgbClr val="ED7D31">
                    <a:lumMod val="75000"/>
                  </a:srgbClr>
                </a:solidFill>
              </a:ln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5629" y="1218659"/>
            <a:ext cx="72028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/>
              <a:t>Р</a:t>
            </a:r>
            <a:r>
              <a:rPr lang="ru-RU" sz="2000" i="1" dirty="0"/>
              <a:t>одилась в 1925 году в Харькове, но уже в 1926 году семья переехала в Москву</a:t>
            </a:r>
            <a:r>
              <a:rPr lang="ru-RU" sz="2000" i="1" dirty="0" smtClean="0"/>
              <a:t>.</a:t>
            </a:r>
          </a:p>
          <a:p>
            <a:endParaRPr lang="ru-RU" sz="20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/>
              <a:t>За </a:t>
            </a:r>
            <a:r>
              <a:rPr lang="ru-RU" sz="2000" i="1" dirty="0"/>
              <a:t>работу на оборонном заводе в 1945 г. </a:t>
            </a:r>
            <a:r>
              <a:rPr lang="ru-RU" sz="2000" i="1" dirty="0" smtClean="0"/>
              <a:t>награждена </a:t>
            </a:r>
            <a:r>
              <a:rPr lang="ru-RU" sz="2000" i="1" dirty="0"/>
              <a:t>медалью «За </a:t>
            </a:r>
            <a:r>
              <a:rPr lang="ru-RU" sz="2000" i="1" dirty="0" smtClean="0"/>
              <a:t>Победу </a:t>
            </a:r>
            <a:r>
              <a:rPr lang="ru-RU" sz="2000" i="1" dirty="0"/>
              <a:t>над фашистской Германией</a:t>
            </a:r>
            <a:r>
              <a:rPr lang="ru-RU" sz="2000" i="1" dirty="0" smtClean="0"/>
              <a:t>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5629" y="5160549"/>
            <a:ext cx="8144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i="1" dirty="0"/>
              <a:t>С 1955 по 1957 год </a:t>
            </a:r>
            <a:r>
              <a:rPr lang="ru-RU" sz="2000" i="1" dirty="0"/>
              <a:t>поступает в клиническую </a:t>
            </a:r>
            <a:r>
              <a:rPr lang="ru-RU" sz="2000" i="1" dirty="0"/>
              <a:t>ординатуру </a:t>
            </a:r>
            <a:r>
              <a:rPr lang="ru-RU" sz="2000" i="1" dirty="0" smtClean="0"/>
              <a:t>Московского Научно-исследовательского </a:t>
            </a:r>
            <a:r>
              <a:rPr lang="ru-RU" sz="2000" i="1" dirty="0"/>
              <a:t>института психиатрии </a:t>
            </a:r>
            <a:r>
              <a:rPr lang="ru-RU" sz="2000" i="1" dirty="0"/>
              <a:t>на кафедру психозов </a:t>
            </a:r>
            <a:r>
              <a:rPr lang="ru-RU" sz="2000" i="1" dirty="0"/>
              <a:t>детского возраста </a:t>
            </a:r>
            <a:r>
              <a:rPr lang="ru-RU" sz="2000" i="1" dirty="0"/>
              <a:t>к </a:t>
            </a:r>
            <a:r>
              <a:rPr lang="ru-RU" sz="2000" i="1" dirty="0"/>
              <a:t>Г.Е</a:t>
            </a:r>
            <a:r>
              <a:rPr lang="ru-RU" sz="2000" i="1" dirty="0"/>
              <a:t>. </a:t>
            </a:r>
            <a:r>
              <a:rPr lang="ru-RU" sz="2000" i="1" dirty="0" smtClean="0"/>
              <a:t>Сухаревой.</a:t>
            </a:r>
            <a:endParaRPr lang="ru-RU" sz="20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5629" y="3189604"/>
            <a:ext cx="76777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/>
              <a:t>С 1946 по 1955 год обучается в 1-м Московском Медицинском Институте, на специальности  «Лечебное дело</a:t>
            </a:r>
            <a:r>
              <a:rPr lang="ru-RU" sz="2000" i="1" dirty="0" smtClean="0"/>
              <a:t>».</a:t>
            </a:r>
          </a:p>
          <a:p>
            <a:endParaRPr lang="ru-RU" sz="2000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/>
              <a:t>После </a:t>
            </a:r>
            <a:r>
              <a:rPr lang="ru-RU" sz="2000" i="1" dirty="0"/>
              <a:t>окончания института три года работает ординатором в </a:t>
            </a:r>
            <a:r>
              <a:rPr lang="ru-RU" sz="2000" i="1" dirty="0" err="1"/>
              <a:t>Яхромской</a:t>
            </a:r>
            <a:r>
              <a:rPr lang="ru-RU" sz="2000" i="1" dirty="0"/>
              <a:t> психиатрической </a:t>
            </a:r>
            <a:r>
              <a:rPr lang="ru-RU" sz="2000" i="1" dirty="0" smtClean="0"/>
              <a:t>больнице.</a:t>
            </a:r>
            <a:endParaRPr lang="ru-RU" sz="2000" i="1" dirty="0"/>
          </a:p>
        </p:txBody>
      </p:sp>
      <p:pic>
        <p:nvPicPr>
          <p:cNvPr id="2050" name="Picture 2" descr="https://www.numisbids.com/sales/hosted/katz/013/image02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080" y="1744491"/>
            <a:ext cx="1118708" cy="11396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museum.ikprao.ru/assets/gallery/46/5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124" y="4018155"/>
            <a:ext cx="1808602" cy="251194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101" y="370079"/>
            <a:ext cx="7205473" cy="69977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деятельность </a:t>
            </a:r>
            <a:endParaRPr lang="ru-RU" b="1" dirty="0">
              <a:ln w="19050"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823" y="2797848"/>
            <a:ext cx="70580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prstClr val="black"/>
                </a:solidFill>
              </a:rPr>
              <a:t>Защищает </a:t>
            </a:r>
            <a:r>
              <a:rPr lang="ru-RU" sz="2000" i="1" dirty="0" smtClean="0">
                <a:solidFill>
                  <a:prstClr val="black"/>
                </a:solidFill>
              </a:rPr>
              <a:t>кандидатскую диссертацию </a:t>
            </a:r>
            <a:r>
              <a:rPr lang="ru-RU" sz="2000" i="1" dirty="0">
                <a:solidFill>
                  <a:prstClr val="black"/>
                </a:solidFill>
              </a:rPr>
              <a:t>по </a:t>
            </a:r>
            <a:r>
              <a:rPr lang="ru-RU" sz="2000" i="1" dirty="0" smtClean="0">
                <a:solidFill>
                  <a:prstClr val="black"/>
                </a:solidFill>
              </a:rPr>
              <a:t>детской </a:t>
            </a:r>
            <a:r>
              <a:rPr lang="ru-RU" sz="2000" i="1" dirty="0" err="1" smtClean="0">
                <a:solidFill>
                  <a:prstClr val="black"/>
                </a:solidFill>
              </a:rPr>
              <a:t>психоэндокринологии</a:t>
            </a:r>
            <a:r>
              <a:rPr lang="ru-RU" sz="2000" i="1" dirty="0" smtClean="0">
                <a:solidFill>
                  <a:prstClr val="black"/>
                </a:solidFill>
              </a:rPr>
              <a:t>, которая </a:t>
            </a:r>
            <a:r>
              <a:rPr lang="ru-RU" sz="2000" i="1" dirty="0">
                <a:solidFill>
                  <a:prstClr val="black"/>
                </a:solidFill>
              </a:rPr>
              <a:t>затем </a:t>
            </a:r>
            <a:r>
              <a:rPr lang="ru-RU" sz="2000" i="1" dirty="0" smtClean="0">
                <a:solidFill>
                  <a:prstClr val="black"/>
                </a:solidFill>
              </a:rPr>
              <a:t>становится основой </a:t>
            </a:r>
            <a:r>
              <a:rPr lang="ru-RU" sz="2000" i="1" dirty="0">
                <a:solidFill>
                  <a:prstClr val="black"/>
                </a:solidFill>
              </a:rPr>
              <a:t>для вышедшей </a:t>
            </a:r>
            <a:r>
              <a:rPr lang="ru-RU" sz="2000" i="1" dirty="0" smtClean="0">
                <a:solidFill>
                  <a:prstClr val="black"/>
                </a:solidFill>
              </a:rPr>
              <a:t>в 1969 </a:t>
            </a:r>
            <a:r>
              <a:rPr lang="ru-RU" sz="2000" i="1" dirty="0">
                <a:solidFill>
                  <a:prstClr val="black"/>
                </a:solidFill>
              </a:rPr>
              <a:t>году </a:t>
            </a:r>
            <a:r>
              <a:rPr lang="ru-RU" sz="2000" i="1" dirty="0" smtClean="0">
                <a:solidFill>
                  <a:prstClr val="black"/>
                </a:solidFill>
              </a:rPr>
              <a:t>монографии «Психические </a:t>
            </a:r>
            <a:r>
              <a:rPr lang="ru-RU" sz="2000" i="1" dirty="0">
                <a:solidFill>
                  <a:prstClr val="black"/>
                </a:solidFill>
              </a:rPr>
              <a:t>н</a:t>
            </a:r>
            <a:r>
              <a:rPr lang="ru-RU" sz="2000" i="1" dirty="0" smtClean="0">
                <a:solidFill>
                  <a:prstClr val="black"/>
                </a:solidFill>
              </a:rPr>
              <a:t>арушения у детей с патологией темпа полового </a:t>
            </a:r>
            <a:r>
              <a:rPr lang="ru-RU" sz="2000" i="1" dirty="0">
                <a:solidFill>
                  <a:prstClr val="black"/>
                </a:solidFill>
              </a:rPr>
              <a:t>созревания</a:t>
            </a:r>
            <a:r>
              <a:rPr lang="ru-RU" sz="2000" i="1" dirty="0" smtClean="0">
                <a:solidFill>
                  <a:prstClr val="black"/>
                </a:solidFill>
              </a:rPr>
              <a:t>».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4823" y="1519032"/>
            <a:ext cx="8429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prstClr val="black"/>
                </a:solidFill>
              </a:rPr>
              <a:t>С 1961 по 1973 преподает  детскую психиатрию в Центральном Институте усовершенствования </a:t>
            </a:r>
            <a:r>
              <a:rPr lang="ru-RU" sz="2000" i="1" dirty="0" smtClean="0">
                <a:solidFill>
                  <a:prstClr val="black"/>
                </a:solidFill>
              </a:rPr>
              <a:t>врачей.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4823" y="4999994"/>
            <a:ext cx="7210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prstClr val="black"/>
                </a:solidFill>
              </a:rPr>
              <a:t>С 1973 года возглавляет сектор </a:t>
            </a:r>
            <a:r>
              <a:rPr lang="ru-RU" sz="2000" i="1" dirty="0" smtClean="0">
                <a:solidFill>
                  <a:prstClr val="black"/>
                </a:solidFill>
              </a:rPr>
              <a:t>клинико-генетического </a:t>
            </a:r>
            <a:r>
              <a:rPr lang="ru-RU" sz="2000" i="1" dirty="0">
                <a:solidFill>
                  <a:prstClr val="black"/>
                </a:solidFill>
              </a:rPr>
              <a:t>изучения аномальных детей НИИ </a:t>
            </a:r>
            <a:r>
              <a:rPr lang="ru-RU" sz="2000" i="1" dirty="0">
                <a:solidFill>
                  <a:prstClr val="black"/>
                </a:solidFill>
              </a:rPr>
              <a:t>д</a:t>
            </a:r>
            <a:r>
              <a:rPr lang="ru-RU" sz="2000" i="1" dirty="0" smtClean="0">
                <a:solidFill>
                  <a:prstClr val="black"/>
                </a:solidFill>
              </a:rPr>
              <a:t>ефектологии </a:t>
            </a:r>
            <a:r>
              <a:rPr lang="ru-RU" sz="2000" i="1" dirty="0">
                <a:solidFill>
                  <a:prstClr val="black"/>
                </a:solidFill>
              </a:rPr>
              <a:t>АПН </a:t>
            </a:r>
            <a:r>
              <a:rPr lang="ru-RU" sz="2000" i="1" dirty="0" smtClean="0">
                <a:solidFill>
                  <a:prstClr val="black"/>
                </a:solidFill>
              </a:rPr>
              <a:t>СССР.</a:t>
            </a: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1" name="Picture 2" descr="https://cdn1.ozone.ru/multimedia/1008772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1686168"/>
            <a:ext cx="2742778" cy="3854576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fectologiya.pro/assets/images/zhurnal/Migacheva-new/160821/134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/>
          <a:stretch/>
        </p:blipFill>
        <p:spPr bwMode="auto">
          <a:xfrm>
            <a:off x="9002717" y="4343925"/>
            <a:ext cx="2760659" cy="21426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ev-osobiedeti.ru/wp-content/uploads/2019/02/Kak_organizovat_igru_rebenka_s_sindromom_dauna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r="4655"/>
          <a:stretch/>
        </p:blipFill>
        <p:spPr bwMode="auto">
          <a:xfrm>
            <a:off x="437407" y="4343925"/>
            <a:ext cx="2643449" cy="214125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16939027"/>
              </p:ext>
            </p:extLst>
          </p:nvPr>
        </p:nvGraphicFramePr>
        <p:xfrm>
          <a:off x="2768599" y="2066910"/>
          <a:ext cx="6966203" cy="441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3832754"/>
            <a:ext cx="2136169" cy="9173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ЗПР</a:t>
            </a:r>
            <a:endParaRPr lang="ru-RU" b="1" dirty="0">
              <a:ln w="19050"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76" y="491491"/>
            <a:ext cx="10858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i="1" dirty="0">
                <a:solidFill>
                  <a:prstClr val="black"/>
                </a:solidFill>
              </a:rPr>
              <a:t>Первоначально научные интересы Лебединской касаются в основном двух направлений — </a:t>
            </a:r>
            <a:r>
              <a:rPr lang="ru-RU" sz="2000" i="1" dirty="0" smtClean="0">
                <a:solidFill>
                  <a:prstClr val="black"/>
                </a:solidFill>
              </a:rPr>
              <a:t>это</a:t>
            </a:r>
          </a:p>
          <a:p>
            <a:pPr lvl="0" algn="ctr"/>
            <a:r>
              <a:rPr lang="ru-RU" sz="2000" i="1" dirty="0" smtClean="0">
                <a:solidFill>
                  <a:prstClr val="black"/>
                </a:solidFill>
              </a:rPr>
              <a:t>эмоциональная </a:t>
            </a:r>
            <a:r>
              <a:rPr lang="ru-RU" sz="2000" i="1" dirty="0">
                <a:solidFill>
                  <a:prstClr val="black"/>
                </a:solidFill>
              </a:rPr>
              <a:t>сфера детей и подростков, страдающих умственной отсталостью </a:t>
            </a:r>
            <a:r>
              <a:rPr lang="ru-RU" sz="2000" i="1" dirty="0" smtClean="0">
                <a:solidFill>
                  <a:prstClr val="black"/>
                </a:solidFill>
              </a:rPr>
              <a:t>и</a:t>
            </a:r>
          </a:p>
          <a:p>
            <a:pPr lvl="0" algn="ctr"/>
            <a:r>
              <a:rPr lang="ru-RU" sz="2000" i="1" dirty="0" smtClean="0">
                <a:solidFill>
                  <a:prstClr val="black"/>
                </a:solidFill>
              </a:rPr>
              <a:t>психопатология </a:t>
            </a:r>
            <a:r>
              <a:rPr lang="ru-RU" sz="2000" i="1" dirty="0">
                <a:solidFill>
                  <a:prstClr val="black"/>
                </a:solidFill>
              </a:rPr>
              <a:t>задержки психического </a:t>
            </a:r>
            <a:r>
              <a:rPr lang="ru-RU" sz="2000" i="1" dirty="0" smtClean="0">
                <a:solidFill>
                  <a:prstClr val="black"/>
                </a:solidFill>
              </a:rPr>
              <a:t>развития.</a:t>
            </a:r>
          </a:p>
          <a:p>
            <a:pPr lvl="0"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К.С. Лебединская выделила 4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типа задержек психического развития:</a:t>
            </a:r>
          </a:p>
        </p:txBody>
      </p:sp>
    </p:spTree>
    <p:extLst>
      <p:ext uri="{BB962C8B-B14F-4D97-AF65-F5344CB8AC3E}">
        <p14:creationId xmlns:p14="http://schemas.microsoft.com/office/powerpoint/2010/main" val="18933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90575" y="1325031"/>
            <a:ext cx="8353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prstClr val="black"/>
                </a:solidFill>
              </a:rPr>
              <a:t>В конце 1970-х — начале 1980-х </a:t>
            </a:r>
            <a:r>
              <a:rPr lang="ru-RU" sz="2000" i="1" dirty="0" smtClean="0">
                <a:solidFill>
                  <a:prstClr val="black"/>
                </a:solidFill>
              </a:rPr>
              <a:t>годов К.С</a:t>
            </a:r>
            <a:r>
              <a:rPr lang="ru-RU" sz="2000" i="1" dirty="0">
                <a:solidFill>
                  <a:prstClr val="black"/>
                </a:solidFill>
              </a:rPr>
              <a:t>. Лебединскую все больше </a:t>
            </a:r>
            <a:r>
              <a:rPr lang="ru-RU" sz="2000" i="1" dirty="0" smtClean="0">
                <a:solidFill>
                  <a:prstClr val="black"/>
                </a:solidFill>
              </a:rPr>
              <a:t>интересует проблема </a:t>
            </a:r>
            <a:r>
              <a:rPr lang="ru-RU" sz="2000" i="1" dirty="0">
                <a:solidFill>
                  <a:prstClr val="black"/>
                </a:solidFill>
              </a:rPr>
              <a:t>детского </a:t>
            </a:r>
            <a:r>
              <a:rPr lang="ru-RU" sz="2000" i="1" dirty="0" smtClean="0">
                <a:solidFill>
                  <a:prstClr val="black"/>
                </a:solidFill>
              </a:rPr>
              <a:t>аутизма.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0575" y="234945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prstClr val="black"/>
                </a:solidFill>
              </a:rPr>
              <a:t>В 1978 она создает при НИИ дефектологии группу специалистов исследующих эту проблему и оказывающих практическую помощь детям с </a:t>
            </a:r>
            <a:r>
              <a:rPr lang="ru-RU" sz="2000" i="1" dirty="0" smtClean="0">
                <a:solidFill>
                  <a:prstClr val="black"/>
                </a:solidFill>
              </a:rPr>
              <a:t>аутизмом.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29077" y="304750"/>
            <a:ext cx="7205473" cy="69977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деятельность </a:t>
            </a:r>
            <a:endParaRPr lang="ru-RU" b="1" dirty="0">
              <a:ln w="19050"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https://museum.ikprao.ru/assets/gallery/46/55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1" b="1676"/>
          <a:stretch/>
        </p:blipFill>
        <p:spPr bwMode="auto">
          <a:xfrm>
            <a:off x="9143999" y="1797000"/>
            <a:ext cx="2562225" cy="403769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museum.ikprao.ru/assets/gallery/45/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95" y="3365113"/>
            <a:ext cx="4071604" cy="302203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museum.ikprao.ru/assets/gallery/46/5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3" y="4023752"/>
            <a:ext cx="3370262" cy="2363396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17313947"/>
              </p:ext>
            </p:extLst>
          </p:nvPr>
        </p:nvGraphicFramePr>
        <p:xfrm>
          <a:off x="2432049" y="1514475"/>
          <a:ext cx="7486904" cy="484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s://www.todaykhv.ru/upload/resized/b9c/b9ccf2a5cd09556a11b70be7859b6d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5" y="4126182"/>
            <a:ext cx="2571346" cy="1633943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031" y="3327929"/>
            <a:ext cx="3198939" cy="1222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</a:t>
            </a:r>
            <a:br>
              <a:rPr lang="ru-RU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аутизм  </a:t>
            </a:r>
            <a:endParaRPr lang="ru-RU" b="1" dirty="0">
              <a:ln w="19050"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1075" y="385036"/>
            <a:ext cx="9848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ED7D31">
                    <a:lumMod val="50000"/>
                  </a:srgbClr>
                </a:solidFill>
              </a:rPr>
              <a:t>К.С. Лебединская </a:t>
            </a:r>
            <a:r>
              <a:rPr lang="ru-RU" sz="2400" b="1" i="1" dirty="0" smtClean="0">
                <a:solidFill>
                  <a:srgbClr val="ED7D31">
                    <a:lumMod val="50000"/>
                  </a:srgbClr>
                </a:solidFill>
              </a:rPr>
              <a:t>р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азработала оригинальную классификацию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детского аутизма,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состоящую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из 4 групп:</a:t>
            </a:r>
          </a:p>
        </p:txBody>
      </p:sp>
      <p:pic>
        <p:nvPicPr>
          <p:cNvPr id="8" name="Picture 2" descr="https://autizmy-net.ru/wp-content/uploads/2018/10/socializacija-autistov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r="5136"/>
          <a:stretch/>
        </p:blipFill>
        <p:spPr bwMode="auto">
          <a:xfrm>
            <a:off x="414742" y="1615497"/>
            <a:ext cx="2985684" cy="224914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73967" y="1994530"/>
            <a:ext cx="10527457" cy="4215769"/>
            <a:chOff x="981939" y="2029964"/>
            <a:chExt cx="10221036" cy="3883598"/>
          </a:xfrm>
        </p:grpSpPr>
        <p:sp>
          <p:nvSpPr>
            <p:cNvPr id="5" name="Полилиния 4"/>
            <p:cNvSpPr/>
            <p:nvPr/>
          </p:nvSpPr>
          <p:spPr>
            <a:xfrm rot="16200000">
              <a:off x="-712395" y="3724298"/>
              <a:ext cx="3875675" cy="487007"/>
            </a:xfrm>
            <a:custGeom>
              <a:avLst/>
              <a:gdLst>
                <a:gd name="connsiteX0" fmla="*/ 0 w 3394043"/>
                <a:gd name="connsiteY0" fmla="*/ 0 h 487007"/>
                <a:gd name="connsiteX1" fmla="*/ 3394043 w 3394043"/>
                <a:gd name="connsiteY1" fmla="*/ 0 h 487007"/>
                <a:gd name="connsiteX2" fmla="*/ 3394043 w 3394043"/>
                <a:gd name="connsiteY2" fmla="*/ 487007 h 487007"/>
                <a:gd name="connsiteX3" fmla="*/ 0 w 3394043"/>
                <a:gd name="connsiteY3" fmla="*/ 487007 h 487007"/>
                <a:gd name="connsiteX4" fmla="*/ 0 w 3394043"/>
                <a:gd name="connsiteY4" fmla="*/ 0 h 48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043" h="487007">
                  <a:moveTo>
                    <a:pt x="0" y="0"/>
                  </a:moveTo>
                  <a:lnTo>
                    <a:pt x="3394043" y="0"/>
                  </a:lnTo>
                  <a:lnTo>
                    <a:pt x="3394043" y="487007"/>
                  </a:lnTo>
                  <a:lnTo>
                    <a:pt x="0" y="4870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429515" bIns="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Психическая неустойчивость</a:t>
              </a:r>
              <a:endParaRPr lang="ru-RU" sz="2000" b="1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20719" y="2029969"/>
              <a:ext cx="2705997" cy="3875672"/>
            </a:xfrm>
            <a:custGeom>
              <a:avLst/>
              <a:gdLst>
                <a:gd name="connsiteX0" fmla="*/ 0 w 2618231"/>
                <a:gd name="connsiteY0" fmla="*/ 0 h 3808693"/>
                <a:gd name="connsiteX1" fmla="*/ 2618231 w 2618231"/>
                <a:gd name="connsiteY1" fmla="*/ 0 h 3808693"/>
                <a:gd name="connsiteX2" fmla="*/ 2618231 w 2618231"/>
                <a:gd name="connsiteY2" fmla="*/ 3808693 h 3808693"/>
                <a:gd name="connsiteX3" fmla="*/ 0 w 2618231"/>
                <a:gd name="connsiteY3" fmla="*/ 3808693 h 3808693"/>
                <a:gd name="connsiteX4" fmla="*/ 0 w 2618231"/>
                <a:gd name="connsiteY4" fmla="*/ 0 h 380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8231" h="3808693">
                  <a:moveTo>
                    <a:pt x="0" y="0"/>
                  </a:moveTo>
                  <a:lnTo>
                    <a:pt x="2618231" y="0"/>
                  </a:lnTo>
                  <a:lnTo>
                    <a:pt x="2618231" y="3808693"/>
                  </a:lnTo>
                  <a:lnTo>
                    <a:pt x="0" y="38086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429514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/>
                <a:t> </a:t>
              </a:r>
              <a:r>
                <a:rPr lang="ru-RU" sz="1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Неумение управлять своими желаниями, эйфория, двигательная расторможенность, </a:t>
              </a:r>
              <a:r>
                <a:rPr lang="ru-RU" sz="1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назойливость.</a:t>
              </a:r>
              <a:endParaRPr lang="ru-RU" sz="1800" i="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Отставание  в физическом и соматическом развитии, часто наблюдаются  грубые дисплазии </a:t>
              </a:r>
              <a:r>
                <a:rPr lang="ru-RU" sz="1800" b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телосложения.</a:t>
              </a:r>
              <a:endParaRPr lang="ru-RU" sz="1800" b="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76101" y="2126139"/>
              <a:ext cx="81651" cy="4458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 rot="16200000">
              <a:off x="2855402" y="3732222"/>
              <a:ext cx="3875673" cy="487007"/>
            </a:xfrm>
            <a:custGeom>
              <a:avLst/>
              <a:gdLst>
                <a:gd name="connsiteX0" fmla="*/ 0 w 3394043"/>
                <a:gd name="connsiteY0" fmla="*/ 0 h 487007"/>
                <a:gd name="connsiteX1" fmla="*/ 3394043 w 3394043"/>
                <a:gd name="connsiteY1" fmla="*/ 0 h 487007"/>
                <a:gd name="connsiteX2" fmla="*/ 3394043 w 3394043"/>
                <a:gd name="connsiteY2" fmla="*/ 487007 h 487007"/>
                <a:gd name="connsiteX3" fmla="*/ 0 w 3394043"/>
                <a:gd name="connsiteY3" fmla="*/ 487007 h 487007"/>
                <a:gd name="connsiteX4" fmla="*/ 0 w 3394043"/>
                <a:gd name="connsiteY4" fmla="*/ 0 h 48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043" h="487007">
                  <a:moveTo>
                    <a:pt x="0" y="0"/>
                  </a:moveTo>
                  <a:lnTo>
                    <a:pt x="3394043" y="0"/>
                  </a:lnTo>
                  <a:lnTo>
                    <a:pt x="3394043" y="487007"/>
                  </a:lnTo>
                  <a:lnTo>
                    <a:pt x="0" y="4870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429515" bIns="-1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Аффективная возбудимость</a:t>
              </a:r>
              <a:endParaRPr lang="ru-RU" sz="20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857021" y="2029969"/>
              <a:ext cx="2813311" cy="3875672"/>
            </a:xfrm>
            <a:custGeom>
              <a:avLst/>
              <a:gdLst>
                <a:gd name="connsiteX0" fmla="*/ 0 w 2849387"/>
                <a:gd name="connsiteY0" fmla="*/ 0 h 2531311"/>
                <a:gd name="connsiteX1" fmla="*/ 2849387 w 2849387"/>
                <a:gd name="connsiteY1" fmla="*/ 0 h 2531311"/>
                <a:gd name="connsiteX2" fmla="*/ 2849387 w 2849387"/>
                <a:gd name="connsiteY2" fmla="*/ 2531311 h 2531311"/>
                <a:gd name="connsiteX3" fmla="*/ 0 w 2849387"/>
                <a:gd name="connsiteY3" fmla="*/ 2531311 h 2531311"/>
                <a:gd name="connsiteX4" fmla="*/ 0 w 2849387"/>
                <a:gd name="connsiteY4" fmla="*/ 0 h 253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9387" h="2531311">
                  <a:moveTo>
                    <a:pt x="0" y="0"/>
                  </a:moveTo>
                  <a:lnTo>
                    <a:pt x="2849387" y="0"/>
                  </a:lnTo>
                  <a:lnTo>
                    <a:pt x="2849387" y="2531311"/>
                  </a:lnTo>
                  <a:lnTo>
                    <a:pt x="0" y="25313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429514" rIns="113792" bIns="11379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Взрывчатость, с опасностью развития патологического аффекта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бестормозность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Интеллектуальная продуктивность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нарушена из-за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церебрастенических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явлений.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Наблюдается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переориентировка интересов в направлении физического труда или домашнего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хозяйства.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5046516" y="2096947"/>
              <a:ext cx="44580" cy="4458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 rot="16200000">
              <a:off x="6483301" y="3732221"/>
              <a:ext cx="3860433" cy="487007"/>
            </a:xfrm>
            <a:custGeom>
              <a:avLst/>
              <a:gdLst>
                <a:gd name="connsiteX0" fmla="*/ 0 w 3394043"/>
                <a:gd name="connsiteY0" fmla="*/ 0 h 487007"/>
                <a:gd name="connsiteX1" fmla="*/ 3394043 w 3394043"/>
                <a:gd name="connsiteY1" fmla="*/ 0 h 487007"/>
                <a:gd name="connsiteX2" fmla="*/ 3394043 w 3394043"/>
                <a:gd name="connsiteY2" fmla="*/ 487007 h 487007"/>
                <a:gd name="connsiteX3" fmla="*/ 0 w 3394043"/>
                <a:gd name="connsiteY3" fmla="*/ 487007 h 487007"/>
                <a:gd name="connsiteX4" fmla="*/ 0 w 3394043"/>
                <a:gd name="connsiteY4" fmla="*/ 0 h 48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043" h="487007">
                  <a:moveTo>
                    <a:pt x="0" y="0"/>
                  </a:moveTo>
                  <a:lnTo>
                    <a:pt x="3394043" y="0"/>
                  </a:lnTo>
                  <a:lnTo>
                    <a:pt x="3394043" y="487007"/>
                  </a:lnTo>
                  <a:lnTo>
                    <a:pt x="0" y="4870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429515" bIns="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Расторможенность </a:t>
              </a:r>
              <a:r>
                <a:rPr lang="ru-RU" sz="2000" b="1" kern="1200" dirty="0" smtClean="0"/>
                <a:t>влечений</a:t>
              </a:r>
              <a:endParaRPr lang="ru-RU" sz="2000" b="1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500638" y="2029969"/>
              <a:ext cx="2702337" cy="3875672"/>
            </a:xfrm>
            <a:custGeom>
              <a:avLst/>
              <a:gdLst>
                <a:gd name="connsiteX0" fmla="*/ 0 w 2425815"/>
                <a:gd name="connsiteY0" fmla="*/ 0 h 2084112"/>
                <a:gd name="connsiteX1" fmla="*/ 2425815 w 2425815"/>
                <a:gd name="connsiteY1" fmla="*/ 0 h 2084112"/>
                <a:gd name="connsiteX2" fmla="*/ 2425815 w 2425815"/>
                <a:gd name="connsiteY2" fmla="*/ 2084112 h 2084112"/>
                <a:gd name="connsiteX3" fmla="*/ 0 w 2425815"/>
                <a:gd name="connsiteY3" fmla="*/ 2084112 h 2084112"/>
                <a:gd name="connsiteX4" fmla="*/ 0 w 2425815"/>
                <a:gd name="connsiteY4" fmla="*/ 0 h 208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815" h="2084112">
                  <a:moveTo>
                    <a:pt x="0" y="0"/>
                  </a:moveTo>
                  <a:lnTo>
                    <a:pt x="2425815" y="0"/>
                  </a:lnTo>
                  <a:lnTo>
                    <a:pt x="2425815" y="2084112"/>
                  </a:lnTo>
                  <a:lnTo>
                    <a:pt x="0" y="20841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429514" rIns="113792" bIns="11379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 никаких представлений о значимости социального и профессионального статуса, представлений о социальном облике родителей, суждений об одобряемом или порицаемом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поведении.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потребностей в эмоциональных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связях.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8813404" y="2096947"/>
              <a:ext cx="45720" cy="457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Прямоугольник 13"/>
          <p:cNvSpPr/>
          <p:nvPr/>
        </p:nvSpPr>
        <p:spPr>
          <a:xfrm>
            <a:off x="1375574" y="421164"/>
            <a:ext cx="9816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7D31">
                    <a:lumMod val="50000"/>
                  </a:srgbClr>
                </a:solidFill>
              </a:rPr>
              <a:t>К.С</a:t>
            </a:r>
            <a:r>
              <a:rPr lang="ru-RU" sz="2400" b="1" i="1" dirty="0">
                <a:solidFill>
                  <a:srgbClr val="ED7D31">
                    <a:lumMod val="50000"/>
                  </a:srgbClr>
                </a:solidFill>
              </a:rPr>
              <a:t>. Лебединская </a:t>
            </a:r>
            <a:r>
              <a:rPr lang="ru-RU" sz="2400" b="1" i="1" dirty="0">
                <a:solidFill>
                  <a:srgbClr val="ED7D31">
                    <a:lumMod val="50000"/>
                  </a:srgbClr>
                </a:solidFill>
              </a:rPr>
              <a:t>создала </a:t>
            </a:r>
            <a:r>
              <a:rPr lang="ru-RU" sz="2400" b="1" i="1" dirty="0">
                <a:solidFill>
                  <a:srgbClr val="ED7D31">
                    <a:lumMod val="50000"/>
                  </a:srgbClr>
                </a:solidFill>
              </a:rPr>
              <a:t>клиническую типологию декомпенсации поведения у подростков с олигофренией</a:t>
            </a:r>
          </a:p>
        </p:txBody>
      </p:sp>
    </p:spTree>
    <p:extLst>
      <p:ext uri="{BB962C8B-B14F-4D97-AF65-F5344CB8AC3E}">
        <p14:creationId xmlns:p14="http://schemas.microsoft.com/office/powerpoint/2010/main" val="19549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050" y="2581275"/>
            <a:ext cx="1142999" cy="61912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24.userapi.com/impg/c858520/v858520939/5b3eb/i05HEJ7KJQI.jpg?size=362x500&amp;quality=96&amp;sign=5df033670888ecf547ca322c42c06c6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762" y="2155646"/>
            <a:ext cx="2475700" cy="341947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49" y="661389"/>
            <a:ext cx="6829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prstClr val="black"/>
                </a:solidFill>
              </a:rPr>
              <a:t>Последней монографией Клары Самойловны стала «Диагностика раннего детского аутизма» (1991 г.)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3200401"/>
            <a:ext cx="81057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prstClr val="black"/>
                </a:solidFill>
              </a:rPr>
              <a:t>Клара Самойловна умерла 9 апреля 1993 года после тяжелой болезни, которая настигла ее неожиданно, полной сил и творческих </a:t>
            </a:r>
            <a:r>
              <a:rPr lang="ru-RU" sz="2000" i="1" dirty="0" smtClean="0">
                <a:solidFill>
                  <a:prstClr val="black"/>
                </a:solidFill>
              </a:rPr>
              <a:t>замыслов. Еще </a:t>
            </a:r>
            <a:r>
              <a:rPr lang="ru-RU" sz="2000" i="1" dirty="0">
                <a:solidFill>
                  <a:prstClr val="black"/>
                </a:solidFill>
              </a:rPr>
              <a:t>не прошло года, как она блестяще защитила докторскую </a:t>
            </a:r>
            <a:r>
              <a:rPr lang="ru-RU" sz="2000" i="1" dirty="0" smtClean="0">
                <a:solidFill>
                  <a:prstClr val="black"/>
                </a:solidFill>
              </a:rPr>
              <a:t>диссертацию, создавала </a:t>
            </a:r>
            <a:r>
              <a:rPr lang="ru-RU" sz="2000" i="1" dirty="0">
                <a:solidFill>
                  <a:prstClr val="black"/>
                </a:solidFill>
              </a:rPr>
              <a:t>новую лабораторию, только что вернулась из длительной командировки в США, где ее работу ценили, и где она нашла настоящих </a:t>
            </a:r>
            <a:r>
              <a:rPr lang="ru-RU" sz="2000" i="1" dirty="0" smtClean="0">
                <a:solidFill>
                  <a:prstClr val="black"/>
                </a:solidFill>
              </a:rPr>
              <a:t>друзей.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49" y="1623118"/>
            <a:ext cx="6810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prstClr val="black"/>
                </a:solidFill>
              </a:rPr>
              <a:t>В 1992 году </a:t>
            </a:r>
            <a:r>
              <a:rPr lang="ru-RU" sz="2000" i="1" dirty="0" smtClean="0">
                <a:solidFill>
                  <a:prstClr val="black"/>
                </a:solidFill>
              </a:rPr>
              <a:t>К.С</a:t>
            </a:r>
            <a:r>
              <a:rPr lang="ru-RU" sz="2000" i="1" dirty="0">
                <a:solidFill>
                  <a:prstClr val="black"/>
                </a:solidFill>
              </a:rPr>
              <a:t>. Лебединская обобщает свои исследования по </a:t>
            </a:r>
            <a:r>
              <a:rPr lang="ru-RU" sz="2000" i="1" dirty="0" smtClean="0">
                <a:solidFill>
                  <a:prstClr val="black"/>
                </a:solidFill>
              </a:rPr>
              <a:t>детскому аутизму </a:t>
            </a:r>
            <a:r>
              <a:rPr lang="ru-RU" sz="2000" i="1" dirty="0">
                <a:solidFill>
                  <a:prstClr val="black"/>
                </a:solidFill>
              </a:rPr>
              <a:t>в докторской диссертации — «Нарушения эмоционального развития как клинико-дефектологическая проблема».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5299" y="5603696"/>
            <a:ext cx="9363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prstClr val="black"/>
                </a:solidFill>
              </a:rPr>
              <a:t>Эта потеря до сих пор свежа и невосполнима для ее пациентов, учеников, близких и, конечно, для развития детской психиатрии и специальной психологии.</a:t>
            </a: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1" name="Picture 6" descr="https://museum.ikprao.ru/assets/gallery/46/55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7" y="389216"/>
            <a:ext cx="1743076" cy="269826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889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на тему: «Ученый, внесший вклад в дефектологию» </vt:lpstr>
      <vt:lpstr>Презентация PowerPoint</vt:lpstr>
      <vt:lpstr>Презентация PowerPoint</vt:lpstr>
      <vt:lpstr>Научная деятельность </vt:lpstr>
      <vt:lpstr>ЗПР</vt:lpstr>
      <vt:lpstr>Научная деятельность </vt:lpstr>
      <vt:lpstr>Детский аутизм  </vt:lpstr>
      <vt:lpstr>Презентация PowerPoint</vt:lpstr>
      <vt:lpstr>  </vt:lpstr>
      <vt:lpstr>Основные научные труды и публикации</vt:lpstr>
      <vt:lpstr>Основные научные труды и публикации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Ученый, внёсший вклад в дефектологию </dc:title>
  <dc:creator>Юля</dc:creator>
  <cp:lastModifiedBy>Юля</cp:lastModifiedBy>
  <cp:revision>52</cp:revision>
  <dcterms:created xsi:type="dcterms:W3CDTF">2021-11-06T07:10:14Z</dcterms:created>
  <dcterms:modified xsi:type="dcterms:W3CDTF">2021-11-07T08:34:30Z</dcterms:modified>
</cp:coreProperties>
</file>