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0" r:id="rId3"/>
    <p:sldId id="278" r:id="rId4"/>
    <p:sldId id="257" r:id="rId5"/>
    <p:sldId id="266" r:id="rId6"/>
    <p:sldId id="267" r:id="rId7"/>
    <p:sldId id="268" r:id="rId8"/>
    <p:sldId id="269" r:id="rId9"/>
    <p:sldId id="271" r:id="rId10"/>
    <p:sldId id="272" r:id="rId11"/>
    <p:sldId id="277" r:id="rId12"/>
    <p:sldId id="258" r:id="rId13"/>
    <p:sldId id="273" r:id="rId14"/>
    <p:sldId id="275" r:id="rId15"/>
    <p:sldId id="276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5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4740E-261F-44DB-A289-E8255F7F436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E574-F220-4DAE-8417-9200CBCE0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5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CE574-F220-4DAE-8417-9200CBCE08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3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10" Type="http://schemas.openxmlformats.org/officeDocument/2006/relationships/image" Target="../media/image22.jpe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7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352928" cy="3220312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проекта </a:t>
            </a:r>
            <a:b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организации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сюжетно-ролевой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в младшей группе   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«Клиника для животных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 </a:t>
            </a: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74725"/>
            <a:ext cx="6408712" cy="1296144"/>
          </a:xfrm>
        </p:spPr>
        <p:txBody>
          <a:bodyPr>
            <a:normAutofit lnSpcReduction="10000"/>
          </a:bodyPr>
          <a:lstStyle/>
          <a:p>
            <a:pPr lvl="0" algn="l"/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 </a:t>
            </a:r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</a:t>
            </a:r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Рыськина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Валентина Федоровна</a:t>
            </a:r>
          </a:p>
          <a:p>
            <a:pPr lvl="0"/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0" algn="l"/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</a:t>
            </a:r>
            <a:endParaRPr lang="en-US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78267"/>
            <a:ext cx="1152128" cy="1079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116632"/>
            <a:ext cx="360040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№50 «Нордик» - филиал АН ДОО «Алмазик».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6318132"/>
            <a:ext cx="2304256" cy="42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Айхал,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2022г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544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9731" r="25829" b="11956"/>
          <a:stretch/>
        </p:blipFill>
        <p:spPr>
          <a:xfrm>
            <a:off x="6516216" y="2821015"/>
            <a:ext cx="2196143" cy="196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10078" r="21428" b="16560"/>
          <a:stretch/>
        </p:blipFill>
        <p:spPr>
          <a:xfrm>
            <a:off x="4050224" y="1232601"/>
            <a:ext cx="3402095" cy="236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l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1600" b="0" dirty="0">
                <a:solidFill>
                  <a:prstClr val="black"/>
                </a:solidFill>
                <a:effectLst/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b="0" dirty="0">
                <a:solidFill>
                  <a:prstClr val="black"/>
                </a:solidFill>
                <a:effectLst/>
                <a:latin typeface="Georgia" pitchFamily="18" charset="0"/>
                <a:ea typeface="+mn-ea"/>
                <a:cs typeface="+mn-cs"/>
              </a:rPr>
            </a:br>
            <a:r>
              <a:rPr lang="ru-RU" sz="1600" b="0" dirty="0">
                <a:solidFill>
                  <a:prstClr val="black"/>
                </a:solidFill>
                <a:effectLst/>
                <a:latin typeface="Georgia" pitchFamily="18" charset="0"/>
                <a:ea typeface="+mn-ea"/>
                <a:cs typeface="+mn-cs"/>
              </a:rPr>
              <a:t>                 </a:t>
            </a:r>
            <a:r>
              <a:rPr lang="ru-RU" sz="1600" b="0" dirty="0" smtClean="0">
                <a:solidFill>
                  <a:prstClr val="black"/>
                </a:solidFill>
                <a:effectLst/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b="0" dirty="0" smtClean="0">
                <a:solidFill>
                  <a:prstClr val="black"/>
                </a:solidFill>
                <a:effectLst/>
                <a:latin typeface="Georgia" pitchFamily="18" charset="0"/>
                <a:ea typeface="+mn-ea"/>
                <a:cs typeface="+mn-cs"/>
              </a:rPr>
            </a:br>
            <a:r>
              <a:rPr lang="ru-RU" sz="1600" b="0" dirty="0" smtClean="0">
                <a:solidFill>
                  <a:prstClr val="black"/>
                </a:solidFill>
                <a:effectLst/>
                <a:latin typeface="Georgia" pitchFamily="18" charset="0"/>
                <a:ea typeface="+mn-ea"/>
                <a:cs typeface="+mn-cs"/>
              </a:rPr>
              <a:t>		</a:t>
            </a: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1600" b="0" dirty="0" smtClean="0">
                <a:solidFill>
                  <a:prstClr val="black"/>
                </a:solidFill>
                <a:effectLst/>
                <a:latin typeface="Georgia" pitchFamily="18" charset="0"/>
                <a:ea typeface="Calibri"/>
                <a:cs typeface="Times New Roman"/>
              </a:rPr>
              <a:t>                  		</a:t>
            </a:r>
            <a:r>
              <a:rPr lang="ru-RU" sz="1600" b="0" dirty="0">
                <a:solidFill>
                  <a:prstClr val="black"/>
                </a:solidFill>
                <a:effectLst/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600" b="0" dirty="0">
                <a:solidFill>
                  <a:prstClr val="black"/>
                </a:solidFill>
                <a:effectLst/>
                <a:latin typeface="Georgia" pitchFamily="18" charset="0"/>
                <a:ea typeface="Calibri"/>
                <a:cs typeface="Times New Roman"/>
              </a:rPr>
            </a:br>
            <a:r>
              <a:rPr lang="ru-RU" sz="1600" b="0" dirty="0" smtClean="0">
                <a:solidFill>
                  <a:prstClr val="black"/>
                </a:solidFill>
                <a:effectLst/>
                <a:latin typeface="Georgia" pitchFamily="18" charset="0"/>
                <a:ea typeface="Calibri"/>
                <a:cs typeface="Times New Roman"/>
              </a:rPr>
              <a:t>		</a:t>
            </a: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</a:b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</a:b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                                        </a:t>
            </a:r>
            <a:b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</a:br>
            <a:r>
              <a:rPr lang="ru-RU" sz="1600" b="0" dirty="0" smtClean="0">
                <a:solidFill>
                  <a:prstClr val="black"/>
                </a:solidFill>
                <a:effectLst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1600" b="0" dirty="0">
                <a:solidFill>
                  <a:prstClr val="black"/>
                </a:solidFill>
                <a:effectLst/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b="0" dirty="0">
                <a:solidFill>
                  <a:prstClr val="black"/>
                </a:solidFill>
                <a:effectLst/>
                <a:latin typeface="Georgia" pitchFamily="18" charset="0"/>
                <a:ea typeface="+mn-ea"/>
                <a:cs typeface="+mn-cs"/>
              </a:rPr>
            </a:br>
            <a:r>
              <a:rPr lang="ru-RU" sz="1600" b="0" dirty="0" smtClean="0">
                <a:solidFill>
                  <a:prstClr val="black"/>
                </a:solidFill>
                <a:effectLst/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b="0" dirty="0" smtClean="0">
                <a:solidFill>
                  <a:prstClr val="black"/>
                </a:solidFill>
                <a:effectLst/>
                <a:latin typeface="Georgia" pitchFamily="18" charset="0"/>
                <a:ea typeface="+mn-ea"/>
                <a:cs typeface="+mn-cs"/>
              </a:rPr>
            </a:br>
            <a:r>
              <a:rPr lang="ru-RU" sz="1600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600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endParaRPr lang="ru-RU" sz="16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8" y="4391500"/>
            <a:ext cx="4188888" cy="190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91" t="18518" r="13804" b="9939"/>
          <a:stretch/>
        </p:blipFill>
        <p:spPr bwMode="auto">
          <a:xfrm>
            <a:off x="8017476" y="5144497"/>
            <a:ext cx="1016221" cy="1475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815064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Предметно - развивающая среда для организации </a:t>
            </a:r>
            <a:r>
              <a:rPr lang="ru-RU" sz="2400" b="1" i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сюжетно - ролевой </a:t>
            </a:r>
            <a:r>
              <a:rPr lang="ru-RU" sz="2400" b="1" i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игры</a:t>
            </a:r>
            <a:r>
              <a:rPr lang="ru-RU" sz="2400" b="1" i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: </a:t>
            </a:r>
            <a:endParaRPr lang="ru-RU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4653136"/>
            <a:ext cx="27305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Изготовление рецептов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9403" y="6165304"/>
            <a:ext cx="3900821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Технологические  карточки 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к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 игре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73640" y="3600616"/>
            <a:ext cx="32872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Фотографии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домашних 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животных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0784" y="3492795"/>
            <a:ext cx="28586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Атрибуты 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игре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20058" r="12201" b="7215"/>
          <a:stretch/>
        </p:blipFill>
        <p:spPr>
          <a:xfrm>
            <a:off x="7401855" y="1196752"/>
            <a:ext cx="1566055" cy="216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21270" r="33040" b="47003"/>
          <a:stretch/>
        </p:blipFill>
        <p:spPr>
          <a:xfrm>
            <a:off x="5710673" y="1733084"/>
            <a:ext cx="1611086" cy="217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226" b="8209"/>
          <a:stretch/>
        </p:blipFill>
        <p:spPr>
          <a:xfrm>
            <a:off x="4609208" y="4521632"/>
            <a:ext cx="1676358" cy="197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3" t="50988" r="952" b="5591"/>
          <a:stretch/>
        </p:blipFill>
        <p:spPr>
          <a:xfrm>
            <a:off x="5617248" y="5464756"/>
            <a:ext cx="2198915" cy="140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0" y="1360730"/>
            <a:ext cx="3690502" cy="20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36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4293096"/>
            <a:ext cx="194079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Gautami" pitchFamily="34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Gautami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Gautami" pitchFamily="34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Gautami" pitchFamily="34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Gautami" pitchFamily="34" charset="0"/>
              </a:rPr>
              <a:t>Результаты проекта: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Gautam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5" y="1507206"/>
            <a:ext cx="669674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pPr lvl="1"/>
            <a:endParaRPr lang="ru-RU" sz="1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1"/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  Дети стали более отзывчивыми и внимательными к животным, появилось чувство сопереживания и ответственности.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pPr lvl="1"/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pPr lvl="1"/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 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Расширился словарный запас по данной теме.</a:t>
            </a:r>
          </a:p>
          <a:p>
            <a:pPr lvl="1"/>
            <a:endParaRPr lang="ru-RU" sz="1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1"/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   Дети с большим желанием и удовольствием принимают участие в совместной игре.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pPr lvl="1"/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pPr lvl="1"/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4.  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У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родителей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сформирована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активная позиция по решению заданных проблем, совместно с детьми. </a:t>
            </a:r>
            <a:endParaRPr lang="ru-RU" sz="1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pPr lvl="1"/>
            <a:endParaRPr lang="ru-RU" i="1" dirty="0">
              <a:solidFill>
                <a:srgbClr val="00206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90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3523272"/>
            <a:ext cx="3784267" cy="2139518"/>
          </a:xfrm>
        </p:spPr>
        <p:txBody>
          <a:bodyPr/>
          <a:lstStyle/>
          <a:p>
            <a:pPr lvl="0">
              <a:spcAft>
                <a:spcPts val="0"/>
              </a:spcAft>
              <a:buClrTx/>
              <a:buSzTx/>
              <a:defRPr/>
            </a:pPr>
            <a:endParaRPr lang="ru-RU" sz="15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0">
              <a:spcAft>
                <a:spcPts val="0"/>
              </a:spcAft>
              <a:buClrTx/>
              <a:buSzTx/>
              <a:defRPr/>
            </a:pPr>
            <a:endParaRPr lang="ru-RU" sz="15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0">
              <a:spcAft>
                <a:spcPts val="0"/>
              </a:spcAft>
              <a:buClrTx/>
              <a:buSzTx/>
              <a:defRPr/>
            </a:pPr>
            <a:endParaRPr lang="ru-RU" sz="15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0">
              <a:spcAft>
                <a:spcPts val="0"/>
              </a:spcAft>
              <a:buClrTx/>
              <a:buSzTx/>
              <a:defRPr/>
            </a:pPr>
            <a:endParaRPr lang="ru-RU" sz="15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6" r="7529"/>
          <a:stretch/>
        </p:blipFill>
        <p:spPr>
          <a:xfrm flipH="1">
            <a:off x="683568" y="1196752"/>
            <a:ext cx="3456384" cy="201622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048" y="1196752"/>
            <a:ext cx="3419872" cy="201622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4054828"/>
            <a:ext cx="3456384" cy="202719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r="5188"/>
          <a:stretch/>
        </p:blipFill>
        <p:spPr>
          <a:xfrm flipH="1">
            <a:off x="5019870" y="4041879"/>
            <a:ext cx="3419872" cy="204189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31840" y="352331"/>
            <a:ext cx="28803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Фотоотчет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307566"/>
            <a:ext cx="35283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Узнай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 по  описанию»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49788" y="3307566"/>
            <a:ext cx="35283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«Что  у  доктора  в чемоданчике?»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6222373"/>
            <a:ext cx="40324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Рассматривание книги «Добрый доктор Айболит»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9788" y="6222373"/>
            <a:ext cx="35283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«Подбери  пару»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72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96" y="332656"/>
            <a:ext cx="4161220" cy="275789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r="32567"/>
          <a:stretch/>
        </p:blipFill>
        <p:spPr>
          <a:xfrm>
            <a:off x="611560" y="332656"/>
            <a:ext cx="3339499" cy="284257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r="18751"/>
          <a:stretch/>
        </p:blipFill>
        <p:spPr>
          <a:xfrm>
            <a:off x="323528" y="3501008"/>
            <a:ext cx="4302867" cy="273630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r="23367"/>
          <a:stretch/>
        </p:blipFill>
        <p:spPr>
          <a:xfrm>
            <a:off x="5292080" y="3501008"/>
            <a:ext cx="3495536" cy="273630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2" name="Овал 1"/>
          <p:cNvSpPr/>
          <p:nvPr/>
        </p:nvSpPr>
        <p:spPr>
          <a:xfrm>
            <a:off x="345453" y="2143652"/>
            <a:ext cx="8100392" cy="23042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Знакомство  с Добрым доктором Айболитом.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3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7"/>
            <a:ext cx="3904329" cy="277910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r="13194"/>
          <a:stretch/>
        </p:blipFill>
        <p:spPr>
          <a:xfrm flipH="1">
            <a:off x="5292079" y="552689"/>
            <a:ext cx="3508861" cy="280054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7200800" cy="1584176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Мы играем.</a:t>
            </a:r>
            <a:endParaRPr lang="ru-RU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2"/>
          <a:stretch/>
        </p:blipFill>
        <p:spPr>
          <a:xfrm>
            <a:off x="5108774" y="3749646"/>
            <a:ext cx="3564844" cy="280831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/>
          <a:stretch/>
        </p:blipFill>
        <p:spPr>
          <a:xfrm>
            <a:off x="373625" y="3791942"/>
            <a:ext cx="3671390" cy="284610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83568" y="29969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ОЧЕРЕДЬ В КЛИНИКУ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55268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ЗАПИСЬ НА ПРИЕМ 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057" y="612064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ОСМОТР ВРАЧА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599963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ЛЕЧЕНИЕ ПАЦИЕНТА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71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42747"/>
            <a:ext cx="4274707" cy="320603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6027" y="1345373"/>
            <a:ext cx="4480498" cy="252028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5" y="386408"/>
            <a:ext cx="4104015" cy="243027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06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5085184"/>
            <a:ext cx="638353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lvl="1" algn="ctr" rtl="0">
              <a:spcBef>
                <a:spcPct val="20000"/>
              </a:spcBef>
            </a:pPr>
            <a:r>
              <a:rPr lang="ru-RU" altLang="ru-RU" sz="3000" b="1" i="1" kern="120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СПАСИБО ЗА ВНИМАНИЕ!</a:t>
            </a:r>
            <a:r>
              <a:rPr lang="ru-RU" sz="6000" b="1" i="1" kern="120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6000" b="1" i="1" kern="120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</a:br>
            <a:endParaRPr lang="ru-RU" b="1" i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-60000">
            <a:off x="1071455" y="1079127"/>
            <a:ext cx="3044952" cy="23496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1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1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86193" y="3353618"/>
            <a:ext cx="3528392" cy="157572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ПРИХОДИТЕ</a:t>
            </a:r>
          </a:p>
          <a:p>
            <a:pPr algn="ctr"/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 НАМ    ПОИГРАТЬ!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7912" y="1196753"/>
            <a:ext cx="1658937" cy="165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КСЕНИЯ\05  ДЕТСКИЙ САД\03   картинки\5925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3"/>
            <a:ext cx="3445181" cy="3732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18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450238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 (x86)\Microsoft Office\MEDIA\CAGCAT10\j0284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5170"/>
            <a:ext cx="2332856" cy="1543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599" y="764704"/>
            <a:ext cx="7200801" cy="547260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	Актуальность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проекта: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Актуальность  сюжетно - ролевой 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игры «Ветеринарная клиника» определяется необходимостью 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формирования у младших дошкольников  эмоциональной отзывчивости, способности к сопереживанию, готовности к проявлению гуманных отношений ко всему 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живому. 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Проект по ознакомлению младших дошкольников с сюжетно - ролевой игрой «Ветеринарная клиника» выбран не случайно, ведь именно домашние  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питомцы для многих людей – это в первую очередь члены семьи, без которых сложно представить свою 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жизнь, и они нуждаются в заботе, отзывчивости и помощи.</a:t>
            </a:r>
            <a:b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в игре дошкольники открывают для себя много нового и       интересного, знакомятся с ветеринарной клиникой, с профессией  ветеринарного врача, с инструментами.</a:t>
            </a:r>
            <a:b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65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 rot="-60000">
            <a:off x="663516" y="3174524"/>
            <a:ext cx="3868360" cy="2635355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Участники проекта:</a:t>
            </a:r>
          </a:p>
          <a:p>
            <a:endParaRPr lang="ru-RU" sz="22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</a:t>
            </a:r>
            <a:r>
              <a:rPr lang="ru-RU" sz="22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дети,        </a:t>
            </a:r>
          </a:p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</a:t>
            </a:r>
            <a:r>
              <a:rPr lang="ru-RU" sz="24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воспитатели </a:t>
            </a:r>
            <a:r>
              <a:rPr lang="ru-RU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группы, </a:t>
            </a:r>
            <a:br>
              <a:rPr lang="ru-RU" sz="2400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</a:t>
            </a:r>
            <a:r>
              <a:rPr lang="ru-RU" sz="24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ru-RU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родители. </a:t>
            </a:r>
          </a:p>
          <a:p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83" y="3969060"/>
            <a:ext cx="2023892" cy="2023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984" y="1556792"/>
            <a:ext cx="3658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Tx/>
              <a:buSzTx/>
              <a:defRPr/>
            </a:pP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Продолжительность проекта: </a:t>
            </a:r>
          </a:p>
          <a:p>
            <a:pPr lvl="0" algn="ctr">
              <a:spcAft>
                <a:spcPts val="0"/>
              </a:spcAft>
              <a:buClrTx/>
              <a:buSzTx/>
              <a:defRPr/>
            </a:pPr>
            <a:endParaRPr lang="ru-RU" sz="2400" i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ctr">
              <a:spcAft>
                <a:spcPts val="0"/>
              </a:spcAft>
              <a:buClrTx/>
              <a:buSzTx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долгосрочный</a:t>
            </a:r>
            <a:endParaRPr lang="ru-RU" sz="24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 algn="ctr">
              <a:spcAft>
                <a:spcPts val="0"/>
              </a:spcAft>
              <a:buClrTx/>
              <a:buSzTx/>
              <a:defRPr/>
            </a:pPr>
            <a:r>
              <a:rPr lang="ru-RU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(</a:t>
            </a: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сентябрь - май).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" t="13708" r="10998"/>
          <a:stretch/>
        </p:blipFill>
        <p:spPr>
          <a:xfrm rot="21243612">
            <a:off x="905007" y="1143657"/>
            <a:ext cx="3434080" cy="1853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4147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92696"/>
            <a:ext cx="7632848" cy="552160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 </a:t>
            </a:r>
            <a:r>
              <a:rPr 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проекта</a:t>
            </a:r>
            <a:r>
              <a:rPr 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ru-RU" sz="18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	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Развивать </a:t>
            </a:r>
            <a:r>
              <a:rPr lang="ru-RU" sz="1600" i="1" dirty="0">
                <a:solidFill>
                  <a:srgbClr val="002060"/>
                </a:solidFill>
                <a:effectLst/>
                <a:latin typeface="Georgia" pitchFamily="18" charset="0"/>
              </a:rPr>
              <a:t>мотивацию к познавательной 				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	деятельности, путем </a:t>
            </a:r>
            <a:r>
              <a:rPr lang="ru-RU" sz="1600" i="1" dirty="0">
                <a:solidFill>
                  <a:srgbClr val="002060"/>
                </a:solidFill>
                <a:effectLst/>
                <a:latin typeface="Georgia" pitchFamily="18" charset="0"/>
              </a:rPr>
              <a:t>уточнений и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понятий </a:t>
            </a:r>
            <a:r>
              <a:rPr lang="ru-RU" sz="1600" i="1" dirty="0">
                <a:solidFill>
                  <a:srgbClr val="002060"/>
                </a:solidFill>
                <a:effectLst/>
                <a:latin typeface="Georgia" pitchFamily="18" charset="0"/>
              </a:rPr>
              <a:t>о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				профессии ветеринарного врача и о назначении 				ветеринарной клиники.</a:t>
            </a:r>
            <a:r>
              <a:rPr lang="ru-RU" sz="1600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i="1" dirty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i="1" dirty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	</a:t>
            </a:r>
            <a:r>
              <a:rPr 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Задачи проекта: </a:t>
            </a: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</a:t>
            </a:r>
            <a:b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		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</a:t>
            </a:r>
            <a:r>
              <a:rPr lang="ru-RU" sz="1600" b="1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 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воспитывать  доброту,  отзывчивость и 				чуткое внимательное отношение к животным;</a:t>
            </a:r>
            <a:r>
              <a:rPr lang="ru-RU" sz="1600" i="1" dirty="0">
                <a:solidFill>
                  <a:srgbClr val="002060"/>
                </a:solidFill>
                <a:effectLst/>
                <a:latin typeface="Georgia" pitchFamily="18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effectLst/>
                <a:latin typeface="Georgia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		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</a:t>
            </a:r>
            <a:r>
              <a:rPr lang="ru-RU" sz="1600" b="1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обогащать словарь младших дошкольников  				путем </a:t>
            </a:r>
            <a:r>
              <a:rPr lang="ru-RU" sz="1600" i="1" dirty="0">
                <a:solidFill>
                  <a:srgbClr val="002060"/>
                </a:solidFill>
                <a:effectLst/>
                <a:latin typeface="Georgia" pitchFamily="18" charset="0"/>
              </a:rPr>
              <a:t>уточнения понятий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о назначении 					ветеринарной клиники, о профессии ветеринара;</a:t>
            </a:r>
            <a:br>
              <a:rPr lang="ru-RU" sz="1600" i="1" dirty="0" smtClean="0">
                <a:solidFill>
                  <a:srgbClr val="002060"/>
                </a:solidFill>
                <a:effectLst/>
                <a:latin typeface="Georgia" pitchFamily="18" charset="0"/>
              </a:rPr>
            </a:br>
            <a:r>
              <a:rPr lang="ru-RU" sz="1600" i="1" dirty="0">
                <a:solidFill>
                  <a:srgbClr val="002060"/>
                </a:solidFill>
                <a:effectLst/>
                <a:latin typeface="Georgia" pitchFamily="18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effectLst/>
                <a:latin typeface="Georgia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	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</a:t>
            </a:r>
            <a:r>
              <a:rPr lang="ru-RU" sz="1600" b="1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скоординировать </a:t>
            </a:r>
            <a:r>
              <a:rPr lang="ru-RU" sz="1600" i="1" dirty="0">
                <a:solidFill>
                  <a:srgbClr val="002060"/>
                </a:solidFill>
                <a:effectLst/>
                <a:latin typeface="Georgia" pitchFamily="18" charset="0"/>
              </a:rPr>
              <a:t>действия педагогов и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				родителей </a:t>
            </a:r>
            <a:r>
              <a:rPr lang="ru-RU" sz="1600" i="1" dirty="0">
                <a:solidFill>
                  <a:srgbClr val="002060"/>
                </a:solidFill>
                <a:effectLst/>
                <a:latin typeface="Georgia" pitchFamily="18" charset="0"/>
              </a:rPr>
              <a:t>по созданию </a:t>
            </a:r>
            <a:r>
              <a:rPr lang="ru-RU" sz="1600" i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предметно - развивающей 			среды для сюжетно - ролевой игры 					«Ветеринарная клиника».</a:t>
            </a:r>
            <a:r>
              <a:rPr lang="ru-RU" sz="1600" i="1" dirty="0">
                <a:solidFill>
                  <a:srgbClr val="002060"/>
                </a:solidFill>
                <a:effectLst/>
                <a:latin typeface="Georgia" pitchFamily="18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effectLst/>
                <a:latin typeface="Georgia" pitchFamily="18" charset="0"/>
              </a:rPr>
            </a:br>
            <a:r>
              <a:rPr lang="ru-RU" sz="1600" i="1" dirty="0">
                <a:solidFill>
                  <a:schemeClr val="tx1"/>
                </a:solidFill>
                <a:effectLst/>
                <a:latin typeface="Georgia" pitchFamily="18" charset="0"/>
              </a:rPr>
              <a:t>	</a:t>
            </a:r>
            <a:r>
              <a:rPr lang="ru-RU" sz="1600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		</a:t>
            </a:r>
            <a:br>
              <a:rPr lang="ru-RU" sz="1600" i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512168" cy="1417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444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817582"/>
            <a:ext cx="7128792" cy="541973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</a:t>
            </a:r>
            <a:b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Планируемый  результат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Ребенок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способен проявлять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доброту, отзывчивость, чуткое и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заботливое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отношение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к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животным.</a:t>
            </a:r>
            <a:r>
              <a:rPr lang="ru-RU" sz="1600" i="1" u="sng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600" i="1" u="sng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i="1" u="sng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600" i="1" u="sng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 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У детей сформировано понятие о профессии ветеринарного врача, о роли ветеринарной клиники.</a:t>
            </a:r>
            <a:b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 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Дети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самостоятельно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проявляют творчество и инициативу в сюжетно - ролевой игре «Ветеринарная клиника».</a:t>
            </a:r>
            <a:b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i="1" u="sng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600" i="1" u="sng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4.  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Создан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банк методических материалов и дидактических пособий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по сюжетно - ролевой игре. </a:t>
            </a:r>
            <a:b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i="1" u="sng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600" i="1" u="sng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u="sng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600" u="sng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u="sng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600" u="sng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endParaRPr lang="ru-RU" sz="1600" dirty="0">
              <a:latin typeface="Georgia" pitchFamily="18" charset="0"/>
            </a:endParaRPr>
          </a:p>
        </p:txBody>
      </p:sp>
      <p:pic>
        <p:nvPicPr>
          <p:cNvPr id="3074" name="Picture 2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6620"/>
            <a:ext cx="1450238" cy="1823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47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755576" y="548680"/>
            <a:ext cx="7632848" cy="56886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Этапы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проекта:  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  <a:latin typeface="Georgia" pitchFamily="18" charset="0"/>
              </a:rPr>
              <a:t>                                       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Подготовительный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endParaRPr lang="ru-RU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                      (сентябрь – ноябрь).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i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Georgia" pitchFamily="18" charset="0"/>
              </a:rPr>
              <a:t>	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</a:t>
            </a:r>
            <a:r>
              <a:rPr lang="ru-RU" sz="1600" i="1" dirty="0" smtClean="0">
                <a:solidFill>
                  <a:srgbClr val="0070C0"/>
                </a:solidFill>
                <a:latin typeface="Georgia" pitchFamily="18" charset="0"/>
              </a:rPr>
              <a:t>  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Изучение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литературы, подбор материала, фотографий,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	репродукций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, стихотворений,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рассказов по теме «Ветеринарная 	клиника», «Профессия ветеринарного врача», «Домашние питомцы».</a:t>
            </a:r>
          </a:p>
          <a:p>
            <a:pPr marL="0" indent="0">
              <a:buNone/>
            </a:pP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	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 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Составление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перспективного плана работы по реализации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	проекта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. </a:t>
            </a:r>
            <a:endParaRPr lang="ru-RU" sz="1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	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   Привлечение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родителей к созданию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предметно - развивающей 	среды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по теме проекта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sz="1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4.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   Подбор видеоматериала, музыкальных произведений по 	реализации проекта.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Georgia" pitchFamily="18" charset="0"/>
              </a:rPr>
            </a:b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06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7" y="836712"/>
            <a:ext cx="7632848" cy="5472608"/>
          </a:xfrm>
        </p:spPr>
        <p:txBody>
          <a:bodyPr>
            <a:normAutofit fontScale="90000"/>
          </a:bodyPr>
          <a:lstStyle/>
          <a:p>
            <a:pPr marL="266700" lvl="0" indent="265113" algn="l">
              <a:spcBef>
                <a:spcPct val="20000"/>
              </a:spcBef>
            </a:pPr>
            <a:r>
              <a:rPr lang="ru-RU" sz="27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	</a:t>
            </a:r>
            <a:r>
              <a:rPr lang="ru-RU" sz="27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7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27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7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27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	</a:t>
            </a:r>
            <a:r>
              <a:rPr lang="ru-RU" sz="24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Основной</a:t>
            </a:r>
            <a:r>
              <a:rPr lang="ru-RU" sz="2400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: </a:t>
            </a:r>
            <a:r>
              <a:rPr lang="ru-RU" sz="24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4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24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		(декабрь - март).</a:t>
            </a:r>
            <a:br>
              <a:rPr lang="ru-RU" sz="24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24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4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	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1.  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Экскурсия в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медицинский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кабинет, наблюдение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за работой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врача 	(прослушивает фонендоскопом, смотрит горло, задает вопросы).</a:t>
            </a:r>
            <a:b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	</a:t>
            </a:r>
            <a:b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	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2.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 Чтение и заучивание стихов и сказок о животных, К. Чуковского 	«Доктор Айболит», Э. Успенского «Играли в больницу», С. Маршака 	«Усатый - полосатый»,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В. Маяковского «Кем быть?». </a:t>
            </a:r>
            <a:b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	</a:t>
            </a:r>
            <a:b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	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3.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  Чтение пословиц и поговорок о животных, загадок.</a:t>
            </a:r>
            <a:r>
              <a:rPr lang="ru-RU" sz="1600" b="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b="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600" b="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	</a:t>
            </a:r>
            <a:br>
              <a:rPr lang="ru-RU" sz="1600" b="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600" b="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	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4.</a:t>
            </a:r>
            <a:r>
              <a:rPr lang="ru-RU" sz="1600" b="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 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Рисование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«Моё любимое животное»,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лепка «Что у ветеринарного   	врача в чемоданчике?».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600" b="0" i="1" dirty="0" smtClean="0">
                <a:solidFill>
                  <a:srgbClr val="002060"/>
                </a:solidFill>
                <a:effectLst/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b="0" i="1" dirty="0" smtClean="0">
                <a:solidFill>
                  <a:srgbClr val="002060"/>
                </a:solidFill>
                <a:effectLst/>
                <a:latin typeface="Georgia" pitchFamily="18" charset="0"/>
                <a:ea typeface="+mn-ea"/>
                <a:cs typeface="+mn-cs"/>
              </a:rPr>
            </a:br>
            <a:r>
              <a:rPr lang="ru-RU" sz="1600" b="0" i="1" dirty="0" smtClean="0">
                <a:solidFill>
                  <a:srgbClr val="002060"/>
                </a:solidFill>
                <a:effectLst/>
                <a:latin typeface="Georgia" pitchFamily="18" charset="0"/>
                <a:ea typeface="+mn-ea"/>
                <a:cs typeface="+mn-cs"/>
              </a:rPr>
              <a:t>	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5.</a:t>
            </a:r>
            <a:r>
              <a:rPr lang="ru-RU" sz="1600" b="0" i="1" dirty="0" smtClean="0">
                <a:solidFill>
                  <a:srgbClr val="002060"/>
                </a:solidFill>
                <a:effectLst/>
                <a:latin typeface="Georgia" pitchFamily="18" charset="0"/>
                <a:ea typeface="+mn-ea"/>
                <a:cs typeface="+mn-cs"/>
              </a:rPr>
              <a:t>  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Игровая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деятельность: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сюжетно - ролевая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игра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«У Зайки болит лапа», 	«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Добрый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доктор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Айболит», «Ветеринарная клиника»; дидактическая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	игра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«Узнай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по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описанию», «Кто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лишний?»,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«Кто где живет?»,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	«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Профессии»; подвижная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игра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«Воробышки и автомобиль», «Мыши и кот»,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	«Зайка».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i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600" b="0" i="1" dirty="0">
                <a:solidFill>
                  <a:srgbClr val="002060"/>
                </a:solidFill>
                <a:effectLst/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b="0" i="1" dirty="0">
                <a:solidFill>
                  <a:srgbClr val="002060"/>
                </a:solidFill>
                <a:effectLst/>
                <a:latin typeface="Georgia" pitchFamily="18" charset="0"/>
                <a:ea typeface="+mn-ea"/>
                <a:cs typeface="+mn-cs"/>
              </a:rPr>
            </a:b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08720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29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854852" y="943951"/>
            <a:ext cx="4064932" cy="316032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7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Заключительный</a:t>
            </a:r>
            <a:br>
              <a:rPr lang="ru-RU" sz="27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7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(апрель-май).</a:t>
            </a:r>
            <a:br>
              <a:rPr lang="ru-RU" sz="27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0" i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b="0" i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ru-RU" sz="1800" b="1" i="1" dirty="0">
                <a:latin typeface="Georgia" pitchFamily="18" charset="0"/>
              </a:rPr>
              <a:t> </a:t>
            </a:r>
            <a:r>
              <a:rPr lang="ru-RU" sz="1800" b="1" i="1" dirty="0" smtClean="0">
                <a:latin typeface="Georgia" pitchFamily="18" charset="0"/>
              </a:rPr>
              <a:t>  </a:t>
            </a: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Сюжетно - ролевая игра  </a:t>
            </a:r>
            <a:b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«Ветеринарная </a:t>
            </a:r>
            <a:r>
              <a:rPr lang="ru-RU" sz="1800" i="1" dirty="0">
                <a:solidFill>
                  <a:srgbClr val="002060"/>
                </a:solidFill>
                <a:latin typeface="Georgia" pitchFamily="18" charset="0"/>
              </a:rPr>
              <a:t>клиника</a:t>
            </a: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».</a:t>
            </a:r>
            <a:b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800" i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Фотовыставка в группе </a:t>
            </a:r>
            <a:b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«Мой любимый питомец».</a:t>
            </a:r>
            <a:b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800" i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</a:t>
            </a: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 Презентация проекта для родителей воспитанников </a:t>
            </a:r>
            <a:endParaRPr lang="ru-RU" sz="1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77289"/>
            <a:ext cx="3312367" cy="358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447" y="4581128"/>
            <a:ext cx="1524000" cy="1427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95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99592" y="908720"/>
            <a:ext cx="5904656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b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</a:p>
          <a:p>
            <a:pPr marL="45720" indent="0">
              <a:buNone/>
            </a:pPr>
            <a:r>
              <a:rPr lang="ru-RU" sz="1900" i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900" i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9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</a:t>
            </a:r>
            <a:r>
              <a:rPr lang="ru-RU" sz="19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sz="1900" i="1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 rot="-60000">
            <a:off x="889991" y="795385"/>
            <a:ext cx="3529111" cy="1503037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Взаимодействие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 семьями воспитанников.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r="24270"/>
          <a:stretch/>
        </p:blipFill>
        <p:spPr>
          <a:xfrm rot="156966">
            <a:off x="4740777" y="1635542"/>
            <a:ext cx="3342903" cy="286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 rot="-60000">
            <a:off x="895962" y="2025930"/>
            <a:ext cx="3601108" cy="3721963"/>
          </a:xfrm>
        </p:spPr>
        <p:txBody>
          <a:bodyPr>
            <a:noAutofit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   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Взаимодействие с семьями воспитанников по изготовлению и 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пополнению атрибутов к сюжетно - ролевой 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игре (шитье спецодежды, подбор атрибутов к игре).</a:t>
            </a:r>
          </a:p>
          <a:p>
            <a:pPr marL="342900" indent="-342900" algn="l">
              <a:buAutoNum type="arabicPeriod"/>
            </a:pPr>
            <a:endParaRPr lang="ru-RU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l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  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Оформление центра         «Клиника доктора Айболита».</a:t>
            </a:r>
          </a:p>
          <a:p>
            <a:pPr marL="342900" indent="-342900" algn="l">
              <a:buAutoNum type="arabicPeriod" startAt="2"/>
            </a:pPr>
            <a:endParaRPr lang="ru-RU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l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  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Консультация                       «Забота о домашних питомцах».</a:t>
            </a:r>
          </a:p>
          <a:p>
            <a:pPr marL="342900" indent="-342900" algn="l">
              <a:buAutoNum type="arabicPeriod" startAt="3"/>
            </a:pPr>
            <a:endParaRPr lang="ru-RU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l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4.   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Создание видеосюжета                  «У доктора Айболита».</a:t>
            </a:r>
          </a:p>
          <a:p>
            <a:pPr marL="342900" indent="-342900" algn="l">
              <a:buAutoNum type="arabicPeriod"/>
            </a:pPr>
            <a:endParaRPr lang="ru-RU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algn="l">
              <a:buAutoNum type="arabicPeriod"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01682" y="5027071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Вот  какая  мама рукодельница!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81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1171</TotalTime>
  <Words>970</Words>
  <Application>Microsoft Office PowerPoint</Application>
  <PresentationFormat>Экран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Brush Script MT</vt:lpstr>
      <vt:lpstr>Calibri</vt:lpstr>
      <vt:lpstr>Constantia</vt:lpstr>
      <vt:lpstr>Franklin Gothic Book</vt:lpstr>
      <vt:lpstr>Gautami</vt:lpstr>
      <vt:lpstr>Georgia</vt:lpstr>
      <vt:lpstr>Rage Italic</vt:lpstr>
      <vt:lpstr>Times New Roman</vt:lpstr>
      <vt:lpstr>Кнопка</vt:lpstr>
      <vt:lpstr> Презентация проекта  по организации сюжетно-ролевой игры в младшей группе    «Клиника для животных»  </vt:lpstr>
      <vt:lpstr>   Актуальность проекта:    Актуальность  сюжетно - ролевой игры «Ветеринарная клиника» определяется необходимостью  формирования у младших дошкольников  эмоциональной отзывчивости, способности к сопереживанию, готовности к проявлению гуманных отношений ко всему живому.   Проект по ознакомлению младших дошкольников с сюжетно - ролевой игрой «Ветеринарная клиника» выбран не случайно, ведь именно домашние  питомцы для многих людей – это в первую очередь члены семьи, без которых сложно представить свою жизнь, и они нуждаются в заботе, отзывчивости и помощи.  И в игре дошкольники открывают для себя много нового и       интересного, знакомятся с ветеринарной клиникой, с профессией  ветеринарного врача, с инструментами. </vt:lpstr>
      <vt:lpstr>Презентация PowerPoint</vt:lpstr>
      <vt:lpstr>  Цель проекта:  Развивать мотивацию к познавательной      деятельности, путем уточнений и понятий о     профессии ветеринарного врача и о назначении     ветеринарной клиники.     Задачи проекта:      -  воспитывать  доброту,  отзывчивость и     чуткое внимательное отношение к животным;    -  обогащать словарь младших дошкольников      путем уточнения понятий о назначении      ветеринарной клиники, о профессии ветеринара;   -  скоординировать действия педагогов и     родителей по созданию предметно - развивающей    среды для сюжетно - ролевой игры      «Ветеринарная клиника».     </vt:lpstr>
      <vt:lpstr>             Планируемый  результат:   1.   Ребенок способен проявлять  доброту, отзывчивость, чуткое и заботливое отношение к животным.  2.   У детей сформировано понятие о профессии ветеринарного врача, о роли ветеринарной клиники.  3.   Дети самостоятельно проявляют творчество и инициативу в сюжетно - ролевой игре «Ветеринарная клиника».  4.   Создан банк методических материалов и дидактических пособий по сюжетно - ролевой игре.       </vt:lpstr>
      <vt:lpstr>Презентация PowerPoint</vt:lpstr>
      <vt:lpstr>    Основной:    (декабрь - март).   1.   Экскурсия в медицинский кабинет, наблюдение за работой врача  (прослушивает фонендоскопом, смотрит горло, задает вопросы).    2.   Чтение и заучивание стихов и сказок о животных, К. Чуковского  «Доктор Айболит», Э. Успенского «Играли в больницу», С. Маршака  «Усатый - полосатый», В. Маяковского «Кем быть?».     3.   Чтение пословиц и поговорок о животных, загадок.    4.   Рисование «Моё любимое животное», лепка «Что у ветеринарного    врача в чемоданчике?».   5.   Игровая деятельность: сюжетно - ролевая игра «У Зайки болит лапа»,  «Добрый доктор Айболит», «Ветеринарная клиника»; дидактическая  игра «Узнай по описанию», «Кто лишний?», «Кто где живет?»,  «Профессии»; подвижная игра «Воробышки и автомобиль», «Мыши и кот»,  «Зайка».  </vt:lpstr>
      <vt:lpstr>Заключительный (апрель-май).  1.   Сюжетно - ролевая игра   «Ветеринарная клиника».  2.   Фотовыставка в группе  «Мой любимый питомец».  3. Презентация проекта для родителей воспитанников </vt:lpstr>
      <vt:lpstr>Взаимодействие  с семьями воспитанников. </vt:lpstr>
      <vt:lpstr>                                                                                                     </vt:lpstr>
      <vt:lpstr>  Результаты проекта:</vt:lpstr>
      <vt:lpstr>Презентация PowerPoint</vt:lpstr>
      <vt:lpstr>Презентация PowerPoint</vt:lpstr>
      <vt:lpstr>Мы играем.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Леонтьевы</dc:creator>
  <cp:lastModifiedBy>Вадим</cp:lastModifiedBy>
  <cp:revision>114</cp:revision>
  <dcterms:created xsi:type="dcterms:W3CDTF">2016-05-11T15:21:04Z</dcterms:created>
  <dcterms:modified xsi:type="dcterms:W3CDTF">2022-11-11T00:15:35Z</dcterms:modified>
</cp:coreProperties>
</file>