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66" r:id="rId3"/>
    <p:sldId id="274" r:id="rId4"/>
    <p:sldId id="269" r:id="rId5"/>
    <p:sldId id="267" r:id="rId6"/>
    <p:sldId id="270" r:id="rId7"/>
    <p:sldId id="271" r:id="rId8"/>
    <p:sldId id="272" r:id="rId9"/>
    <p:sldId id="273" r:id="rId10"/>
    <p:sldId id="27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591B5B-BFBE-4DFE-89F7-BC0C0D41654F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3237C6-4365-48DF-B464-EAFCC967407B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Тема самообразования: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«Внеклассная работа одна из форм физического и двигательного совершенствования»</a:t>
          </a:r>
          <a:endParaRPr lang="ru-RU" sz="1400" b="1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9CDDF05-8C48-42E5-B13B-42A72E288EFA}" type="parTrans" cxnId="{349309A6-636F-459C-90FE-711447F1B1DD}">
      <dgm:prSet/>
      <dgm:spPr/>
      <dgm:t>
        <a:bodyPr/>
        <a:lstStyle/>
        <a:p>
          <a:endParaRPr lang="ru-RU"/>
        </a:p>
      </dgm:t>
    </dgm:pt>
    <dgm:pt modelId="{14FBD67E-A954-4B44-B6C4-8CEFEAD8CC97}" type="sibTrans" cxnId="{349309A6-636F-459C-90FE-711447F1B1DD}">
      <dgm:prSet/>
      <dgm:spPr/>
      <dgm:t>
        <a:bodyPr/>
        <a:lstStyle/>
        <a:p>
          <a:endParaRPr lang="ru-RU"/>
        </a:p>
      </dgm:t>
    </dgm:pt>
    <dgm:pt modelId="{32E87E88-7A95-4CFE-92EC-DDF79427BB2E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Обмен опытом работы</a:t>
          </a:r>
          <a:endParaRPr lang="ru-RU" sz="16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A4F4B9DB-9CAC-4129-9C08-3859B75E1E4B}" type="parTrans" cxnId="{E5682505-EF21-41C8-AC26-DBAD904CD6C9}">
      <dgm:prSet/>
      <dgm:spPr/>
      <dgm:t>
        <a:bodyPr/>
        <a:lstStyle/>
        <a:p>
          <a:endParaRPr lang="ru-RU"/>
        </a:p>
      </dgm:t>
    </dgm:pt>
    <dgm:pt modelId="{BADC0BCE-9F65-4718-9D32-3744B9A7029C}" type="sibTrans" cxnId="{E5682505-EF21-41C8-AC26-DBAD904CD6C9}">
      <dgm:prSet/>
      <dgm:spPr/>
      <dgm:t>
        <a:bodyPr/>
        <a:lstStyle/>
        <a:p>
          <a:endParaRPr lang="ru-RU"/>
        </a:p>
      </dgm:t>
    </dgm:pt>
    <dgm:pt modelId="{F98C7D79-9192-4A29-B48B-40158BB30225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Применение уроков с ИКТ</a:t>
          </a:r>
          <a:endParaRPr lang="ru-RU" sz="16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2D23744-E490-4A43-A197-786F2FAE2DA9}" type="parTrans" cxnId="{2E8F4B99-1AA1-402E-921A-8C98B79C0A5E}">
      <dgm:prSet/>
      <dgm:spPr/>
      <dgm:t>
        <a:bodyPr/>
        <a:lstStyle/>
        <a:p>
          <a:endParaRPr lang="ru-RU"/>
        </a:p>
      </dgm:t>
    </dgm:pt>
    <dgm:pt modelId="{64EEFE4B-2C97-4980-85F9-ADACF0FEFC42}" type="sibTrans" cxnId="{2E8F4B99-1AA1-402E-921A-8C98B79C0A5E}">
      <dgm:prSet/>
      <dgm:spPr/>
      <dgm:t>
        <a:bodyPr/>
        <a:lstStyle/>
        <a:p>
          <a:endParaRPr lang="ru-RU"/>
        </a:p>
      </dgm:t>
    </dgm:pt>
    <dgm:pt modelId="{C6FE422B-7539-4D4C-A917-59D8E9A00FB2}" type="pres">
      <dgm:prSet presAssocID="{75591B5B-BFBE-4DFE-89F7-BC0C0D41654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FCE1A8-626E-40DF-9582-71822DED486A}" type="pres">
      <dgm:prSet presAssocID="{9F3237C6-4365-48DF-B464-EAFCC967407B}" presName="circle1" presStyleLbl="node1" presStyleIdx="0" presStyleCnt="3" custScaleY="100529" custLinFactNeighborY="0"/>
      <dgm:spPr/>
    </dgm:pt>
    <dgm:pt modelId="{695A4E71-5694-40FA-818A-F9739812D129}" type="pres">
      <dgm:prSet presAssocID="{9F3237C6-4365-48DF-B464-EAFCC967407B}" presName="space" presStyleCnt="0"/>
      <dgm:spPr/>
    </dgm:pt>
    <dgm:pt modelId="{4ACCC813-900A-49A4-BEF3-C383416568B7}" type="pres">
      <dgm:prSet presAssocID="{9F3237C6-4365-48DF-B464-EAFCC967407B}" presName="rect1" presStyleLbl="alignAcc1" presStyleIdx="0" presStyleCnt="3" custScaleY="100000" custLinFactNeighborX="0" custLinFactNeighborY="1172"/>
      <dgm:spPr/>
      <dgm:t>
        <a:bodyPr/>
        <a:lstStyle/>
        <a:p>
          <a:endParaRPr lang="ru-RU"/>
        </a:p>
      </dgm:t>
    </dgm:pt>
    <dgm:pt modelId="{01318B64-94E6-4593-AA87-35EDCAEB72B8}" type="pres">
      <dgm:prSet presAssocID="{32E87E88-7A95-4CFE-92EC-DDF79427BB2E}" presName="vertSpace2" presStyleLbl="node1" presStyleIdx="0" presStyleCnt="3"/>
      <dgm:spPr/>
    </dgm:pt>
    <dgm:pt modelId="{7A8BB88F-CDB6-4043-B290-196C04169065}" type="pres">
      <dgm:prSet presAssocID="{32E87E88-7A95-4CFE-92EC-DDF79427BB2E}" presName="circle2" presStyleLbl="node1" presStyleIdx="1" presStyleCnt="3"/>
      <dgm:spPr/>
    </dgm:pt>
    <dgm:pt modelId="{B0D6DBBA-3260-4BAA-961A-55B72FD5CB3B}" type="pres">
      <dgm:prSet presAssocID="{32E87E88-7A95-4CFE-92EC-DDF79427BB2E}" presName="rect2" presStyleLbl="alignAcc1" presStyleIdx="1" presStyleCnt="3" custLinFactNeighborX="2494" custLinFactNeighborY="2279"/>
      <dgm:spPr/>
      <dgm:t>
        <a:bodyPr/>
        <a:lstStyle/>
        <a:p>
          <a:endParaRPr lang="ru-RU"/>
        </a:p>
      </dgm:t>
    </dgm:pt>
    <dgm:pt modelId="{3673393B-A89A-4DD7-AE0F-BB0DCEB4D0B1}" type="pres">
      <dgm:prSet presAssocID="{F98C7D79-9192-4A29-B48B-40158BB30225}" presName="vertSpace3" presStyleLbl="node1" presStyleIdx="1" presStyleCnt="3"/>
      <dgm:spPr/>
    </dgm:pt>
    <dgm:pt modelId="{19D1D6F9-D96E-4ACA-B29F-B590F3790907}" type="pres">
      <dgm:prSet presAssocID="{F98C7D79-9192-4A29-B48B-40158BB30225}" presName="circle3" presStyleLbl="node1" presStyleIdx="2" presStyleCnt="3"/>
      <dgm:spPr/>
    </dgm:pt>
    <dgm:pt modelId="{8C6E705D-B3FD-4C2D-8CCE-28D8F79A8FFD}" type="pres">
      <dgm:prSet presAssocID="{F98C7D79-9192-4A29-B48B-40158BB30225}" presName="rect3" presStyleLbl="alignAcc1" presStyleIdx="2" presStyleCnt="3"/>
      <dgm:spPr/>
      <dgm:t>
        <a:bodyPr/>
        <a:lstStyle/>
        <a:p>
          <a:endParaRPr lang="ru-RU"/>
        </a:p>
      </dgm:t>
    </dgm:pt>
    <dgm:pt modelId="{7CC6463A-1114-45BC-B707-1658F4B207F8}" type="pres">
      <dgm:prSet presAssocID="{9F3237C6-4365-48DF-B464-EAFCC967407B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F9EFAB-2901-4F90-964A-58B08AA410AD}" type="pres">
      <dgm:prSet presAssocID="{32E87E88-7A95-4CFE-92EC-DDF79427BB2E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610FAA-5E36-416A-99F5-B77F27CB88FD}" type="pres">
      <dgm:prSet presAssocID="{F98C7D79-9192-4A29-B48B-40158BB30225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0C3036-3E49-4BA0-92B4-B9BB822748D5}" type="presOf" srcId="{9F3237C6-4365-48DF-B464-EAFCC967407B}" destId="{4ACCC813-900A-49A4-BEF3-C383416568B7}" srcOrd="0" destOrd="0" presId="urn:microsoft.com/office/officeart/2005/8/layout/target3"/>
    <dgm:cxn modelId="{BA4903BA-72E0-491A-A9DB-0E8184710AE3}" type="presOf" srcId="{F98C7D79-9192-4A29-B48B-40158BB30225}" destId="{C3610FAA-5E36-416A-99F5-B77F27CB88FD}" srcOrd="1" destOrd="0" presId="urn:microsoft.com/office/officeart/2005/8/layout/target3"/>
    <dgm:cxn modelId="{349309A6-636F-459C-90FE-711447F1B1DD}" srcId="{75591B5B-BFBE-4DFE-89F7-BC0C0D41654F}" destId="{9F3237C6-4365-48DF-B464-EAFCC967407B}" srcOrd="0" destOrd="0" parTransId="{E9CDDF05-8C48-42E5-B13B-42A72E288EFA}" sibTransId="{14FBD67E-A954-4B44-B6C4-8CEFEAD8CC97}"/>
    <dgm:cxn modelId="{E5682505-EF21-41C8-AC26-DBAD904CD6C9}" srcId="{75591B5B-BFBE-4DFE-89F7-BC0C0D41654F}" destId="{32E87E88-7A95-4CFE-92EC-DDF79427BB2E}" srcOrd="1" destOrd="0" parTransId="{A4F4B9DB-9CAC-4129-9C08-3859B75E1E4B}" sibTransId="{BADC0BCE-9F65-4718-9D32-3744B9A7029C}"/>
    <dgm:cxn modelId="{20015185-822F-4709-9052-FF144E8EB0A8}" type="presOf" srcId="{F98C7D79-9192-4A29-B48B-40158BB30225}" destId="{8C6E705D-B3FD-4C2D-8CCE-28D8F79A8FFD}" srcOrd="0" destOrd="0" presId="urn:microsoft.com/office/officeart/2005/8/layout/target3"/>
    <dgm:cxn modelId="{756AEC3E-1809-4A2B-93CA-3C3837C07FF7}" type="presOf" srcId="{32E87E88-7A95-4CFE-92EC-DDF79427BB2E}" destId="{E4F9EFAB-2901-4F90-964A-58B08AA410AD}" srcOrd="1" destOrd="0" presId="urn:microsoft.com/office/officeart/2005/8/layout/target3"/>
    <dgm:cxn modelId="{19DFC297-A661-4488-B940-5C8CA2904A31}" type="presOf" srcId="{32E87E88-7A95-4CFE-92EC-DDF79427BB2E}" destId="{B0D6DBBA-3260-4BAA-961A-55B72FD5CB3B}" srcOrd="0" destOrd="0" presId="urn:microsoft.com/office/officeart/2005/8/layout/target3"/>
    <dgm:cxn modelId="{2E8F4B99-1AA1-402E-921A-8C98B79C0A5E}" srcId="{75591B5B-BFBE-4DFE-89F7-BC0C0D41654F}" destId="{F98C7D79-9192-4A29-B48B-40158BB30225}" srcOrd="2" destOrd="0" parTransId="{52D23744-E490-4A43-A197-786F2FAE2DA9}" sibTransId="{64EEFE4B-2C97-4980-85F9-ADACF0FEFC42}"/>
    <dgm:cxn modelId="{B8BD1CA2-247B-41FB-BD07-237BD7F6B948}" type="presOf" srcId="{75591B5B-BFBE-4DFE-89F7-BC0C0D41654F}" destId="{C6FE422B-7539-4D4C-A917-59D8E9A00FB2}" srcOrd="0" destOrd="0" presId="urn:microsoft.com/office/officeart/2005/8/layout/target3"/>
    <dgm:cxn modelId="{46DD7149-AB9C-4EEC-B410-6E930A93AECF}" type="presOf" srcId="{9F3237C6-4365-48DF-B464-EAFCC967407B}" destId="{7CC6463A-1114-45BC-B707-1658F4B207F8}" srcOrd="1" destOrd="0" presId="urn:microsoft.com/office/officeart/2005/8/layout/target3"/>
    <dgm:cxn modelId="{DE382884-8A98-4029-A6FF-E0C583D74380}" type="presParOf" srcId="{C6FE422B-7539-4D4C-A917-59D8E9A00FB2}" destId="{51FCE1A8-626E-40DF-9582-71822DED486A}" srcOrd="0" destOrd="0" presId="urn:microsoft.com/office/officeart/2005/8/layout/target3"/>
    <dgm:cxn modelId="{1B771FC7-DC08-4C23-A3FC-23ABB76CE77A}" type="presParOf" srcId="{C6FE422B-7539-4D4C-A917-59D8E9A00FB2}" destId="{695A4E71-5694-40FA-818A-F9739812D129}" srcOrd="1" destOrd="0" presId="urn:microsoft.com/office/officeart/2005/8/layout/target3"/>
    <dgm:cxn modelId="{13CFC171-2654-4E33-B138-A866A4E00394}" type="presParOf" srcId="{C6FE422B-7539-4D4C-A917-59D8E9A00FB2}" destId="{4ACCC813-900A-49A4-BEF3-C383416568B7}" srcOrd="2" destOrd="0" presId="urn:microsoft.com/office/officeart/2005/8/layout/target3"/>
    <dgm:cxn modelId="{F90F6AEF-CF91-4AB8-89C6-7263ADD70300}" type="presParOf" srcId="{C6FE422B-7539-4D4C-A917-59D8E9A00FB2}" destId="{01318B64-94E6-4593-AA87-35EDCAEB72B8}" srcOrd="3" destOrd="0" presId="urn:microsoft.com/office/officeart/2005/8/layout/target3"/>
    <dgm:cxn modelId="{A7D8F5F9-6F8D-4682-B1EC-22FCBEA68D82}" type="presParOf" srcId="{C6FE422B-7539-4D4C-A917-59D8E9A00FB2}" destId="{7A8BB88F-CDB6-4043-B290-196C04169065}" srcOrd="4" destOrd="0" presId="urn:microsoft.com/office/officeart/2005/8/layout/target3"/>
    <dgm:cxn modelId="{3CA4381F-B7DB-4B5E-AE5F-C375F3AD5CB5}" type="presParOf" srcId="{C6FE422B-7539-4D4C-A917-59D8E9A00FB2}" destId="{B0D6DBBA-3260-4BAA-961A-55B72FD5CB3B}" srcOrd="5" destOrd="0" presId="urn:microsoft.com/office/officeart/2005/8/layout/target3"/>
    <dgm:cxn modelId="{7E234AF5-1E75-46DA-8129-3D6623B880C2}" type="presParOf" srcId="{C6FE422B-7539-4D4C-A917-59D8E9A00FB2}" destId="{3673393B-A89A-4DD7-AE0F-BB0DCEB4D0B1}" srcOrd="6" destOrd="0" presId="urn:microsoft.com/office/officeart/2005/8/layout/target3"/>
    <dgm:cxn modelId="{C34C544A-65CF-4648-B358-15D10A2A080D}" type="presParOf" srcId="{C6FE422B-7539-4D4C-A917-59D8E9A00FB2}" destId="{19D1D6F9-D96E-4ACA-B29F-B590F3790907}" srcOrd="7" destOrd="0" presId="urn:microsoft.com/office/officeart/2005/8/layout/target3"/>
    <dgm:cxn modelId="{B4A6FE3B-2F29-462C-A584-543362C54598}" type="presParOf" srcId="{C6FE422B-7539-4D4C-A917-59D8E9A00FB2}" destId="{8C6E705D-B3FD-4C2D-8CCE-28D8F79A8FFD}" srcOrd="8" destOrd="0" presId="urn:microsoft.com/office/officeart/2005/8/layout/target3"/>
    <dgm:cxn modelId="{E92313F9-24E5-4E9F-86F5-96D453AC90FD}" type="presParOf" srcId="{C6FE422B-7539-4D4C-A917-59D8E9A00FB2}" destId="{7CC6463A-1114-45BC-B707-1658F4B207F8}" srcOrd="9" destOrd="0" presId="urn:microsoft.com/office/officeart/2005/8/layout/target3"/>
    <dgm:cxn modelId="{E0C3A9AF-2C3C-4FD3-BA4A-9100569ACB60}" type="presParOf" srcId="{C6FE422B-7539-4D4C-A917-59D8E9A00FB2}" destId="{E4F9EFAB-2901-4F90-964A-58B08AA410AD}" srcOrd="10" destOrd="0" presId="urn:microsoft.com/office/officeart/2005/8/layout/target3"/>
    <dgm:cxn modelId="{C87C5F92-1508-4DF7-B637-4EBC73845489}" type="presParOf" srcId="{C6FE422B-7539-4D4C-A917-59D8E9A00FB2}" destId="{C3610FAA-5E36-416A-99F5-B77F27CB88FD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0710DA-F933-4074-B96C-6E941E84D4DE}" type="doc">
      <dgm:prSet loTypeId="urn:microsoft.com/office/officeart/2005/8/layout/chevron2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C12825-548E-48C1-86C8-21B040F6261A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C7F54FD9-2165-4533-8050-003776A1B96C}" type="parTrans" cxnId="{3E5F070E-5744-4DDB-B3E9-52FE475D46E3}">
      <dgm:prSet/>
      <dgm:spPr/>
      <dgm:t>
        <a:bodyPr/>
        <a:lstStyle/>
        <a:p>
          <a:endParaRPr lang="ru-RU"/>
        </a:p>
      </dgm:t>
    </dgm:pt>
    <dgm:pt modelId="{047A5AC7-7E73-472F-B1C3-0B37D283825E}" type="sibTrans" cxnId="{3E5F070E-5744-4DDB-B3E9-52FE475D46E3}">
      <dgm:prSet/>
      <dgm:spPr/>
      <dgm:t>
        <a:bodyPr/>
        <a:lstStyle/>
        <a:p>
          <a:endParaRPr lang="ru-RU"/>
        </a:p>
      </dgm:t>
    </dgm:pt>
    <dgm:pt modelId="{A4F97D70-1DE3-4ED4-87D0-70D89CDCF699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Персональный</a:t>
          </a:r>
          <a:r>
            <a:rPr lang="en-US" sz="1600" b="1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сайт </a:t>
          </a:r>
          <a:r>
            <a:rPr lang="en-US" sz="1600" b="1" dirty="0" smtClean="0">
              <a:latin typeface="Times New Roman" pitchFamily="18" charset="0"/>
              <a:cs typeface="Times New Roman" pitchFamily="18" charset="0"/>
            </a:rPr>
            <a:t>motovilova.schten.ru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896C511C-57D0-4D1D-98FA-98EFBAF43A2A}" type="parTrans" cxnId="{3641CF17-9521-4388-9798-FE3B1BF5B69E}">
      <dgm:prSet/>
      <dgm:spPr/>
      <dgm:t>
        <a:bodyPr/>
        <a:lstStyle/>
        <a:p>
          <a:endParaRPr lang="ru-RU"/>
        </a:p>
      </dgm:t>
    </dgm:pt>
    <dgm:pt modelId="{24BB7A51-D837-4F2B-8015-729544C94951}" type="sibTrans" cxnId="{3641CF17-9521-4388-9798-FE3B1BF5B69E}">
      <dgm:prSet/>
      <dgm:spPr/>
      <dgm:t>
        <a:bodyPr/>
        <a:lstStyle/>
        <a:p>
          <a:endParaRPr lang="ru-RU"/>
        </a:p>
      </dgm:t>
    </dgm:pt>
    <dgm:pt modelId="{1A8BD967-7344-42A4-84EE-6FA7F401750C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F94590E2-E2DF-48DB-86A1-C28DE39541E3}" type="parTrans" cxnId="{68D5B2E2-7A55-4C67-AD0C-EE969A23DCAE}">
      <dgm:prSet/>
      <dgm:spPr/>
      <dgm:t>
        <a:bodyPr/>
        <a:lstStyle/>
        <a:p>
          <a:endParaRPr lang="ru-RU"/>
        </a:p>
      </dgm:t>
    </dgm:pt>
    <dgm:pt modelId="{BD916581-846F-47AD-B03E-7014A3345A54}" type="sibTrans" cxnId="{68D5B2E2-7A55-4C67-AD0C-EE969A23DCAE}">
      <dgm:prSet/>
      <dgm:spPr/>
      <dgm:t>
        <a:bodyPr/>
        <a:lstStyle/>
        <a:p>
          <a:endParaRPr lang="ru-RU"/>
        </a:p>
      </dgm:t>
    </dgm:pt>
    <dgm:pt modelId="{C26B9676-1BE7-4EA8-9668-1108D4638D76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Курсы повышения квалификации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F125AF0C-EF37-41F3-A85F-9AD34ADC48EF}" type="parTrans" cxnId="{35573820-7D53-4D87-9B99-A9110C7F561F}">
      <dgm:prSet/>
      <dgm:spPr/>
      <dgm:t>
        <a:bodyPr/>
        <a:lstStyle/>
        <a:p>
          <a:endParaRPr lang="ru-RU"/>
        </a:p>
      </dgm:t>
    </dgm:pt>
    <dgm:pt modelId="{21F61C0C-8DE1-434D-95C7-A7352FAE9D21}" type="sibTrans" cxnId="{35573820-7D53-4D87-9B99-A9110C7F561F}">
      <dgm:prSet/>
      <dgm:spPr/>
      <dgm:t>
        <a:bodyPr/>
        <a:lstStyle/>
        <a:p>
          <a:endParaRPr lang="ru-RU"/>
        </a:p>
      </dgm:t>
    </dgm:pt>
    <dgm:pt modelId="{CA4C6E91-544B-4C16-AB35-3C9F74182D0C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796C1489-038B-4934-8A5E-B1F7CC345637}" type="parTrans" cxnId="{DADCBFDE-EEE2-4C0C-AA30-F93BFD2342F1}">
      <dgm:prSet/>
      <dgm:spPr/>
      <dgm:t>
        <a:bodyPr/>
        <a:lstStyle/>
        <a:p>
          <a:endParaRPr lang="ru-RU"/>
        </a:p>
      </dgm:t>
    </dgm:pt>
    <dgm:pt modelId="{4C1747BB-8572-4B57-80FE-303269A776B1}" type="sibTrans" cxnId="{DADCBFDE-EEE2-4C0C-AA30-F93BFD2342F1}">
      <dgm:prSet/>
      <dgm:spPr/>
      <dgm:t>
        <a:bodyPr/>
        <a:lstStyle/>
        <a:p>
          <a:endParaRPr lang="ru-RU"/>
        </a:p>
      </dgm:t>
    </dgm:pt>
    <dgm:pt modelId="{D1DF3528-5F63-4415-BF83-F5CC5E318412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Участие в профессиональных конкурсах  и семинарах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5C8B3EDD-5273-4AEA-822C-4B5ADC56B1BB}" type="parTrans" cxnId="{51F328BF-A630-44F5-B0B4-254443DC51F0}">
      <dgm:prSet/>
      <dgm:spPr/>
      <dgm:t>
        <a:bodyPr/>
        <a:lstStyle/>
        <a:p>
          <a:endParaRPr lang="ru-RU"/>
        </a:p>
      </dgm:t>
    </dgm:pt>
    <dgm:pt modelId="{0FA1044B-4CE7-493D-9A87-DA5A6732DBFC}" type="sibTrans" cxnId="{51F328BF-A630-44F5-B0B4-254443DC51F0}">
      <dgm:prSet/>
      <dgm:spPr/>
      <dgm:t>
        <a:bodyPr/>
        <a:lstStyle/>
        <a:p>
          <a:endParaRPr lang="ru-RU"/>
        </a:p>
      </dgm:t>
    </dgm:pt>
    <dgm:pt modelId="{8B74DE84-5110-4A5E-9973-D5EBA0780593}" type="pres">
      <dgm:prSet presAssocID="{980710DA-F933-4074-B96C-6E941E84D4D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C4BCEA-52E1-44D0-A996-BA0721A0F9F4}" type="pres">
      <dgm:prSet presAssocID="{8EC12825-548E-48C1-86C8-21B040F6261A}" presName="composite" presStyleCnt="0"/>
      <dgm:spPr/>
    </dgm:pt>
    <dgm:pt modelId="{FF2C679D-5BE2-4E52-A785-3E867D498F38}" type="pres">
      <dgm:prSet presAssocID="{8EC12825-548E-48C1-86C8-21B040F6261A}" presName="parentText" presStyleLbl="alignNode1" presStyleIdx="0" presStyleCnt="3" custLinFactNeighborX="0" custLinFactNeighborY="-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57211A-14E1-4965-A03A-2612388CD168}" type="pres">
      <dgm:prSet presAssocID="{8EC12825-548E-48C1-86C8-21B040F6261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436ADF-79A1-4242-AE93-03A656487701}" type="pres">
      <dgm:prSet presAssocID="{047A5AC7-7E73-472F-B1C3-0B37D283825E}" presName="sp" presStyleCnt="0"/>
      <dgm:spPr/>
    </dgm:pt>
    <dgm:pt modelId="{EB2F2120-86D5-4434-A082-90AA581B9706}" type="pres">
      <dgm:prSet presAssocID="{1A8BD967-7344-42A4-84EE-6FA7F401750C}" presName="composite" presStyleCnt="0"/>
      <dgm:spPr/>
    </dgm:pt>
    <dgm:pt modelId="{9DE0A673-9F2C-4659-B164-579E062EBC70}" type="pres">
      <dgm:prSet presAssocID="{1A8BD967-7344-42A4-84EE-6FA7F401750C}" presName="parentText" presStyleLbl="alignNode1" presStyleIdx="1" presStyleCnt="3" custLinFactNeighborX="0" custLinFactNeighborY="400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43EA72-D0F0-4E9B-B91E-28D8856C27CE}" type="pres">
      <dgm:prSet presAssocID="{1A8BD967-7344-42A4-84EE-6FA7F401750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E1B7D1-F4FA-4700-A9F1-319B93224152}" type="pres">
      <dgm:prSet presAssocID="{BD916581-846F-47AD-B03E-7014A3345A54}" presName="sp" presStyleCnt="0"/>
      <dgm:spPr/>
    </dgm:pt>
    <dgm:pt modelId="{0DB56AC5-D752-4915-93A6-8338329EBB9D}" type="pres">
      <dgm:prSet presAssocID="{CA4C6E91-544B-4C16-AB35-3C9F74182D0C}" presName="composite" presStyleCnt="0"/>
      <dgm:spPr/>
    </dgm:pt>
    <dgm:pt modelId="{3AEA9FE1-4004-4B30-A115-5E2715994C28}" type="pres">
      <dgm:prSet presAssocID="{CA4C6E91-544B-4C16-AB35-3C9F74182D0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C3FE41-BBED-4176-A1C9-7CF3F78A7535}" type="pres">
      <dgm:prSet presAssocID="{CA4C6E91-544B-4C16-AB35-3C9F74182D0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F328BF-A630-44F5-B0B4-254443DC51F0}" srcId="{CA4C6E91-544B-4C16-AB35-3C9F74182D0C}" destId="{D1DF3528-5F63-4415-BF83-F5CC5E318412}" srcOrd="0" destOrd="0" parTransId="{5C8B3EDD-5273-4AEA-822C-4B5ADC56B1BB}" sibTransId="{0FA1044B-4CE7-493D-9A87-DA5A6732DBFC}"/>
    <dgm:cxn modelId="{DADCBFDE-EEE2-4C0C-AA30-F93BFD2342F1}" srcId="{980710DA-F933-4074-B96C-6E941E84D4DE}" destId="{CA4C6E91-544B-4C16-AB35-3C9F74182D0C}" srcOrd="2" destOrd="0" parTransId="{796C1489-038B-4934-8A5E-B1F7CC345637}" sibTransId="{4C1747BB-8572-4B57-80FE-303269A776B1}"/>
    <dgm:cxn modelId="{F0A3FF9D-0BE3-4D90-AB88-2DA5BD836004}" type="presOf" srcId="{8EC12825-548E-48C1-86C8-21B040F6261A}" destId="{FF2C679D-5BE2-4E52-A785-3E867D498F38}" srcOrd="0" destOrd="0" presId="urn:microsoft.com/office/officeart/2005/8/layout/chevron2"/>
    <dgm:cxn modelId="{3E5F070E-5744-4DDB-B3E9-52FE475D46E3}" srcId="{980710DA-F933-4074-B96C-6E941E84D4DE}" destId="{8EC12825-548E-48C1-86C8-21B040F6261A}" srcOrd="0" destOrd="0" parTransId="{C7F54FD9-2165-4533-8050-003776A1B96C}" sibTransId="{047A5AC7-7E73-472F-B1C3-0B37D283825E}"/>
    <dgm:cxn modelId="{35573820-7D53-4D87-9B99-A9110C7F561F}" srcId="{1A8BD967-7344-42A4-84EE-6FA7F401750C}" destId="{C26B9676-1BE7-4EA8-9668-1108D4638D76}" srcOrd="0" destOrd="0" parTransId="{F125AF0C-EF37-41F3-A85F-9AD34ADC48EF}" sibTransId="{21F61C0C-8DE1-434D-95C7-A7352FAE9D21}"/>
    <dgm:cxn modelId="{59A293F5-E20A-4F9C-BC71-F9047F73625E}" type="presOf" srcId="{1A8BD967-7344-42A4-84EE-6FA7F401750C}" destId="{9DE0A673-9F2C-4659-B164-579E062EBC70}" srcOrd="0" destOrd="0" presId="urn:microsoft.com/office/officeart/2005/8/layout/chevron2"/>
    <dgm:cxn modelId="{68D5B2E2-7A55-4C67-AD0C-EE969A23DCAE}" srcId="{980710DA-F933-4074-B96C-6E941E84D4DE}" destId="{1A8BD967-7344-42A4-84EE-6FA7F401750C}" srcOrd="1" destOrd="0" parTransId="{F94590E2-E2DF-48DB-86A1-C28DE39541E3}" sibTransId="{BD916581-846F-47AD-B03E-7014A3345A54}"/>
    <dgm:cxn modelId="{6F6C2CB1-BA42-410E-92BD-CC6D05C113E9}" type="presOf" srcId="{980710DA-F933-4074-B96C-6E941E84D4DE}" destId="{8B74DE84-5110-4A5E-9973-D5EBA0780593}" srcOrd="0" destOrd="0" presId="urn:microsoft.com/office/officeart/2005/8/layout/chevron2"/>
    <dgm:cxn modelId="{B83835AB-EA46-48F1-98BC-A69AA2893D36}" type="presOf" srcId="{C26B9676-1BE7-4EA8-9668-1108D4638D76}" destId="{1643EA72-D0F0-4E9B-B91E-28D8856C27CE}" srcOrd="0" destOrd="0" presId="urn:microsoft.com/office/officeart/2005/8/layout/chevron2"/>
    <dgm:cxn modelId="{48FC0A7F-8791-434C-8D0E-D23347464C5A}" type="presOf" srcId="{D1DF3528-5F63-4415-BF83-F5CC5E318412}" destId="{19C3FE41-BBED-4176-A1C9-7CF3F78A7535}" srcOrd="0" destOrd="0" presId="urn:microsoft.com/office/officeart/2005/8/layout/chevron2"/>
    <dgm:cxn modelId="{2E1232D6-5146-4B67-B5B3-4F991BA873CC}" type="presOf" srcId="{CA4C6E91-544B-4C16-AB35-3C9F74182D0C}" destId="{3AEA9FE1-4004-4B30-A115-5E2715994C28}" srcOrd="0" destOrd="0" presId="urn:microsoft.com/office/officeart/2005/8/layout/chevron2"/>
    <dgm:cxn modelId="{0E5D1D31-D7C1-48CB-9A73-228744BE798D}" type="presOf" srcId="{A4F97D70-1DE3-4ED4-87D0-70D89CDCF699}" destId="{2A57211A-14E1-4965-A03A-2612388CD168}" srcOrd="0" destOrd="0" presId="urn:microsoft.com/office/officeart/2005/8/layout/chevron2"/>
    <dgm:cxn modelId="{3641CF17-9521-4388-9798-FE3B1BF5B69E}" srcId="{8EC12825-548E-48C1-86C8-21B040F6261A}" destId="{A4F97D70-1DE3-4ED4-87D0-70D89CDCF699}" srcOrd="0" destOrd="0" parTransId="{896C511C-57D0-4D1D-98FA-98EFBAF43A2A}" sibTransId="{24BB7A51-D837-4F2B-8015-729544C94951}"/>
    <dgm:cxn modelId="{B5DDF048-4717-4090-AE92-2CA3990B3E13}" type="presParOf" srcId="{8B74DE84-5110-4A5E-9973-D5EBA0780593}" destId="{C3C4BCEA-52E1-44D0-A996-BA0721A0F9F4}" srcOrd="0" destOrd="0" presId="urn:microsoft.com/office/officeart/2005/8/layout/chevron2"/>
    <dgm:cxn modelId="{C06A90F3-E241-4BF2-BCA1-0318DCBEBB9E}" type="presParOf" srcId="{C3C4BCEA-52E1-44D0-A996-BA0721A0F9F4}" destId="{FF2C679D-5BE2-4E52-A785-3E867D498F38}" srcOrd="0" destOrd="0" presId="urn:microsoft.com/office/officeart/2005/8/layout/chevron2"/>
    <dgm:cxn modelId="{1DCC5C2F-17E5-4F84-AE14-03FFF34C51A1}" type="presParOf" srcId="{C3C4BCEA-52E1-44D0-A996-BA0721A0F9F4}" destId="{2A57211A-14E1-4965-A03A-2612388CD168}" srcOrd="1" destOrd="0" presId="urn:microsoft.com/office/officeart/2005/8/layout/chevron2"/>
    <dgm:cxn modelId="{9C2E1514-241C-40C1-B238-690892915D45}" type="presParOf" srcId="{8B74DE84-5110-4A5E-9973-D5EBA0780593}" destId="{C0436ADF-79A1-4242-AE93-03A656487701}" srcOrd="1" destOrd="0" presId="urn:microsoft.com/office/officeart/2005/8/layout/chevron2"/>
    <dgm:cxn modelId="{30A2D972-E636-49E7-9419-F83D9A516E3B}" type="presParOf" srcId="{8B74DE84-5110-4A5E-9973-D5EBA0780593}" destId="{EB2F2120-86D5-4434-A082-90AA581B9706}" srcOrd="2" destOrd="0" presId="urn:microsoft.com/office/officeart/2005/8/layout/chevron2"/>
    <dgm:cxn modelId="{1DFEB7FB-3096-4326-8AC8-79819F3C4D16}" type="presParOf" srcId="{EB2F2120-86D5-4434-A082-90AA581B9706}" destId="{9DE0A673-9F2C-4659-B164-579E062EBC70}" srcOrd="0" destOrd="0" presId="urn:microsoft.com/office/officeart/2005/8/layout/chevron2"/>
    <dgm:cxn modelId="{27E391E1-A45C-4F3D-B0A0-60F14E18485F}" type="presParOf" srcId="{EB2F2120-86D5-4434-A082-90AA581B9706}" destId="{1643EA72-D0F0-4E9B-B91E-28D8856C27CE}" srcOrd="1" destOrd="0" presId="urn:microsoft.com/office/officeart/2005/8/layout/chevron2"/>
    <dgm:cxn modelId="{94963DD8-C072-4AAB-BD26-53849432A7A6}" type="presParOf" srcId="{8B74DE84-5110-4A5E-9973-D5EBA0780593}" destId="{F5E1B7D1-F4FA-4700-A9F1-319B93224152}" srcOrd="3" destOrd="0" presId="urn:microsoft.com/office/officeart/2005/8/layout/chevron2"/>
    <dgm:cxn modelId="{E8712D8B-92F1-4BA6-ACE2-47A14DAA2EF0}" type="presParOf" srcId="{8B74DE84-5110-4A5E-9973-D5EBA0780593}" destId="{0DB56AC5-D752-4915-93A6-8338329EBB9D}" srcOrd="4" destOrd="0" presId="urn:microsoft.com/office/officeart/2005/8/layout/chevron2"/>
    <dgm:cxn modelId="{4ABFB9D6-6BEA-48CF-BE11-A742CD26DF01}" type="presParOf" srcId="{0DB56AC5-D752-4915-93A6-8338329EBB9D}" destId="{3AEA9FE1-4004-4B30-A115-5E2715994C28}" srcOrd="0" destOrd="0" presId="urn:microsoft.com/office/officeart/2005/8/layout/chevron2"/>
    <dgm:cxn modelId="{12F42078-4095-45A7-BBE9-8B59A4762DC3}" type="presParOf" srcId="{0DB56AC5-D752-4915-93A6-8338329EBB9D}" destId="{19C3FE41-BBED-4176-A1C9-7CF3F78A753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FCE1A8-626E-40DF-9582-71822DED486A}">
      <dsp:nvSpPr>
        <dsp:cNvPr id="0" name=""/>
        <dsp:cNvSpPr/>
      </dsp:nvSpPr>
      <dsp:spPr>
        <a:xfrm>
          <a:off x="0" y="1"/>
          <a:ext cx="2700356" cy="271464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CCC813-900A-49A4-BEF3-C383416568B7}">
      <dsp:nvSpPr>
        <dsp:cNvPr id="0" name=""/>
        <dsp:cNvSpPr/>
      </dsp:nvSpPr>
      <dsp:spPr>
        <a:xfrm>
          <a:off x="1350178" y="14287"/>
          <a:ext cx="3150415" cy="27003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Тема самообразования: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«Внеклассная работа одна из форм физического и двигательного совершенствования»</a:t>
          </a:r>
          <a:endParaRPr lang="ru-RU" sz="1400" b="1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350178" y="14287"/>
        <a:ext cx="3150415" cy="810108"/>
      </dsp:txXfrm>
    </dsp:sp>
    <dsp:sp modelId="{7A8BB88F-CDB6-4043-B290-196C04169065}">
      <dsp:nvSpPr>
        <dsp:cNvPr id="0" name=""/>
        <dsp:cNvSpPr/>
      </dsp:nvSpPr>
      <dsp:spPr>
        <a:xfrm>
          <a:off x="472563" y="817252"/>
          <a:ext cx="1755229" cy="175522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D6DBBA-3260-4BAA-961A-55B72FD5CB3B}">
      <dsp:nvSpPr>
        <dsp:cNvPr id="0" name=""/>
        <dsp:cNvSpPr/>
      </dsp:nvSpPr>
      <dsp:spPr>
        <a:xfrm>
          <a:off x="1350178" y="857254"/>
          <a:ext cx="3150415" cy="175522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Обмен опытом работы</a:t>
          </a:r>
          <a:endParaRPr lang="ru-RU" sz="1600" b="1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350178" y="857254"/>
        <a:ext cx="3150415" cy="810105"/>
      </dsp:txXfrm>
    </dsp:sp>
    <dsp:sp modelId="{19D1D6F9-D96E-4ACA-B29F-B590F3790907}">
      <dsp:nvSpPr>
        <dsp:cNvPr id="0" name=""/>
        <dsp:cNvSpPr/>
      </dsp:nvSpPr>
      <dsp:spPr>
        <a:xfrm>
          <a:off x="945125" y="1627358"/>
          <a:ext cx="810106" cy="81010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6E705D-B3FD-4C2D-8CCE-28D8F79A8FFD}">
      <dsp:nvSpPr>
        <dsp:cNvPr id="0" name=""/>
        <dsp:cNvSpPr/>
      </dsp:nvSpPr>
      <dsp:spPr>
        <a:xfrm>
          <a:off x="1350178" y="1627358"/>
          <a:ext cx="3150415" cy="81010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Применение уроков с ИКТ</a:t>
          </a:r>
          <a:endParaRPr lang="ru-RU" sz="1600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350178" y="1627358"/>
        <a:ext cx="3150415" cy="8101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2C679D-5BE2-4E52-A785-3E867D498F38}">
      <dsp:nvSpPr>
        <dsp:cNvPr id="0" name=""/>
        <dsp:cNvSpPr/>
      </dsp:nvSpPr>
      <dsp:spPr>
        <a:xfrm rot="5400000">
          <a:off x="-163087" y="164650"/>
          <a:ext cx="1087250" cy="7610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  <a:sp3d extrusionH="28000" prstMaterial="matte"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1</a:t>
          </a:r>
          <a:endParaRPr lang="ru-RU" sz="2100" kern="1200" dirty="0"/>
        </a:p>
      </dsp:txBody>
      <dsp:txXfrm rot="-5400000">
        <a:off x="1" y="382101"/>
        <a:ext cx="761075" cy="326175"/>
      </dsp:txXfrm>
    </dsp:sp>
    <dsp:sp modelId="{2A57211A-14E1-4965-A03A-2612388CD168}">
      <dsp:nvSpPr>
        <dsp:cNvPr id="0" name=""/>
        <dsp:cNvSpPr/>
      </dsp:nvSpPr>
      <dsp:spPr>
        <a:xfrm rot="5400000">
          <a:off x="1777412" y="-1014633"/>
          <a:ext cx="706712" cy="27393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Персональный</a:t>
          </a:r>
          <a:r>
            <a:rPr lang="en-US" sz="1600" b="1" kern="1200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сайт </a:t>
          </a:r>
          <a:r>
            <a:rPr lang="en-US" sz="1600" b="1" kern="1200" dirty="0" smtClean="0">
              <a:latin typeface="Times New Roman" pitchFamily="18" charset="0"/>
              <a:cs typeface="Times New Roman" pitchFamily="18" charset="0"/>
            </a:rPr>
            <a:t>motovilova.schten.ru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761076" y="36202"/>
        <a:ext cx="2704887" cy="637714"/>
      </dsp:txXfrm>
    </dsp:sp>
    <dsp:sp modelId="{9DE0A673-9F2C-4659-B164-579E062EBC70}">
      <dsp:nvSpPr>
        <dsp:cNvPr id="0" name=""/>
        <dsp:cNvSpPr/>
      </dsp:nvSpPr>
      <dsp:spPr>
        <a:xfrm rot="5400000">
          <a:off x="-163087" y="1091777"/>
          <a:ext cx="1087250" cy="7610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  <a:sp3d extrusionH="28000" prstMaterial="matte"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2</a:t>
          </a:r>
          <a:endParaRPr lang="ru-RU" sz="2100" kern="1200" dirty="0"/>
        </a:p>
      </dsp:txBody>
      <dsp:txXfrm rot="-5400000">
        <a:off x="1" y="1309228"/>
        <a:ext cx="761075" cy="326175"/>
      </dsp:txXfrm>
    </dsp:sp>
    <dsp:sp modelId="{1643EA72-D0F0-4E9B-B91E-28D8856C27CE}">
      <dsp:nvSpPr>
        <dsp:cNvPr id="0" name=""/>
        <dsp:cNvSpPr/>
      </dsp:nvSpPr>
      <dsp:spPr>
        <a:xfrm rot="5400000">
          <a:off x="1777412" y="-131202"/>
          <a:ext cx="706712" cy="27393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Курсы повышения квалификации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761076" y="919633"/>
        <a:ext cx="2704887" cy="637714"/>
      </dsp:txXfrm>
    </dsp:sp>
    <dsp:sp modelId="{3AEA9FE1-4004-4B30-A115-5E2715994C28}">
      <dsp:nvSpPr>
        <dsp:cNvPr id="0" name=""/>
        <dsp:cNvSpPr/>
      </dsp:nvSpPr>
      <dsp:spPr>
        <a:xfrm rot="5400000">
          <a:off x="-163087" y="1931653"/>
          <a:ext cx="1087250" cy="7610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  <a:sp3d extrusionH="28000" prstMaterial="matte"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3</a:t>
          </a:r>
          <a:endParaRPr lang="ru-RU" sz="2100" kern="1200" dirty="0"/>
        </a:p>
      </dsp:txBody>
      <dsp:txXfrm rot="-5400000">
        <a:off x="1" y="2149104"/>
        <a:ext cx="761075" cy="326175"/>
      </dsp:txXfrm>
    </dsp:sp>
    <dsp:sp modelId="{19C3FE41-BBED-4176-A1C9-7CF3F78A7535}">
      <dsp:nvSpPr>
        <dsp:cNvPr id="0" name=""/>
        <dsp:cNvSpPr/>
      </dsp:nvSpPr>
      <dsp:spPr>
        <a:xfrm rot="5400000">
          <a:off x="1777412" y="752228"/>
          <a:ext cx="706712" cy="27393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Участие в профессиональных конкурсах  и семинарах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761076" y="1803064"/>
        <a:ext cx="2704887" cy="6377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0F5A7-5ABF-42A7-8E4F-F5B87643D816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C37368-2A25-4A7D-A9F5-D7C0E52EAF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137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090B-8D56-4377-90D2-C50D003EC8E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37368-2A25-4A7D-A9F5-D7C0E52EAF7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090B-8D56-4377-90D2-C50D003EC8E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openxmlformats.org/officeDocument/2006/relationships/image" Target="../media/image13.jpeg"/><Relationship Id="rId3" Type="http://schemas.openxmlformats.org/officeDocument/2006/relationships/image" Target="../media/image1.jpeg"/><Relationship Id="rId21" Type="http://schemas.openxmlformats.org/officeDocument/2006/relationships/image" Target="../media/image16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1.jpeg"/><Relationship Id="rId20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image" Target="../media/image10.jpeg"/><Relationship Id="rId10" Type="http://schemas.openxmlformats.org/officeDocument/2006/relationships/diagramLayout" Target="../diagrams/layout2.xml"/><Relationship Id="rId19" Type="http://schemas.openxmlformats.org/officeDocument/2006/relationships/image" Target="../media/image14.jpeg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86512" y="714356"/>
            <a:ext cx="7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15008" y="4286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 descr="40102.jp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42976" y="0"/>
            <a:ext cx="6858048" cy="19288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30000"/>
              </a:lnSpc>
              <a:spcBef>
                <a:spcPct val="50000"/>
              </a:spcBef>
            </a:pPr>
            <a:r>
              <a:rPr lang="ru-RU" sz="1600" b="1" spc="5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Публичная презентация</a:t>
            </a:r>
          </a:p>
          <a:p>
            <a:pPr algn="ctr">
              <a:lnSpc>
                <a:spcPct val="30000"/>
              </a:lnSpc>
              <a:spcBef>
                <a:spcPct val="50000"/>
              </a:spcBef>
            </a:pPr>
            <a:r>
              <a:rPr lang="ru-RU" sz="1600" b="1" spc="5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педагогической деятельности  </a:t>
            </a:r>
          </a:p>
          <a:p>
            <a:pPr algn="ctr">
              <a:lnSpc>
                <a:spcPct val="30000"/>
              </a:lnSpc>
              <a:spcBef>
                <a:spcPct val="50000"/>
              </a:spcBef>
            </a:pPr>
            <a:r>
              <a:rPr lang="ru-RU" sz="1600" b="1" spc="5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учителя  физической культуры</a:t>
            </a:r>
          </a:p>
          <a:p>
            <a:pPr algn="ctr">
              <a:lnSpc>
                <a:spcPct val="30000"/>
              </a:lnSpc>
              <a:spcBef>
                <a:spcPct val="50000"/>
              </a:spcBef>
            </a:pPr>
            <a:r>
              <a:rPr lang="ru-RU" sz="1600" b="1" spc="5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МАОУ Петропавловская средняя общеобразовательная школа №1 </a:t>
            </a:r>
          </a:p>
          <a:p>
            <a:pPr algn="ctr">
              <a:lnSpc>
                <a:spcPct val="30000"/>
              </a:lnSpc>
              <a:spcBef>
                <a:spcPct val="50000"/>
              </a:spcBef>
            </a:pPr>
            <a:endParaRPr lang="ru-RU" sz="24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323528" y="1700808"/>
            <a:ext cx="2555776" cy="1656184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Нужно, чтобы к физическим упражнениям приобщился каждый человек. Без этого немыслимы никакие разговоры о здоровом образе жизни</a:t>
            </a: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395536" y="3861048"/>
            <a:ext cx="2483768" cy="180020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Физические упражнения могут заменить множество лекарств, но ни одно лекарство в мире не может заменить физические упражнения.</a:t>
            </a:r>
          </a:p>
          <a:p>
            <a:pPr algn="r"/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А.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Моссо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 rot="16200000">
            <a:off x="2123727" y="1772815"/>
            <a:ext cx="5256584" cy="4392488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563888" y="4869161"/>
            <a:ext cx="2722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Доржиев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Амоголон Александрович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первой квалификационной категории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6451722" y="3822549"/>
            <a:ext cx="2537830" cy="1728311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жизни живет лучше тот, кто окреп хорошо физически.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Калинин М. 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6589712" y="1747632"/>
            <a:ext cx="2230760" cy="1393335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здоровом теле - здоровый дух.</a:t>
            </a:r>
          </a:p>
          <a:p>
            <a:pPr algn="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Децим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Юний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Ювенал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DSC051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254853" y="2225867"/>
            <a:ext cx="3048338" cy="228625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86512" y="714356"/>
            <a:ext cx="7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15008" y="4286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 descr="40102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14414" y="285728"/>
            <a:ext cx="6715172" cy="1143008"/>
          </a:xfrm>
          <a:prstGeom prst="rect">
            <a:avLst/>
          </a:prstGeom>
          <a:ln/>
        </p:spPr>
        <p:style>
          <a:lnRef idx="2">
            <a:schemeClr val="accent3"/>
          </a:lnRef>
          <a:fillRef idx="1002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Наши успехи</a:t>
            </a:r>
            <a:endParaRPr lang="ru-RU" sz="4000" b="1" spc="50" dirty="0">
              <a:ln w="1143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4" name="Рисунок 33" descr="DSC_01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34951" y="3428999"/>
            <a:ext cx="5274097" cy="2965334"/>
          </a:xfrm>
          <a:prstGeom prst="rect">
            <a:avLst/>
          </a:prstGeom>
        </p:spPr>
      </p:pic>
      <p:pic>
        <p:nvPicPr>
          <p:cNvPr id="32" name="Рисунок 31" descr="DSC081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98562">
            <a:off x="5028304" y="1689830"/>
            <a:ext cx="2856317" cy="2142238"/>
          </a:xfrm>
          <a:prstGeom prst="rect">
            <a:avLst/>
          </a:prstGeom>
        </p:spPr>
      </p:pic>
      <p:pic>
        <p:nvPicPr>
          <p:cNvPr id="8" name="Рисунок 7" descr="DSCN307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016896">
            <a:off x="1296793" y="1815843"/>
            <a:ext cx="2520280" cy="189021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86512" y="714356"/>
            <a:ext cx="7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15008" y="4286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 descr="40102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214346" y="0"/>
            <a:ext cx="9144000" cy="6858001"/>
          </a:xfrm>
          <a:prstGeom prst="rect">
            <a:avLst/>
          </a:prstGeom>
        </p:spPr>
      </p:pic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214282" y="428604"/>
            <a:ext cx="2786082" cy="2357454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 flipH="1">
            <a:off x="5786446" y="357166"/>
            <a:ext cx="3143272" cy="4500594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571472" y="878129"/>
            <a:ext cx="2286016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Способствовать всестороннему гармоническому развитию детей,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развивать разнообразные двигательные умения и навыки,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формировать физически культурную личность.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929322" y="857232"/>
            <a:ext cx="300039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Укрепление здоровья, содействие нормальному физическому развитию.</a:t>
            </a:r>
          </a:p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Развитие двигательных (кондиционных и координационных) способностей. </a:t>
            </a:r>
          </a:p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Обучение жизненно-важным двигательным умениям и навыкам.</a:t>
            </a:r>
          </a:p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Приобретение необходимых знаний в области  физической культуры и 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спорта.     </a:t>
            </a:r>
          </a:p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Воспитание потребности и умения самостоятельно заниматься физическими  упражнениями, сознательно применять их в целях отдыха,  тренировки, повышения работоспособности и укрепления здоровья.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Содействие воспитанию нравственных и волевых качеств, развитию психических процессов и свойств личности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AutoShape 8"/>
          <p:cNvSpPr>
            <a:spLocks noChangeArrowheads="1"/>
          </p:cNvSpPr>
          <p:nvPr/>
        </p:nvSpPr>
        <p:spPr bwMode="auto">
          <a:xfrm rot="10800000">
            <a:off x="2500298" y="428604"/>
            <a:ext cx="3500462" cy="3792484"/>
          </a:xfrm>
          <a:custGeom>
            <a:avLst/>
            <a:gdLst>
              <a:gd name="G0" fmla="+- 6480 0 0"/>
              <a:gd name="G1" fmla="+- 7975 0 0"/>
              <a:gd name="G2" fmla="+- 7163 0 0"/>
              <a:gd name="G3" fmla="+- 21600 0 6480"/>
              <a:gd name="G4" fmla="+- 21600 0 7975"/>
              <a:gd name="G5" fmla="*/ G0 21600 G3"/>
              <a:gd name="G6" fmla="*/ G1 21600 G3"/>
              <a:gd name="G7" fmla="*/ G2 G3 21600"/>
              <a:gd name="G8" fmla="*/ 10800 21600 G3"/>
              <a:gd name="G9" fmla="*/ G4 21600 G3"/>
              <a:gd name="G10" fmla="+- 21600 0 G7"/>
              <a:gd name="G11" fmla="+- G5 0 G8"/>
              <a:gd name="G12" fmla="+- G6 0 G8"/>
              <a:gd name="G13" fmla="*/ G12 G7 G11"/>
              <a:gd name="G14" fmla="+- 21600 0 G13"/>
              <a:gd name="G15" fmla="+- G0 0 10800"/>
              <a:gd name="G16" fmla="+- G1 0 10800"/>
              <a:gd name="G17" fmla="*/ G2 G16 G15"/>
              <a:gd name="T0" fmla="*/ 10800 w 21600"/>
              <a:gd name="T1" fmla="*/ 0 h 21600"/>
              <a:gd name="T2" fmla="*/ 0 w 21600"/>
              <a:gd name="T3" fmla="*/ 15429 h 21600"/>
              <a:gd name="T4" fmla="*/ 10800 w 21600"/>
              <a:gd name="T5" fmla="*/ 19464 h 21600"/>
              <a:gd name="T6" fmla="*/ 21600 w 21600"/>
              <a:gd name="T7" fmla="*/ 1542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3 w 21600"/>
              <a:gd name="T13" fmla="*/ G6 h 21600"/>
              <a:gd name="T14" fmla="*/ G14 w 21600"/>
              <a:gd name="T15" fmla="*/ G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7163"/>
                </a:lnTo>
                <a:lnTo>
                  <a:pt x="7975" y="7163"/>
                </a:lnTo>
                <a:lnTo>
                  <a:pt x="7975" y="11393"/>
                </a:lnTo>
                <a:lnTo>
                  <a:pt x="5014" y="11393"/>
                </a:lnTo>
                <a:lnTo>
                  <a:pt x="5014" y="9257"/>
                </a:lnTo>
                <a:lnTo>
                  <a:pt x="0" y="15429"/>
                </a:lnTo>
                <a:lnTo>
                  <a:pt x="5014" y="21600"/>
                </a:lnTo>
                <a:lnTo>
                  <a:pt x="5014" y="19464"/>
                </a:lnTo>
                <a:lnTo>
                  <a:pt x="16586" y="19464"/>
                </a:lnTo>
                <a:lnTo>
                  <a:pt x="16586" y="21600"/>
                </a:lnTo>
                <a:lnTo>
                  <a:pt x="21600" y="15429"/>
                </a:lnTo>
                <a:lnTo>
                  <a:pt x="16586" y="9257"/>
                </a:lnTo>
                <a:lnTo>
                  <a:pt x="16586" y="11393"/>
                </a:lnTo>
                <a:lnTo>
                  <a:pt x="13625" y="11393"/>
                </a:lnTo>
                <a:lnTo>
                  <a:pt x="13625" y="7163"/>
                </a:lnTo>
                <a:lnTo>
                  <a:pt x="15120" y="7163"/>
                </a:lnTo>
                <a:close/>
              </a:path>
            </a:pathLst>
          </a:custGeom>
          <a:solidFill>
            <a:srgbClr val="FFFFFF"/>
          </a:solidFill>
          <a:ln w="63500" cmpd="thickThin">
            <a:solidFill>
              <a:srgbClr val="4BACC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71802" y="928670"/>
            <a:ext cx="24288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0" name="AutoShape 16"/>
          <p:cNvSpPr>
            <a:spLocks noChangeArrowheads="1"/>
          </p:cNvSpPr>
          <p:nvPr/>
        </p:nvSpPr>
        <p:spPr bwMode="auto">
          <a:xfrm>
            <a:off x="142844" y="4572008"/>
            <a:ext cx="2403475" cy="1357322"/>
          </a:xfrm>
          <a:prstGeom prst="flowChartConnector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Урочная деятельность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1" name="AutoShape 17"/>
          <p:cNvSpPr>
            <a:spLocks noChangeArrowheads="1"/>
          </p:cNvSpPr>
          <p:nvPr/>
        </p:nvSpPr>
        <p:spPr bwMode="auto">
          <a:xfrm>
            <a:off x="6072198" y="4643446"/>
            <a:ext cx="2786081" cy="1357322"/>
          </a:xfrm>
          <a:prstGeom prst="flowChartConnector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Внеурочная деятельность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83968" y="4221088"/>
            <a:ext cx="2357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142852"/>
            <a:ext cx="6715172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Моя педагогическая система</a:t>
            </a:r>
            <a:endParaRPr lang="ru-RU" sz="3600" b="1" spc="50" dirty="0">
              <a:ln w="11430">
                <a:solidFill>
                  <a:schemeClr val="tx1"/>
                </a:solidFill>
              </a:ln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21768" y="871502"/>
            <a:ext cx="28575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Приоритетные задачи нашей школы – сохранение и укрепление здоровья детей,  формирование и развитие личности с ясным пониманием общечеловеческих ценностей, а также развитие интеллекта и творческих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способностей</a:t>
            </a:r>
            <a:r>
              <a:rPr lang="ru-RU" sz="1200" dirty="0" smtClean="0"/>
              <a:t>.</a:t>
            </a:r>
            <a:r>
              <a:rPr lang="en-US" sz="1200" dirty="0" smtClean="0"/>
              <a:t> </a:t>
            </a:r>
            <a:endParaRPr lang="ru-RU" sz="1200" dirty="0"/>
          </a:p>
        </p:txBody>
      </p:sp>
      <p:sp>
        <p:nvSpPr>
          <p:cNvPr id="35" name="Выноска со стрелками влево/вправо 34"/>
          <p:cNvSpPr/>
          <p:nvPr/>
        </p:nvSpPr>
        <p:spPr>
          <a:xfrm>
            <a:off x="2714612" y="4786322"/>
            <a:ext cx="3143272" cy="785818"/>
          </a:xfrm>
          <a:prstGeom prst="leftRightArrowCallout">
            <a:avLst>
              <a:gd name="adj1" fmla="val 25000"/>
              <a:gd name="adj2" fmla="val 25000"/>
              <a:gd name="adj3" fmla="val 25000"/>
              <a:gd name="adj4" fmla="val 5920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Направления работы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DSC036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6609" y="2670729"/>
            <a:ext cx="2363755" cy="17728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86512" y="714356"/>
            <a:ext cx="7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15008" y="4286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 descr="40102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214346" y="0"/>
            <a:ext cx="9144000" cy="6858001"/>
          </a:xfrm>
          <a:prstGeom prst="rect">
            <a:avLst/>
          </a:prstGeom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71802" y="928670"/>
            <a:ext cx="24288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85852" y="357166"/>
            <a:ext cx="2857520" cy="121444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Урочная деятельность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500562" y="357166"/>
            <a:ext cx="3000396" cy="121444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Внеурочная деятельность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1428728" y="1643050"/>
            <a:ext cx="357190" cy="357190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3571868" y="1714488"/>
            <a:ext cx="357190" cy="357190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71472" y="2143116"/>
            <a:ext cx="2071702" cy="15716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Методы обучения: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Словесный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Демонстрационный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практический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786050" y="2143116"/>
            <a:ext cx="2500330" cy="15716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Технологии обучения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Моделирующего   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Полного усвоения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Дифференцированного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Сотрудничества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ИКТ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трелка вправо с вырезом 23"/>
          <p:cNvSpPr/>
          <p:nvPr/>
        </p:nvSpPr>
        <p:spPr>
          <a:xfrm rot="5400000">
            <a:off x="2143108" y="4000504"/>
            <a:ext cx="1143008" cy="1000132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с вырезом 24"/>
          <p:cNvSpPr/>
          <p:nvPr/>
        </p:nvSpPr>
        <p:spPr>
          <a:xfrm rot="5400000">
            <a:off x="4929190" y="2786058"/>
            <a:ext cx="3143272" cy="1143008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2071670" y="5143512"/>
            <a:ext cx="4857784" cy="121444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Всесторонне физически развитая личность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DSCN23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811028">
            <a:off x="5574941" y="2347636"/>
            <a:ext cx="2006785" cy="1425874"/>
          </a:xfrm>
          <a:prstGeom prst="rect">
            <a:avLst/>
          </a:prstGeom>
        </p:spPr>
      </p:pic>
      <p:pic>
        <p:nvPicPr>
          <p:cNvPr id="18" name="Рисунок 17" descr="DSC0667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758" y="4221088"/>
            <a:ext cx="1504188" cy="112814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86512" y="714356"/>
            <a:ext cx="7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15008" y="4286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 descr="4010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264A5"/>
              </a:clrFrom>
              <a:clrTo>
                <a:srgbClr val="0264A5">
                  <a:alpha val="0"/>
                </a:srgbClr>
              </a:clrTo>
            </a:clrChange>
            <a:duotone>
              <a:prstClr val="black"/>
              <a:srgbClr val="FF906B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14414" y="142852"/>
            <a:ext cx="6715172" cy="114300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8794" y="142852"/>
            <a:ext cx="600079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600" b="1" spc="50" dirty="0" smtClean="0">
                <a:ln w="11430">
                  <a:solidFill>
                    <a:schemeClr val="tx1"/>
                  </a:solidFill>
                </a:ln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Успеваемость и участие учащихся в олимпиадах</a:t>
            </a:r>
          </a:p>
        </p:txBody>
      </p:sp>
      <p:pic>
        <p:nvPicPr>
          <p:cNvPr id="10" name="Рисунок 9" descr="DSCF67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00244">
            <a:off x="520063" y="2935646"/>
            <a:ext cx="1418630" cy="1997201"/>
          </a:xfrm>
          <a:prstGeom prst="rect">
            <a:avLst/>
          </a:prstGeom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4" name="Рисунок 13" descr="DSCF69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712720">
            <a:off x="198988" y="1626675"/>
            <a:ext cx="1214007" cy="1716743"/>
          </a:xfrm>
          <a:prstGeom prst="rect">
            <a:avLst/>
          </a:prstGeom>
        </p:spPr>
      </p:pic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691681" y="1196751"/>
          <a:ext cx="6805454" cy="3455429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923642"/>
                <a:gridCol w="1232218"/>
                <a:gridCol w="1232218"/>
                <a:gridCol w="1417376"/>
              </a:tblGrid>
              <a:tr h="938605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2012-2013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2013-2014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2014-2015</a:t>
                      </a:r>
                    </a:p>
                    <a:p>
                      <a:pPr algn="just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полугодие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14467"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solidFill>
                            <a:schemeClr val="tx1"/>
                          </a:solidFill>
                        </a:rPr>
                        <a:t>Высокая степень </a:t>
                      </a:r>
                      <a:r>
                        <a:rPr lang="ru-RU" sz="1400" b="1" i="1" dirty="0" err="1" smtClean="0">
                          <a:solidFill>
                            <a:schemeClr val="tx1"/>
                          </a:solidFill>
                        </a:rPr>
                        <a:t>обученности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ru-RU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ru-RU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ru-RU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5442"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solidFill>
                            <a:schemeClr val="tx1"/>
                          </a:solidFill>
                        </a:rPr>
                        <a:t>Высокое</a:t>
                      </a:r>
                      <a:r>
                        <a:rPr lang="ru-RU" sz="1400" b="1" i="1" baseline="0" dirty="0" smtClean="0">
                          <a:solidFill>
                            <a:schemeClr val="tx1"/>
                          </a:solidFill>
                        </a:rPr>
                        <a:t> качество знаний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chemeClr val="tx1"/>
                          </a:solidFill>
                        </a:rPr>
                        <a:t>90,86%</a:t>
                      </a:r>
                      <a:endParaRPr lang="ru-RU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chemeClr val="tx1"/>
                          </a:solidFill>
                        </a:rPr>
                        <a:t>91,67%</a:t>
                      </a:r>
                      <a:endParaRPr lang="ru-RU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chemeClr val="tx1"/>
                          </a:solidFill>
                        </a:rPr>
                        <a:t>94,73%</a:t>
                      </a:r>
                      <a:endParaRPr lang="ru-RU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626915"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solidFill>
                            <a:schemeClr val="tx1"/>
                          </a:solidFill>
                        </a:rPr>
                        <a:t>Стали победителями и призерами муниципального этапа</a:t>
                      </a:r>
                      <a:r>
                        <a:rPr lang="ru-RU" sz="1400" b="1" i="1" baseline="0" dirty="0" smtClean="0">
                          <a:solidFill>
                            <a:schemeClr val="tx1"/>
                          </a:solidFill>
                        </a:rPr>
                        <a:t> Всероссийской олимпиады школьников.</a:t>
                      </a:r>
                    </a:p>
                    <a:p>
                      <a:r>
                        <a:rPr lang="ru-RU" sz="1400" b="1" i="1" dirty="0" smtClean="0">
                          <a:solidFill>
                            <a:schemeClr val="tx1"/>
                          </a:solidFill>
                        </a:rPr>
                        <a:t> Региональный этап Всероссийской олимпиады школьников 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  <a:p>
                      <a:endParaRPr lang="ru-RU" b="1" i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b="1" i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b="1" i="1" dirty="0" smtClean="0">
                          <a:solidFill>
                            <a:schemeClr val="tx1"/>
                          </a:solidFill>
                        </a:rPr>
                        <a:t>участие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  <a:p>
                      <a:endParaRPr lang="ru-RU" b="1" i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b="1" i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b="1" i="1" dirty="0" smtClean="0">
                          <a:solidFill>
                            <a:schemeClr val="tx1"/>
                          </a:solidFill>
                        </a:rPr>
                        <a:t>участие</a:t>
                      </a:r>
                      <a:endParaRPr lang="ru-RU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  <a:p>
                      <a:endParaRPr lang="ru-RU" b="1" i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b="1" i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b="1" i="1" dirty="0" smtClean="0">
                          <a:solidFill>
                            <a:schemeClr val="tx1"/>
                          </a:solidFill>
                        </a:rPr>
                        <a:t>участие</a:t>
                      </a:r>
                      <a:endParaRPr lang="ru-RU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Горизонтальный свиток 6"/>
          <p:cNvSpPr/>
          <p:nvPr/>
        </p:nvSpPr>
        <p:spPr>
          <a:xfrm>
            <a:off x="3059832" y="4869160"/>
            <a:ext cx="3443844" cy="198884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Психофизическое, социальное, духовно-нравственное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здоровье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  обучающихся школы –   это мой вклад в  успешное развитие будущего страны</a:t>
            </a:r>
          </a:p>
        </p:txBody>
      </p:sp>
      <p:sp>
        <p:nvSpPr>
          <p:cNvPr id="13" name="Горизонтальный свиток 12"/>
          <p:cNvSpPr/>
          <p:nvPr/>
        </p:nvSpPr>
        <p:spPr>
          <a:xfrm rot="20749287">
            <a:off x="702726" y="273371"/>
            <a:ext cx="2402556" cy="1370497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Воспитываю здоровых детей. 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Здоровые дети – здоровая нация.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86512" y="714356"/>
            <a:ext cx="7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15008" y="4286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 descr="40102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14414" y="285728"/>
            <a:ext cx="6715172" cy="114300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Внеурочная деятельность</a:t>
            </a:r>
            <a:endParaRPr lang="ru-RU" sz="4000" b="1" spc="50" dirty="0">
              <a:ln w="1143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9" name="Рисунок 8" descr="_LUX84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2768198"/>
            <a:ext cx="3286148" cy="2464611"/>
          </a:xfrm>
          <a:prstGeom prst="ellipse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11760" y="2348880"/>
            <a:ext cx="1285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Monotype Corsiva" pitchFamily="66" charset="0"/>
              </a:rPr>
              <a:t>Секция </a:t>
            </a:r>
          </a:p>
          <a:p>
            <a:r>
              <a:rPr lang="ru-RU" sz="1600" b="1" dirty="0" smtClean="0">
                <a:latin typeface="Monotype Corsiva" pitchFamily="66" charset="0"/>
              </a:rPr>
              <a:t>по баскетболу</a:t>
            </a:r>
            <a:endParaRPr lang="ru-RU" sz="1600" b="1" dirty="0">
              <a:latin typeface="Monotype Corsiva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57818" y="2000240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Monotype Corsiva" pitchFamily="66" charset="0"/>
              </a:rPr>
              <a:t>Лыжные прогулки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00760" y="3071810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Monotype Corsiva" pitchFamily="66" charset="0"/>
              </a:rPr>
              <a:t>Тренировки по легкой атлетике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19672" y="3573016"/>
            <a:ext cx="1071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Monotype Corsiva" pitchFamily="66" charset="0"/>
              </a:rPr>
              <a:t>Экскурсии</a:t>
            </a:r>
            <a:endParaRPr lang="ru-RU" sz="1600" b="1" dirty="0">
              <a:latin typeface="Monotype Corsiva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0152" y="4437112"/>
            <a:ext cx="1357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Monotype Corsiva" pitchFamily="66" charset="0"/>
              </a:rPr>
              <a:t>Спортивные конкурсы</a:t>
            </a:r>
            <a:endParaRPr lang="ru-RU" sz="1600" b="1" dirty="0">
              <a:latin typeface="Monotype Corsiva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57884" y="5500702"/>
            <a:ext cx="142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Monotype Corsiva" pitchFamily="66" charset="0"/>
              </a:rPr>
              <a:t>Соревнования</a:t>
            </a:r>
          </a:p>
          <a:p>
            <a:r>
              <a:rPr lang="ru-RU" sz="1600" b="1" dirty="0" smtClean="0">
                <a:latin typeface="Monotype Corsiva" pitchFamily="66" charset="0"/>
              </a:rPr>
              <a:t> и турниры</a:t>
            </a:r>
            <a:endParaRPr lang="ru-RU" sz="1600" b="1" dirty="0">
              <a:latin typeface="Monotype Corsiva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00496" y="5572140"/>
            <a:ext cx="17859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Monotype Corsiva" pitchFamily="66" charset="0"/>
              </a:rPr>
              <a:t>Спортивно-массовые </a:t>
            </a:r>
          </a:p>
          <a:p>
            <a:r>
              <a:rPr lang="ru-RU" sz="1600" b="1" dirty="0" smtClean="0">
                <a:latin typeface="Monotype Corsiva" pitchFamily="66" charset="0"/>
              </a:rPr>
              <a:t>и физкультурно-оздоровительные</a:t>
            </a:r>
          </a:p>
          <a:p>
            <a:r>
              <a:rPr lang="ru-RU" sz="1600" b="1" dirty="0" smtClean="0">
                <a:latin typeface="Monotype Corsiva" pitchFamily="66" charset="0"/>
              </a:rPr>
              <a:t>мероприятия</a:t>
            </a:r>
            <a:endParaRPr lang="ru-RU" sz="1600" b="1" dirty="0">
              <a:latin typeface="Monotype Corsiva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95736" y="5301208"/>
            <a:ext cx="13744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Monotype Corsiva" pitchFamily="66" charset="0"/>
              </a:rPr>
              <a:t>Матчевые встречи по видам спорта с учителями и родителями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43306" y="1643050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Monotype Corsiva" pitchFamily="66" charset="0"/>
              </a:rPr>
              <a:t>НПК  и олимпиады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19672" y="4437112"/>
            <a:ext cx="1357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Monotype Corsiva" pitchFamily="66" charset="0"/>
              </a:rPr>
              <a:t>Дни здоровья</a:t>
            </a:r>
            <a:endParaRPr lang="ru-RU" sz="1600" b="1" dirty="0">
              <a:latin typeface="Monotype Corsiva" pitchFamily="66" charset="0"/>
            </a:endParaRPr>
          </a:p>
        </p:txBody>
      </p:sp>
      <p:sp>
        <p:nvSpPr>
          <p:cNvPr id="23" name="Выгнутая вверх стрелка 22"/>
          <p:cNvSpPr/>
          <p:nvPr/>
        </p:nvSpPr>
        <p:spPr>
          <a:xfrm rot="1326742">
            <a:off x="4558900" y="1752189"/>
            <a:ext cx="854060" cy="254516"/>
          </a:xfrm>
          <a:prstGeom prst="curved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Выгнутая вверх стрелка 23"/>
          <p:cNvSpPr/>
          <p:nvPr/>
        </p:nvSpPr>
        <p:spPr>
          <a:xfrm rot="3002483">
            <a:off x="6353119" y="2582095"/>
            <a:ext cx="787535" cy="354974"/>
          </a:xfrm>
          <a:prstGeom prst="curvedDownArrow">
            <a:avLst>
              <a:gd name="adj1" fmla="val 25000"/>
              <a:gd name="adj2" fmla="val 50000"/>
              <a:gd name="adj3" fmla="val 1197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Выгнутая вверх стрелка 24"/>
          <p:cNvSpPr/>
          <p:nvPr/>
        </p:nvSpPr>
        <p:spPr>
          <a:xfrm rot="5400000">
            <a:off x="6572264" y="4071942"/>
            <a:ext cx="714380" cy="285752"/>
          </a:xfrm>
          <a:prstGeom prst="curved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Выгнутая вверх стрелка 25"/>
          <p:cNvSpPr/>
          <p:nvPr/>
        </p:nvSpPr>
        <p:spPr>
          <a:xfrm rot="6338773">
            <a:off x="6591837" y="5137824"/>
            <a:ext cx="598580" cy="285752"/>
          </a:xfrm>
          <a:prstGeom prst="curved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Выгнутая вверх стрелка 26"/>
          <p:cNvSpPr/>
          <p:nvPr/>
        </p:nvSpPr>
        <p:spPr>
          <a:xfrm rot="9943540">
            <a:off x="5596433" y="6155056"/>
            <a:ext cx="707820" cy="285752"/>
          </a:xfrm>
          <a:prstGeom prst="curved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Выгнутая вверх стрелка 27"/>
          <p:cNvSpPr/>
          <p:nvPr/>
        </p:nvSpPr>
        <p:spPr>
          <a:xfrm rot="10985104">
            <a:off x="3364731" y="6162484"/>
            <a:ext cx="707820" cy="285752"/>
          </a:xfrm>
          <a:prstGeom prst="curved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Выгнутая вверх стрелка 28"/>
          <p:cNvSpPr/>
          <p:nvPr/>
        </p:nvSpPr>
        <p:spPr>
          <a:xfrm rot="14223517">
            <a:off x="1638172" y="4975927"/>
            <a:ext cx="749958" cy="280173"/>
          </a:xfrm>
          <a:prstGeom prst="curved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Выгнутая вверх стрелка 29"/>
          <p:cNvSpPr/>
          <p:nvPr/>
        </p:nvSpPr>
        <p:spPr>
          <a:xfrm rot="15607630">
            <a:off x="1619085" y="4075866"/>
            <a:ext cx="646395" cy="250061"/>
          </a:xfrm>
          <a:prstGeom prst="curved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Выгнутая вверх стрелка 30"/>
          <p:cNvSpPr/>
          <p:nvPr/>
        </p:nvSpPr>
        <p:spPr>
          <a:xfrm rot="16200000">
            <a:off x="1761311" y="2927322"/>
            <a:ext cx="793995" cy="357190"/>
          </a:xfrm>
          <a:prstGeom prst="curved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Выгнутая вверх стрелка 32"/>
          <p:cNvSpPr/>
          <p:nvPr/>
        </p:nvSpPr>
        <p:spPr>
          <a:xfrm rot="18846130">
            <a:off x="2982813" y="1911508"/>
            <a:ext cx="707820" cy="285752"/>
          </a:xfrm>
          <a:prstGeom prst="curved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86512" y="714356"/>
            <a:ext cx="7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15008" y="4286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 descr="4010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264A5"/>
              </a:clrFrom>
              <a:clrTo>
                <a:srgbClr val="0264A5">
                  <a:alpha val="0"/>
                </a:srgbClr>
              </a:clrTo>
            </a:clrChange>
            <a:duotone>
              <a:prstClr val="black"/>
              <a:srgbClr val="FF906B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14414" y="142852"/>
            <a:ext cx="6715172" cy="114300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Достижения учащихся в соревнованиях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" name="Горизонтальный свиток 6"/>
          <p:cNvSpPr/>
          <p:nvPr/>
        </p:nvSpPr>
        <p:spPr>
          <a:xfrm flipH="1">
            <a:off x="2987824" y="4869160"/>
            <a:ext cx="72008" cy="72008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600" b="1" dirty="0" smtClean="0">
              <a:solidFill>
                <a:schemeClr val="tx1"/>
              </a:solidFill>
              <a:latin typeface="Times New Roman" pitchFamily="18" charset="0"/>
              <a:ea typeface="Segoe UI" pitchFamily="34" charset="0"/>
              <a:cs typeface="Times New Roman" pitchFamily="18" charset="0"/>
            </a:endParaRPr>
          </a:p>
        </p:txBody>
      </p:sp>
      <p:sp>
        <p:nvSpPr>
          <p:cNvPr id="13" name="Горизонтальный свиток 12"/>
          <p:cNvSpPr/>
          <p:nvPr/>
        </p:nvSpPr>
        <p:spPr>
          <a:xfrm rot="20749287" flipH="1" flipV="1">
            <a:off x="474003" y="536559"/>
            <a:ext cx="91011" cy="64056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961159"/>
              </p:ext>
            </p:extLst>
          </p:nvPr>
        </p:nvGraphicFramePr>
        <p:xfrm>
          <a:off x="1187624" y="1484784"/>
          <a:ext cx="6696745" cy="4756442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1872209"/>
                <a:gridCol w="1656184"/>
                <a:gridCol w="1296144"/>
                <a:gridCol w="1872208"/>
              </a:tblGrid>
              <a:tr h="7200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2012-2013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2013-2014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2014-2015</a:t>
                      </a:r>
                    </a:p>
                    <a:p>
                      <a:r>
                        <a:rPr lang="ru-RU" dirty="0" smtClean="0"/>
                        <a:t>полугодие</a:t>
                      </a:r>
                      <a:endParaRPr lang="ru-RU" dirty="0"/>
                    </a:p>
                  </a:txBody>
                  <a:tcPr/>
                </a:tc>
              </a:tr>
              <a:tr h="134545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Школьные соревнования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 место- 18</a:t>
                      </a:r>
                    </a:p>
                    <a:p>
                      <a:r>
                        <a:rPr lang="ru-RU" sz="1600" dirty="0" smtClean="0"/>
                        <a:t>2 место-14</a:t>
                      </a:r>
                    </a:p>
                    <a:p>
                      <a:r>
                        <a:rPr lang="ru-RU" sz="1600" dirty="0" smtClean="0"/>
                        <a:t>3 место-7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 место-15</a:t>
                      </a:r>
                    </a:p>
                    <a:p>
                      <a:r>
                        <a:rPr lang="ru-RU" sz="1600" dirty="0" smtClean="0"/>
                        <a:t>2 место- 10</a:t>
                      </a:r>
                    </a:p>
                    <a:p>
                      <a:r>
                        <a:rPr lang="ru-RU" sz="1600" dirty="0" smtClean="0"/>
                        <a:t>3 место- 8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 место- 12</a:t>
                      </a:r>
                    </a:p>
                    <a:p>
                      <a:r>
                        <a:rPr lang="ru-RU" sz="1600" dirty="0" smtClean="0"/>
                        <a:t>2 место- 14</a:t>
                      </a:r>
                    </a:p>
                    <a:p>
                      <a:r>
                        <a:rPr lang="ru-RU" sz="1600" dirty="0" smtClean="0"/>
                        <a:t>3 место- 9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4545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Районные соревнования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 место- 26</a:t>
                      </a:r>
                    </a:p>
                    <a:p>
                      <a:r>
                        <a:rPr lang="ru-RU" sz="1600" dirty="0" smtClean="0"/>
                        <a:t>2 место- 10</a:t>
                      </a:r>
                    </a:p>
                    <a:p>
                      <a:r>
                        <a:rPr lang="ru-RU" sz="1600" dirty="0" smtClean="0"/>
                        <a:t>3 место- 14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 место- 13</a:t>
                      </a:r>
                    </a:p>
                    <a:p>
                      <a:r>
                        <a:rPr lang="ru-RU" sz="1600" dirty="0" smtClean="0"/>
                        <a:t>2 место- 11</a:t>
                      </a:r>
                    </a:p>
                    <a:p>
                      <a:r>
                        <a:rPr lang="ru-RU" sz="1600" dirty="0" smtClean="0"/>
                        <a:t>3 место- 15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 место-16</a:t>
                      </a:r>
                    </a:p>
                    <a:p>
                      <a:r>
                        <a:rPr lang="ru-RU" sz="1600" dirty="0" smtClean="0"/>
                        <a:t>2 место- 10</a:t>
                      </a:r>
                    </a:p>
                    <a:p>
                      <a:r>
                        <a:rPr lang="ru-RU" sz="1600" dirty="0" smtClean="0"/>
                        <a:t>3 место- 8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4545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Республиканские соревнования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 место-2</a:t>
                      </a:r>
                    </a:p>
                    <a:p>
                      <a:r>
                        <a:rPr lang="ru-RU" sz="1600" dirty="0" smtClean="0"/>
                        <a:t>2 место- 1</a:t>
                      </a:r>
                    </a:p>
                    <a:p>
                      <a:r>
                        <a:rPr lang="ru-RU" sz="1600" dirty="0" smtClean="0"/>
                        <a:t>3 место- 3</a:t>
                      </a:r>
                    </a:p>
                    <a:p>
                      <a:r>
                        <a:rPr lang="ru-RU" sz="1600" dirty="0" smtClean="0"/>
                        <a:t>участие- 3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 место-</a:t>
                      </a:r>
                    </a:p>
                    <a:p>
                      <a:r>
                        <a:rPr lang="ru-RU" sz="1600" dirty="0" smtClean="0"/>
                        <a:t>2 место- 1</a:t>
                      </a:r>
                    </a:p>
                    <a:p>
                      <a:r>
                        <a:rPr lang="ru-RU" sz="1600" dirty="0" smtClean="0"/>
                        <a:t>3 место-</a:t>
                      </a:r>
                    </a:p>
                    <a:p>
                      <a:r>
                        <a:rPr lang="ru-RU" sz="1600" dirty="0" smtClean="0"/>
                        <a:t>участие- 2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86512" y="714356"/>
            <a:ext cx="7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15008" y="4286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 descr="40102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2976" y="142852"/>
            <a:ext cx="6858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1285852" y="214291"/>
            <a:ext cx="6929486" cy="8002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Рейтинговая система оценивания</a:t>
            </a:r>
          </a:p>
          <a:p>
            <a:pPr algn="ctr"/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857232"/>
            <a:ext cx="2143140" cy="57150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 прилежание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357554" y="857232"/>
            <a:ext cx="2143140" cy="57150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 выполнение нормативов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000760" y="857232"/>
            <a:ext cx="2143140" cy="57150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Участие в соревнованиях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214414" y="1714488"/>
            <a:ext cx="6572296" cy="47705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lvl="0" indent="-342900">
              <a:buAutoNum type="arabicPeriod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Посещение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урока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-1балл, активность на уроке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- 0-2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балла 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AutoNum type="arabicPeriod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Сдача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нормативов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1-10 баллов  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AutoNum type="arabicPeriod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Поощрительные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баллы: 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). Посещение спортивных секций (в школе) – 1балл, (вне школы) – 4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балла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б). Участие в соревнованиях, конкурсах и конференциях: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Школьные: участие – 1 балл, призовые места – 2-4 баллов,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районные:   участие– 2 балла, призовые места  - 3-5 баллов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). Помощь учителю на уроке – 1-5 баллов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). Премия за здоровье (не пропускал уроки по болезни) – 5 баллов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4. Штрафные баллы: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а). Отсутствие на уроке без уважительной причины  – 1 балл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б). Опоздание на урок – 1 балл, опоздание в школу – 2балла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Замечание по дисциплине – 1-3 баллов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Нарушение техники безопасности на уроке – 1-5 баллов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д).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Отказ выполнять упражнение – 1 балл.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Вредные привычки – 10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баллов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86512" y="714356"/>
            <a:ext cx="7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15008" y="4286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 descr="40102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14414" y="142852"/>
            <a:ext cx="6715172" cy="10001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14414" y="142852"/>
            <a:ext cx="6715172" cy="1000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Личный вклад</a:t>
            </a:r>
            <a:endParaRPr lang="ru-RU" sz="3600" b="1" spc="50" dirty="0">
              <a:ln w="1143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2643174" y="1142984"/>
          <a:ext cx="4500594" cy="2714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Схема 10"/>
          <p:cNvGraphicFramePr/>
          <p:nvPr/>
        </p:nvGraphicFramePr>
        <p:xfrm>
          <a:off x="5429256" y="3857628"/>
          <a:ext cx="3500462" cy="2857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2" name="Рисунок 11" descr="DSCF7553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20831627">
            <a:off x="168313" y="741735"/>
            <a:ext cx="2381234" cy="178592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20717156">
            <a:off x="892449" y="2437984"/>
            <a:ext cx="2312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Конкурс 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«Сердце отдаю детям»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20899233">
            <a:off x="3211733" y="6153405"/>
            <a:ext cx="2213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DSCF6950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rot="20846329">
            <a:off x="169178" y="3382371"/>
            <a:ext cx="2111145" cy="158335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 rot="20828555">
            <a:off x="1049354" y="5014819"/>
            <a:ext cx="16117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Семинар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«Судейство в баскетболе»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 descr="авк.jpe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rot="760141">
            <a:off x="7729429" y="257247"/>
            <a:ext cx="1237590" cy="1751307"/>
          </a:xfrm>
          <a:prstGeom prst="rect">
            <a:avLst/>
          </a:prstGeom>
        </p:spPr>
      </p:pic>
      <p:pic>
        <p:nvPicPr>
          <p:cNvPr id="18" name="Рисунок 17" descr="imgpreview (1)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 rot="685539">
            <a:off x="7007879" y="826824"/>
            <a:ext cx="1299854" cy="1643074"/>
          </a:xfrm>
          <a:prstGeom prst="rect">
            <a:avLst/>
          </a:prstGeom>
        </p:spPr>
      </p:pic>
      <p:pic>
        <p:nvPicPr>
          <p:cNvPr id="20" name="Рисунок 19" descr="ывас.jpe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 rot="756616">
            <a:off x="7841294" y="1534044"/>
            <a:ext cx="1141668" cy="1601402"/>
          </a:xfrm>
          <a:prstGeom prst="rect">
            <a:avLst/>
          </a:prstGeom>
        </p:spPr>
      </p:pic>
      <p:pic>
        <p:nvPicPr>
          <p:cNvPr id="21" name="Рисунок 20" descr="imgpreviewигтьш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 rot="787702">
            <a:off x="6954219" y="2112932"/>
            <a:ext cx="1177755" cy="1611665"/>
          </a:xfrm>
          <a:prstGeom prst="rect">
            <a:avLst/>
          </a:prstGeom>
        </p:spPr>
      </p:pic>
      <p:pic>
        <p:nvPicPr>
          <p:cNvPr id="22" name="Рисунок 21" descr="imgpreview (2)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 rot="790708">
            <a:off x="7814775" y="2671350"/>
            <a:ext cx="1063787" cy="1644671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 rot="20570924">
            <a:off x="2974692" y="5985249"/>
            <a:ext cx="2535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Семинар-совещание «Введение ФГОС » </a:t>
            </a:r>
            <a:endParaRPr lang="ru-RU" sz="1400" b="1" dirty="0">
              <a:solidFill>
                <a:srgbClr val="C00000"/>
              </a:solidFill>
            </a:endParaRPr>
          </a:p>
        </p:txBody>
      </p:sp>
      <p:pic>
        <p:nvPicPr>
          <p:cNvPr id="25" name="Рисунок 24" descr="P1010258.JPG"/>
          <p:cNvPicPr/>
          <p:nvPr/>
        </p:nvPicPr>
        <p:blipFill>
          <a:blip r:embed="rId21" cstate="print"/>
          <a:stretch>
            <a:fillRect/>
          </a:stretch>
        </p:blipFill>
        <p:spPr>
          <a:xfrm rot="20613607">
            <a:off x="2680855" y="4134478"/>
            <a:ext cx="2495383" cy="1871537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86512" y="714356"/>
            <a:ext cx="7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15008" y="4286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 descr="40102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283968" y="4221088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142852"/>
            <a:ext cx="6715172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Выводы</a:t>
            </a:r>
            <a:endParaRPr lang="ru-RU" sz="3600" b="1" spc="50" dirty="0">
              <a:ln w="11430">
                <a:solidFill>
                  <a:schemeClr val="tx1"/>
                </a:solidFill>
              </a:ln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53047" y="883644"/>
            <a:ext cx="6237906" cy="8017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Важнейшей стороной педагогического процесса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обучение школьников двигательным действиям, воспитание физических и  духовных сил, их подготовки к жизни.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62386" y="2132856"/>
            <a:ext cx="981322" cy="35283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уроки физической культуры на высоком профессиональном уровне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051720" y="2132856"/>
            <a:ext cx="1080120" cy="35283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Заботиться о вовлечении учащихся в различные формы занятий физическими упражнениями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275856" y="2132856"/>
            <a:ext cx="1008112" cy="35283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учителей школы к спортивным мероприятиям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427984" y="2132856"/>
            <a:ext cx="1152128" cy="35283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высокую подготовку школьников к районным, республиканским спортивным мероприятиям.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715008" y="2132856"/>
            <a:ext cx="1089240" cy="35283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большее число внутришкольных соревнований и физкультурных праздников для родителей, учителей, школьников</a:t>
            </a:r>
            <a:r>
              <a:rPr lang="ru-RU" dirty="0"/>
              <a:t>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020272" y="2132856"/>
            <a:ext cx="1152128" cy="35283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Строить уроки физической культуры на основе принципов демократизации, гуманизации,  сотрудничества</a:t>
            </a:r>
          </a:p>
        </p:txBody>
      </p:sp>
      <p:sp>
        <p:nvSpPr>
          <p:cNvPr id="16" name="Стрелка вниз 15"/>
          <p:cNvSpPr/>
          <p:nvPr/>
        </p:nvSpPr>
        <p:spPr>
          <a:xfrm>
            <a:off x="1331640" y="1829446"/>
            <a:ext cx="288032" cy="3034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773" y="1797893"/>
            <a:ext cx="35401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905" y="1797892"/>
            <a:ext cx="35401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590" y="1797891"/>
            <a:ext cx="35401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505" y="1797890"/>
            <a:ext cx="35401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329" y="1765080"/>
            <a:ext cx="35401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578</Words>
  <Application>Microsoft Office PowerPoint</Application>
  <PresentationFormat>Экран (4:3)</PresentationFormat>
  <Paragraphs>162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44</cp:revision>
  <dcterms:modified xsi:type="dcterms:W3CDTF">2015-03-15T07:31:56Z</dcterms:modified>
</cp:coreProperties>
</file>