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86" r:id="rId7"/>
    <p:sldId id="265" r:id="rId8"/>
    <p:sldId id="269" r:id="rId9"/>
    <p:sldId id="268" r:id="rId10"/>
    <p:sldId id="267" r:id="rId11"/>
    <p:sldId id="266" r:id="rId12"/>
    <p:sldId id="285" r:id="rId13"/>
    <p:sldId id="274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F4EA6-C976-45B7-B76E-B09B90074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AADB8E-5988-485F-A7F3-E69CB32AB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E11F0-9F44-4CD2-A83C-19EEF09D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DCD35-487B-4552-B946-D8AEAA46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DA3A8-F9DD-4169-902B-C73F8982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9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DA9A5-2C84-4EF3-AD42-1446C308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40F99B-C987-4CBF-982B-94638EBD5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23699-7E28-4A72-9621-19723839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8AF2F-D5C4-45FE-95CE-4314871A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CF766-A300-4113-AF6D-C3A382D8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8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8311EE-3E71-4779-A158-87A8CF088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996D39-C2AD-4A52-8606-71D7D0454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115E2-F30E-4708-835D-9AA1F594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73C8B-C6A1-4282-9F0D-0FE955B0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311C79-A6BD-4478-94E9-9041ED9D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6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51D22-3846-41CD-A41D-8055079C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9F0E0-A1B3-4282-A6F5-04ABECE9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F3017-E894-4822-B3AD-A1DF1C38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5BCDE-483E-428E-8F33-258E4D7A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01ABD-479F-4288-A9A3-56D0622E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4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9250C-D412-404B-BDA7-AAC3C701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8D760C-DF8F-4AAF-9E90-9FF875765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D68D8-5414-401E-9940-03C66458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49EE2-C2F1-4032-9F31-035A8573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5D553-304A-4C34-A57B-44EFF17D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8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CB599-635A-4059-B45C-B71CA17F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7717D-E6AB-41A0-B9BC-8E29A6349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58446C-DC7C-4B7F-B464-90F97E0A1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42FA2-1B7D-410A-9D00-E3D03BF8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0A47A0-9E5C-4C53-9543-AA5FF4E2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6E79F-ADCD-49F0-B39D-B442832E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2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D268D-DB8D-4CB4-B7CD-4430EE9D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CBAE4-9D96-4CE2-A006-D0E0FF7D7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208078-D367-477F-B213-F2138F046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C2A7DA-45AF-47EB-821A-5B8B2EFC2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A608E4-A71D-4697-B76E-F6C45DD6E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0BC478-AFA0-4A9A-A7B1-D828436B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B5312E-5984-4BF1-8A7E-C3A5C05E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482869-7AB4-4265-860C-160370EA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1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8F036-D273-4AEE-82F0-C948F093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0F84AA-8891-47AC-9617-0AE43ADC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50A61A-A658-4CDC-9D37-E8BFB91B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8303FB-96A9-4B6F-B300-9C99D0EA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8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C26D1E-3186-4379-B605-8379BF87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F5FCF6-B091-469C-A0F9-3113CEB9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5AEC02-C6C5-4263-B20C-7074B7FC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4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0EEFE-6A93-45F4-985F-B106E924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23120-ECA6-49A1-B90D-7CA27425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C16855-B1EB-444E-ABE5-753BAD0F3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36C225-5A17-4A29-A5A6-809B06A6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871090-AFF8-4D97-9EE8-157F6A17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741E3F-C679-4C17-ACCE-469FD9E9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3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F36E8-773A-45CD-B4F8-DA5863DA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C1173-B25F-4D90-8A4C-B263DC574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AAA7-B777-4D73-8D0B-8880E2E89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D0F44-E195-46BC-8F54-2C7F2660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CE7B11-C4A4-4CCC-91B8-E31254D0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5EE4FB-48FB-498B-8A7B-F65A4BCF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ED96-15C9-4D6E-900C-67528117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9289D-1BEB-4F6C-9686-7740560EE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655BD-5606-461C-8D3B-24333BFC7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A0353-10FE-43DA-B88E-AF49A7A04DA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AF546-57E7-4979-87CA-624ABE15F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64553-40F9-4086-B368-63CED4CA2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C7B7-2912-48BB-A861-A91DFF054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7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5A6A2-38D5-4505-B509-CCB164C3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8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E85187-AD17-4F5B-AA28-3A38F5388F7D}"/>
              </a:ext>
            </a:extLst>
          </p:cNvPr>
          <p:cNvSpPr txBox="1"/>
          <p:nvPr/>
        </p:nvSpPr>
        <p:spPr>
          <a:xfrm>
            <a:off x="1845578" y="894063"/>
            <a:ext cx="9496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ПМ.04. ВЗАИМОДЕЙСТВИЕ С РОДИТЕЛЯМИ И СОТРУДНИКАМИ ОБРАЗОВАТЕЛЬНОГО УЧРЕЖДЕНИЯ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D925EF-9449-4D32-AADF-E9EB234D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560" y="1965708"/>
            <a:ext cx="2542333" cy="25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4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0C342-6904-4ADD-84AF-B43A88C370AA}"/>
              </a:ext>
            </a:extLst>
          </p:cNvPr>
          <p:cNvSpPr txBox="1"/>
          <p:nvPr/>
        </p:nvSpPr>
        <p:spPr>
          <a:xfrm>
            <a:off x="633834" y="178965"/>
            <a:ext cx="7848600" cy="604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3.Наглядно-информационная форма.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ознакомление родителей с работой ДОУ, особенности воспитания детей, формирование у родителей знаний о развитии ребенка.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для родителей;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газета;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Видеофильмы;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Фотомонтажи;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Мини-библиотеки.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1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5A0CA-8B7C-44CC-8C79-8B77450D3C60}"/>
              </a:ext>
            </a:extLst>
          </p:cNvPr>
          <p:cNvSpPr txBox="1"/>
          <p:nvPr/>
        </p:nvSpPr>
        <p:spPr>
          <a:xfrm>
            <a:off x="404769" y="348143"/>
            <a:ext cx="7162800" cy="641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4.Досуговая форма.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установление эмоционального контакта между педагогами, родителями и детьми.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совместные;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детских работ;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вернисажи;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походы;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акции;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Кружки, секции, клубы «отцов», «бабушек и дедушек».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и практикумы.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0196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7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5A0CA-8B7C-44CC-8C79-8B77450D3C60}"/>
              </a:ext>
            </a:extLst>
          </p:cNvPr>
          <p:cNvSpPr txBox="1"/>
          <p:nvPr/>
        </p:nvSpPr>
        <p:spPr>
          <a:xfrm>
            <a:off x="253766" y="-26281"/>
            <a:ext cx="11029425" cy="226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разнообразные формы работы с родителями должны содержать образовательные области: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Капля 3">
            <a:extLst>
              <a:ext uri="{FF2B5EF4-FFF2-40B4-BE49-F238E27FC236}">
                <a16:creationId xmlns:a16="http://schemas.microsoft.com/office/drawing/2014/main" id="{91ECA164-B5AC-40D9-AC89-E2088A2B4F2E}"/>
              </a:ext>
            </a:extLst>
          </p:cNvPr>
          <p:cNvSpPr/>
          <p:nvPr/>
        </p:nvSpPr>
        <p:spPr>
          <a:xfrm rot="3504441">
            <a:off x="2302697" y="2062092"/>
            <a:ext cx="2884293" cy="2613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апля 4">
            <a:extLst>
              <a:ext uri="{FF2B5EF4-FFF2-40B4-BE49-F238E27FC236}">
                <a16:creationId xmlns:a16="http://schemas.microsoft.com/office/drawing/2014/main" id="{CD3F0CBC-105F-44E4-8B28-2C87A6BED62C}"/>
              </a:ext>
            </a:extLst>
          </p:cNvPr>
          <p:cNvSpPr/>
          <p:nvPr/>
        </p:nvSpPr>
        <p:spPr>
          <a:xfrm rot="19868455">
            <a:off x="3582675" y="4432222"/>
            <a:ext cx="2871652" cy="205459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>
            <a:extLst>
              <a:ext uri="{FF2B5EF4-FFF2-40B4-BE49-F238E27FC236}">
                <a16:creationId xmlns:a16="http://schemas.microsoft.com/office/drawing/2014/main" id="{68CC7ECE-2B96-4C6A-B0FA-2391F90410D9}"/>
              </a:ext>
            </a:extLst>
          </p:cNvPr>
          <p:cNvSpPr/>
          <p:nvPr/>
        </p:nvSpPr>
        <p:spPr>
          <a:xfrm rot="7351382">
            <a:off x="4731913" y="1263797"/>
            <a:ext cx="2504167" cy="21279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апля 6">
            <a:extLst>
              <a:ext uri="{FF2B5EF4-FFF2-40B4-BE49-F238E27FC236}">
                <a16:creationId xmlns:a16="http://schemas.microsoft.com/office/drawing/2014/main" id="{C83E96A1-D572-45FF-B095-2C5AE4489E2D}"/>
              </a:ext>
            </a:extLst>
          </p:cNvPr>
          <p:cNvSpPr/>
          <p:nvPr/>
        </p:nvSpPr>
        <p:spPr>
          <a:xfrm rot="15794164">
            <a:off x="6445997" y="3980383"/>
            <a:ext cx="2470527" cy="265341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id="{DCB43837-3C7C-462A-A408-026AD4272130}"/>
              </a:ext>
            </a:extLst>
          </p:cNvPr>
          <p:cNvSpPr/>
          <p:nvPr/>
        </p:nvSpPr>
        <p:spPr>
          <a:xfrm rot="10991881">
            <a:off x="6632891" y="1970856"/>
            <a:ext cx="3220691" cy="21700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273016-1522-4076-A9D2-75AD2D60B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35" y="2503173"/>
            <a:ext cx="2124932" cy="21651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093844-6D81-4C5E-A212-D3FC97FFFCEC}"/>
              </a:ext>
            </a:extLst>
          </p:cNvPr>
          <p:cNvSpPr txBox="1"/>
          <p:nvPr/>
        </p:nvSpPr>
        <p:spPr>
          <a:xfrm>
            <a:off x="2682194" y="3050247"/>
            <a:ext cx="206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B2AE0-191B-4B2D-A403-082161AED3F0}"/>
              </a:ext>
            </a:extLst>
          </p:cNvPr>
          <p:cNvSpPr txBox="1"/>
          <p:nvPr/>
        </p:nvSpPr>
        <p:spPr>
          <a:xfrm>
            <a:off x="4949012" y="1707784"/>
            <a:ext cx="206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D3541-561B-4EF7-A942-39437DA8A25E}"/>
              </a:ext>
            </a:extLst>
          </p:cNvPr>
          <p:cNvSpPr txBox="1"/>
          <p:nvPr/>
        </p:nvSpPr>
        <p:spPr>
          <a:xfrm>
            <a:off x="4024211" y="5234807"/>
            <a:ext cx="206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6E362-D8ED-48E8-9AF5-EE02A0FF3E51}"/>
              </a:ext>
            </a:extLst>
          </p:cNvPr>
          <p:cNvSpPr txBox="1"/>
          <p:nvPr/>
        </p:nvSpPr>
        <p:spPr>
          <a:xfrm>
            <a:off x="7205087" y="2533164"/>
            <a:ext cx="2069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EE001-0CCA-430F-B4CB-7C59F35DB2D8}"/>
              </a:ext>
            </a:extLst>
          </p:cNvPr>
          <p:cNvSpPr txBox="1"/>
          <p:nvPr/>
        </p:nvSpPr>
        <p:spPr>
          <a:xfrm>
            <a:off x="6574869" y="4733025"/>
            <a:ext cx="2069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2854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D9E65F-68A3-4C25-9E2A-4507164B0BC8}"/>
              </a:ext>
            </a:extLst>
          </p:cNvPr>
          <p:cNvSpPr/>
          <p:nvPr/>
        </p:nvSpPr>
        <p:spPr>
          <a:xfrm>
            <a:off x="402672" y="173801"/>
            <a:ext cx="1092246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Советы, которые помогут активизировать участие родителей: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инициативу, творчество и фантазию родителей, помогайте им.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Привлекайте родителей, к занимательным мероприятиям детского сада и группы.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разнообразные виды участия родителей, проявляйте чуткость и понимание.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Помните!!! У всех людей - разные ресурсы и образ жизни. Что свойственно одному человеку, не подходит другому.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Позвольте родителям самим выбирать, какую помощь они могут оказать детскому саду.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Доводите до сведения родителей, что их участие в жизни ДОУ и группы ценится, а      любая помощь с их стороны приветствуется.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Говорите  семьям о надеждах, возлагаемых воспитателями на родителей.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терпеливыми к ним.</a:t>
            </a:r>
          </a:p>
          <a:p>
            <a:pPr algn="ctr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E5AFD-8A93-4171-9A21-85D9BDAC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C36B60-763E-42A1-A593-A7ACC8B13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7" y="164634"/>
            <a:ext cx="2936147" cy="29980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10246C-577C-4CE0-80CA-5CE6C4EBB140}"/>
              </a:ext>
            </a:extLst>
          </p:cNvPr>
          <p:cNvSpPr/>
          <p:nvPr/>
        </p:nvSpPr>
        <p:spPr>
          <a:xfrm>
            <a:off x="3004656" y="556759"/>
            <a:ext cx="7290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 – это счастье, любовь и удача,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Семья – это летом поездки на дачу.  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 – это труд, друг о друге забота,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Семья – это много домашней работы.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 – это важно! Семья – это сложно!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 счастливо жить одному невозможно!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Всегда будьте вместе, любовь берегите,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Обиды и ссоры подальше гоните!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20407-1F92-43A9-9C86-ECC6CFE272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43" t="27523" r="8777" b="13517"/>
          <a:stretch/>
        </p:blipFill>
        <p:spPr>
          <a:xfrm>
            <a:off x="109057" y="3071360"/>
            <a:ext cx="3288485" cy="28606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605E89-0028-4106-9930-42407023F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076" y="242562"/>
            <a:ext cx="2789360" cy="26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7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5A6A2-38D5-4505-B509-CCB164C3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75FC3F-2F54-4995-BD1F-C397BD5E03FB}"/>
              </a:ext>
            </a:extLst>
          </p:cNvPr>
          <p:cNvSpPr/>
          <p:nvPr/>
        </p:nvSpPr>
        <p:spPr>
          <a:xfrm>
            <a:off x="3691156" y="299367"/>
            <a:ext cx="8277138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семьи на развитие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для ребенка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место его рождения и основная среда обитания. Она определяет очень многое в жизни ребенка. Связь между родителями и детьми относится к наиболее сильным человеческим связям.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8D8FB7-FF07-4A54-BA16-ACEE8C405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3"/>
          <a:stretch/>
        </p:blipFill>
        <p:spPr>
          <a:xfrm>
            <a:off x="67110" y="162973"/>
            <a:ext cx="6274967" cy="62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4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5A6A2-38D5-4505-B509-CCB164C3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3C16004-9225-43CF-BBF5-49E7D7F6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63" y="260059"/>
            <a:ext cx="11294334" cy="1795243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родителей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величайший и незаменимый источник духовного и эмоционального развития ребенка, его нравственных качеств, чувства уверенности в себе, позитивного восприятия мира.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A5F88D-CDB2-441C-B216-BFAB3B175237}"/>
              </a:ext>
            </a:extLst>
          </p:cNvPr>
          <p:cNvSpPr/>
          <p:nvPr/>
        </p:nvSpPr>
        <p:spPr>
          <a:xfrm>
            <a:off x="2726891" y="1642972"/>
            <a:ext cx="8036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 «Детский сад - семья».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культуры родителей.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Изучение и обобщение лучшего опыта семейного воспитания.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Приобщение родителей к участию в жизни детского сада.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Подготовка к самовоспитанию и саморазвитию.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опыта гуманных, эмоционально нравственных взаимоотношений.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1983B2-E4F1-486A-BDB5-07309F97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558" y="2055302"/>
            <a:ext cx="2542333" cy="25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8" y="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1CEF90-78A0-4CE4-B37C-7205FF6551E4}"/>
              </a:ext>
            </a:extLst>
          </p:cNvPr>
          <p:cNvSpPr/>
          <p:nvPr/>
        </p:nvSpPr>
        <p:spPr>
          <a:xfrm>
            <a:off x="833306" y="299313"/>
            <a:ext cx="1039116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до прихода ребёнка в ДОУ, между детским садом и родителями появляются первые контакты, которые позволяют родителям поближе узнать  детский сад: </a:t>
            </a:r>
          </a:p>
          <a:p>
            <a:pPr marL="342900" indent="-342900">
              <a:buFont typeface="Times New Roman" panose="02020603050405020304" pitchFamily="18" charset="0"/>
              <a:buChar char="⁂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посещают группы детского сада, знакомятся с педагогами, предметно-развивающей средой;</a:t>
            </a:r>
          </a:p>
          <a:p>
            <a:pPr marL="342900" indent="-342900">
              <a:buFont typeface="Times New Roman" panose="02020603050405020304" pitchFamily="18" charset="0"/>
              <a:buChar char="⁂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знакомятся с нормативными документами ДОУ (Устав, лицензия);</a:t>
            </a:r>
          </a:p>
          <a:p>
            <a:pPr marL="342900" indent="-342900">
              <a:buFont typeface="Times New Roman" panose="02020603050405020304" pitchFamily="18" charset="0"/>
              <a:buChar char="⁂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знакомятся с важными адаптационными моментам;</a:t>
            </a:r>
          </a:p>
          <a:p>
            <a:pPr marL="342900" indent="-342900">
              <a:buFont typeface="Times New Roman" panose="02020603050405020304" pitchFamily="18" charset="0"/>
              <a:buChar char="⁂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оформляется родительский договор.</a:t>
            </a:r>
          </a:p>
          <a:p>
            <a:pPr indent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работы с родителями лежит принцип сотрудничества и взаимодействия.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– первые помощники и активные участники педагогического процесса, они постоянно в ведении всех направлений работы детского сада.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26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E5ADFE0F-A64C-4445-BA24-74F80A99DCA8}"/>
              </a:ext>
            </a:extLst>
          </p:cNvPr>
          <p:cNvSpPr txBox="1">
            <a:spLocks/>
          </p:cNvSpPr>
          <p:nvPr/>
        </p:nvSpPr>
        <p:spPr>
          <a:xfrm>
            <a:off x="1749105" y="361015"/>
            <a:ext cx="8229600" cy="49485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ребенка;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ООН;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кодекс РФ4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РФ;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Уголовный кодекс;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об образовании;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 ДОУ;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 с родителями на основе «Устава ДОУ»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3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D472FE-2A2F-42A6-BF2B-C7F48513CDD8}"/>
              </a:ext>
            </a:extLst>
          </p:cNvPr>
          <p:cNvSpPr/>
          <p:nvPr/>
        </p:nvSpPr>
        <p:spPr>
          <a:xfrm>
            <a:off x="1163285" y="177588"/>
            <a:ext cx="9498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 педагогов ДОУ с семьей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01478A8-779D-444F-A53D-EA954796809B}"/>
              </a:ext>
            </a:extLst>
          </p:cNvPr>
          <p:cNvSpPr/>
          <p:nvPr/>
        </p:nvSpPr>
        <p:spPr>
          <a:xfrm>
            <a:off x="4596125" y="2188128"/>
            <a:ext cx="2223075" cy="213080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СЕМЬЯ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93A9308-97C5-414D-9407-95FAF7DCB59B}"/>
              </a:ext>
            </a:extLst>
          </p:cNvPr>
          <p:cNvSpPr/>
          <p:nvPr/>
        </p:nvSpPr>
        <p:spPr>
          <a:xfrm>
            <a:off x="3341442" y="1738439"/>
            <a:ext cx="1426129" cy="13805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Медсестра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2CD55B-36BE-4FB7-B805-BDE8ECE536C6}"/>
              </a:ext>
            </a:extLst>
          </p:cNvPr>
          <p:cNvSpPr/>
          <p:nvPr/>
        </p:nvSpPr>
        <p:spPr>
          <a:xfrm>
            <a:off x="4486276" y="895974"/>
            <a:ext cx="1426129" cy="13805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Заведующий ДОУ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91D8BD9-F12B-4135-95AB-1D1DBC8E65D6}"/>
              </a:ext>
            </a:extLst>
          </p:cNvPr>
          <p:cNvSpPr/>
          <p:nvPr/>
        </p:nvSpPr>
        <p:spPr>
          <a:xfrm>
            <a:off x="3251278" y="3017153"/>
            <a:ext cx="1426129" cy="13805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Воспитатели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4AE11F8-5949-4058-A731-A2567A5A91A5}"/>
              </a:ext>
            </a:extLst>
          </p:cNvPr>
          <p:cNvSpPr/>
          <p:nvPr/>
        </p:nvSpPr>
        <p:spPr>
          <a:xfrm>
            <a:off x="4064081" y="4078326"/>
            <a:ext cx="1426129" cy="13805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Логопед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93C4437-2BA2-4E65-9739-A98C967B88EB}"/>
              </a:ext>
            </a:extLst>
          </p:cNvPr>
          <p:cNvSpPr/>
          <p:nvPr/>
        </p:nvSpPr>
        <p:spPr>
          <a:xfrm>
            <a:off x="5450422" y="4283906"/>
            <a:ext cx="1426129" cy="13805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Музыкальный руководитель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6F9EF6B-FCAE-406F-81D8-A0CDFE71970D}"/>
              </a:ext>
            </a:extLst>
          </p:cNvPr>
          <p:cNvSpPr/>
          <p:nvPr/>
        </p:nvSpPr>
        <p:spPr>
          <a:xfrm>
            <a:off x="6516913" y="3490822"/>
            <a:ext cx="1426129" cy="13805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Инструктор по ФК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CDFE50D-05AC-4F31-9850-39EDAC461F42}"/>
              </a:ext>
            </a:extLst>
          </p:cNvPr>
          <p:cNvSpPr/>
          <p:nvPr/>
        </p:nvSpPr>
        <p:spPr>
          <a:xfrm>
            <a:off x="6754568" y="2202524"/>
            <a:ext cx="1520053" cy="13805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Педагог-психолог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120FAAB-1E08-4910-B572-E6745F46BB10}"/>
              </a:ext>
            </a:extLst>
          </p:cNvPr>
          <p:cNvSpPr/>
          <p:nvPr/>
        </p:nvSpPr>
        <p:spPr>
          <a:xfrm>
            <a:off x="5912406" y="984407"/>
            <a:ext cx="1516382" cy="145200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Старший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6538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Стрелка: изогнутая вниз 4">
            <a:extLst>
              <a:ext uri="{FF2B5EF4-FFF2-40B4-BE49-F238E27FC236}">
                <a16:creationId xmlns:a16="http://schemas.microsoft.com/office/drawing/2014/main" id="{1A2FAF18-670B-49AA-B988-4CE8BF91B149}"/>
              </a:ext>
            </a:extLst>
          </p:cNvPr>
          <p:cNvSpPr/>
          <p:nvPr/>
        </p:nvSpPr>
        <p:spPr>
          <a:xfrm>
            <a:off x="4979104" y="134225"/>
            <a:ext cx="2291924" cy="10332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низ 5">
            <a:extLst>
              <a:ext uri="{FF2B5EF4-FFF2-40B4-BE49-F238E27FC236}">
                <a16:creationId xmlns:a16="http://schemas.microsoft.com/office/drawing/2014/main" id="{8FA0D270-AC1F-4B85-B408-BCFABF6007F6}"/>
              </a:ext>
            </a:extLst>
          </p:cNvPr>
          <p:cNvSpPr/>
          <p:nvPr/>
        </p:nvSpPr>
        <p:spPr>
          <a:xfrm rot="10800000">
            <a:off x="4759642" y="3026731"/>
            <a:ext cx="2362320" cy="12828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низ 7">
            <a:extLst>
              <a:ext uri="{FF2B5EF4-FFF2-40B4-BE49-F238E27FC236}">
                <a16:creationId xmlns:a16="http://schemas.microsoft.com/office/drawing/2014/main" id="{8504E18B-AF3F-40A5-ADCC-C85EFED7126D}"/>
              </a:ext>
            </a:extLst>
          </p:cNvPr>
          <p:cNvSpPr/>
          <p:nvPr/>
        </p:nvSpPr>
        <p:spPr>
          <a:xfrm rot="5400000">
            <a:off x="6789350" y="1669968"/>
            <a:ext cx="2240709" cy="12773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изогнутая вниз 8">
            <a:extLst>
              <a:ext uri="{FF2B5EF4-FFF2-40B4-BE49-F238E27FC236}">
                <a16:creationId xmlns:a16="http://schemas.microsoft.com/office/drawing/2014/main" id="{3E5C5445-2429-4423-A835-EB282D64B9CA}"/>
              </a:ext>
            </a:extLst>
          </p:cNvPr>
          <p:cNvSpPr/>
          <p:nvPr/>
        </p:nvSpPr>
        <p:spPr>
          <a:xfrm rot="16200000">
            <a:off x="3087278" y="1721147"/>
            <a:ext cx="2145352" cy="11892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3F2B04-1D33-4BA0-A399-B4508A520396}"/>
              </a:ext>
            </a:extLst>
          </p:cNvPr>
          <p:cNvSpPr/>
          <p:nvPr/>
        </p:nvSpPr>
        <p:spPr>
          <a:xfrm>
            <a:off x="315582" y="447410"/>
            <a:ext cx="3028426" cy="162746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форма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8B018FB-4D90-4D8F-830D-E6C3E4C80659}"/>
              </a:ext>
            </a:extLst>
          </p:cNvPr>
          <p:cNvSpPr/>
          <p:nvPr/>
        </p:nvSpPr>
        <p:spPr>
          <a:xfrm>
            <a:off x="1352025" y="3388450"/>
            <a:ext cx="3236752" cy="162746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Наглядно-информационная форма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CA418FF-294B-46AD-861B-0208A6C62102}"/>
              </a:ext>
            </a:extLst>
          </p:cNvPr>
          <p:cNvSpPr/>
          <p:nvPr/>
        </p:nvSpPr>
        <p:spPr>
          <a:xfrm>
            <a:off x="7271028" y="3428042"/>
            <a:ext cx="3057454" cy="162746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 форма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64C4377-9743-438F-89B9-2CC055F7B6BE}"/>
              </a:ext>
            </a:extLst>
          </p:cNvPr>
          <p:cNvSpPr/>
          <p:nvPr/>
        </p:nvSpPr>
        <p:spPr>
          <a:xfrm>
            <a:off x="8878176" y="644554"/>
            <a:ext cx="2900611" cy="162746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 форма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4F7C9-C781-4092-B069-0F282599BBB8}"/>
              </a:ext>
            </a:extLst>
          </p:cNvPr>
          <p:cNvSpPr txBox="1"/>
          <p:nvPr/>
        </p:nvSpPr>
        <p:spPr>
          <a:xfrm>
            <a:off x="4588777" y="1382378"/>
            <a:ext cx="2900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61609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49791E-12D6-46B1-906C-2F0D41146582}"/>
              </a:ext>
            </a:extLst>
          </p:cNvPr>
          <p:cNvSpPr/>
          <p:nvPr/>
        </p:nvSpPr>
        <p:spPr>
          <a:xfrm>
            <a:off x="329967" y="173201"/>
            <a:ext cx="6481894" cy="648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1.Познавательная форма.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у родителей практических навыков воспитания детей.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Общеродительские собрания;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совет;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конференция;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консилиум;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родительские собрания;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комитет группы;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занятия, день открытых дверей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E6222-FECE-4785-83F6-431F51F45CAE}"/>
              </a:ext>
            </a:extLst>
          </p:cNvPr>
          <p:cNvSpPr txBox="1"/>
          <p:nvPr/>
        </p:nvSpPr>
        <p:spPr>
          <a:xfrm>
            <a:off x="6778304" y="363295"/>
            <a:ext cx="5083729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ДОУ;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Клубы для родителей;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журнал;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вопросов и ответов;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Тренинги, педагогические беседы, консультации;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Приходящий гость группы;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Исследовательски-проектная деятельность;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 ролевые игры, посещение семьи.</a:t>
            </a:r>
          </a:p>
        </p:txBody>
      </p:sp>
    </p:spTree>
    <p:extLst>
      <p:ext uri="{BB962C8B-B14F-4D97-AF65-F5344CB8AC3E}">
        <p14:creationId xmlns:p14="http://schemas.microsoft.com/office/powerpoint/2010/main" val="21152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F4DED-0640-47B1-813C-D577911C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8C401-C37B-4042-92C8-1EBF42D0224B}"/>
              </a:ext>
            </a:extLst>
          </p:cNvPr>
          <p:cNvSpPr txBox="1"/>
          <p:nvPr/>
        </p:nvSpPr>
        <p:spPr>
          <a:xfrm>
            <a:off x="656438" y="188753"/>
            <a:ext cx="7162800" cy="613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2.Информационно-аналитическая форма.</a:t>
            </a:r>
          </a:p>
          <a:p>
            <a:pPr indent="457200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сбор, обработка и использование данных о семье ребенка.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Соцопросы;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ящик;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Брошюры;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объявлений;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Неформальные записки;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Чаты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721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Любовь родителей — величайший и незаменимый источник духовного и эмоционального развития ребенка, его нравственных качеств, чувства уверенности в себе, позитивного восприятия мира.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28</cp:revision>
  <dcterms:created xsi:type="dcterms:W3CDTF">2020-01-07T08:51:04Z</dcterms:created>
  <dcterms:modified xsi:type="dcterms:W3CDTF">2020-03-09T09:52:08Z</dcterms:modified>
</cp:coreProperties>
</file>