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6" r:id="rId6"/>
    <p:sldId id="278" r:id="rId7"/>
    <p:sldId id="279" r:id="rId8"/>
    <p:sldId id="280" r:id="rId9"/>
    <p:sldId id="282" r:id="rId10"/>
    <p:sldId id="283" r:id="rId11"/>
    <p:sldId id="285" r:id="rId12"/>
    <p:sldId id="286" r:id="rId13"/>
    <p:sldId id="284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75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CC0066"/>
    <a:srgbClr val="3E2AD6"/>
    <a:srgbClr val="33CC33"/>
    <a:srgbClr val="EF7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636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3966-EDA6-41E9-B8FC-E8997F6CD288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3812-3CBD-44D3-9923-77B4813C5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951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3966-EDA6-41E9-B8FC-E8997F6CD288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3812-3CBD-44D3-9923-77B4813C5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124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3966-EDA6-41E9-B8FC-E8997F6CD288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3812-3CBD-44D3-9923-77B4813C5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50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3966-EDA6-41E9-B8FC-E8997F6CD288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3812-3CBD-44D3-9923-77B4813C5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37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3966-EDA6-41E9-B8FC-E8997F6CD288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3812-3CBD-44D3-9923-77B4813C5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595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3966-EDA6-41E9-B8FC-E8997F6CD288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3812-3CBD-44D3-9923-77B4813C5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023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3966-EDA6-41E9-B8FC-E8997F6CD288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3812-3CBD-44D3-9923-77B4813C5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568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3966-EDA6-41E9-B8FC-E8997F6CD288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3812-3CBD-44D3-9923-77B4813C5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043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3966-EDA6-41E9-B8FC-E8997F6CD288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3812-3CBD-44D3-9923-77B4813C5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544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3966-EDA6-41E9-B8FC-E8997F6CD288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3812-3CBD-44D3-9923-77B4813C5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008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3966-EDA6-41E9-B8FC-E8997F6CD288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3812-3CBD-44D3-9923-77B4813C5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242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C3966-EDA6-41E9-B8FC-E8997F6CD288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53812-3CBD-44D3-9923-77B4813C5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84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.depositphotos.com/1527540/3286/i/950/depositphotos_32865621-stock-photo-frame-of-colorful-hands-paint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964728"/>
          </a:xfrm>
        </p:spPr>
        <p:txBody>
          <a:bodyPr>
            <a:normAutofit fontScale="90000"/>
          </a:bodyPr>
          <a:lstStyle/>
          <a:p>
            <a:r>
              <a:rPr lang="ru-RU" sz="6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класс:</a:t>
            </a:r>
            <a:r>
              <a:rPr lang="ru-RU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8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8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8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80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8000" dirty="0" smtClean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</a:t>
            </a:r>
            <a:r>
              <a:rPr lang="ru-RU" sz="8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br>
              <a:rPr lang="ru-RU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8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8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8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8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8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80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8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8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8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8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8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</a:t>
            </a:r>
            <a:endParaRPr lang="ru-RU" sz="8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24000" y="4253345"/>
            <a:ext cx="9144000" cy="2230581"/>
          </a:xfrm>
        </p:spPr>
        <p:txBody>
          <a:bodyPr>
            <a:normAutofit fontScale="92500" lnSpcReduction="10000"/>
          </a:bodyPr>
          <a:lstStyle/>
          <a:p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Воспитатель:высшей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категории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Аскарова Лира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Фаритовна</a:t>
            </a:r>
            <a:endParaRPr lang="ru-RU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№12 «Буратино»</a:t>
            </a:r>
          </a:p>
          <a:p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44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39425"/>
          </a:xfrm>
          <a:prstGeom prst="rect">
            <a:avLst/>
          </a:prstGeom>
        </p:spPr>
      </p:pic>
      <p:pic>
        <p:nvPicPr>
          <p:cNvPr id="6" name="Picture 16" descr="http://www.playcast.ru/uploads/2016/05/29/1881836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59700">
            <a:off x="8417930" y="3338945"/>
            <a:ext cx="3445096" cy="297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http://zezete2.z.e.pic.centerblog.net/o/06ee58c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9857">
            <a:off x="302492" y="4206558"/>
            <a:ext cx="2849978" cy="217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748145"/>
            <a:ext cx="10515600" cy="534150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EF70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Пальчиковые </a:t>
            </a:r>
            <a:r>
              <a:rPr lang="ru-RU" b="1" dirty="0" err="1" smtClean="0">
                <a:solidFill>
                  <a:srgbClr val="EF70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кинезиологические</a:t>
            </a:r>
            <a:r>
              <a:rPr lang="ru-RU" b="1" dirty="0" smtClean="0">
                <a:solidFill>
                  <a:srgbClr val="EF70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EF70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пражнения</a:t>
            </a:r>
            <a:r>
              <a:rPr lang="ru-RU" b="1" dirty="0" smtClean="0">
                <a:solidFill>
                  <a:srgbClr val="EF70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(«гимнастика мозга»).</a:t>
            </a:r>
          </a:p>
          <a:p>
            <a:pPr algn="ctr"/>
            <a:endParaRPr lang="ru-RU" b="1" dirty="0" smtClean="0">
              <a:solidFill>
                <a:srgbClr val="EF70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«Колечко» - поочередно перебирать пальцы рук, соединяя в кольцо с каждым пальцем последовательно указательный, средний и т.д.</a:t>
            </a:r>
          </a:p>
          <a:p>
            <a:pPr algn="just"/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«Ухо - нос» - левой рукой взяться за кончик носа, правой - за противоположное ухо, затем одновременно опустить руки и поменять их положение.</a:t>
            </a:r>
          </a:p>
          <a:p>
            <a:pPr algn="just"/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«Симметричные рисунки» - надо рисовать в воздухе обеими руками зеркально симметричные рисунки (начинать лучше с круглого предмета: яблоко, арбуз и т.д. Главное, чтобы ребенок смотрел во время «рисования» на свою руку).</a:t>
            </a:r>
          </a:p>
          <a:p>
            <a:pPr algn="just"/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таких пальчиковых упражнений компенсируется работа левого полушария. Их выполнение требует от ребенка внимания, сосредоточенности.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397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39425"/>
          </a:xfrm>
          <a:prstGeom prst="rect">
            <a:avLst/>
          </a:prstGeom>
        </p:spPr>
      </p:pic>
      <p:pic>
        <p:nvPicPr>
          <p:cNvPr id="6" name="Picture 20" descr="http://site-to-you.ru/my1/images/pic-008-6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76" y="2113200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9709" y="762001"/>
            <a:ext cx="10612582" cy="532765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Пальчиковые упражнения в сочетании с самомассажем кистей и пальцев рук.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данных упражнениях используются традиционные для массажа движения - разминание, растирание, надавливание, пощипывание (от периферии к центру).</a:t>
            </a:r>
          </a:p>
          <a:p>
            <a:pPr algn="just"/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«Помоем руки под горячей струей воды» - движение, как при мытье рук.</a:t>
            </a:r>
          </a:p>
          <a:p>
            <a:pPr algn="just"/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«Согреем руки» - движения, как при растирании рук.</a:t>
            </a:r>
          </a:p>
          <a:p>
            <a:pPr algn="just"/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«Молоточек» - фалангами сжатых в кулак пальцев правой руки «забивать» гвозди.</a:t>
            </a:r>
          </a:p>
          <a:p>
            <a:pPr algn="just"/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«Гуси щиплют травку» - пальцы правой руки пощипывают кисть левой.</a:t>
            </a:r>
          </a:p>
          <a:p>
            <a:pPr algn="just"/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более эффективного самомассажа кисти рук используются грецкий орех, каштан, шестигранный карандаш, массажный мячик.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776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39425"/>
          </a:xfrm>
          <a:prstGeom prst="rect">
            <a:avLst/>
          </a:prstGeom>
        </p:spPr>
      </p:pic>
      <p:pic>
        <p:nvPicPr>
          <p:cNvPr id="6" name="Picture 24" descr="http://foto-babochek.ru/images/clipart-babochka_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1456">
            <a:off x="121417" y="3572999"/>
            <a:ext cx="3039879" cy="305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2" descr="http://cliparting.com/wp-content/uploads/2016/06/Octopus-clipart-free-clipart-images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5013">
            <a:off x="8520549" y="-41406"/>
            <a:ext cx="3717917" cy="293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762001"/>
            <a:ext cx="10515600" cy="532765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Театр в руке.</a:t>
            </a:r>
          </a:p>
          <a:p>
            <a:pPr algn="just"/>
            <a:r>
              <a:rPr lang="ru-RU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 упражнения этого вида позволяют повысить общий тонус, развивают внимание и память, снимает психоэмоциональное напряжение.</a:t>
            </a:r>
          </a:p>
          <a:p>
            <a:pPr algn="just"/>
            <a:r>
              <a:rPr lang="ru-RU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Осьминожки</a:t>
            </a:r>
            <a:r>
              <a:rPr lang="ru-RU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правая рука, осторожно и по очереди передвигая свои </a:t>
            </a:r>
            <a:r>
              <a:rPr lang="ru-RU" dirty="0" err="1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щупальцы</a:t>
            </a:r>
            <a:r>
              <a:rPr lang="ru-RU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-пальцы, путешествует по морскому дну. Навстречу движется осьминог - левая рука. Увидели друг друга, замерли, а потом стали обследовать морское дно вместе.</a:t>
            </a:r>
          </a:p>
          <a:p>
            <a:pPr algn="just"/>
            <a:r>
              <a:rPr lang="ru-RU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«Бабочка» - сжать пальцы в кулак и поочередно выпрямлять мизинец, безымянный и средний пальцы, а большой и указательный соединить в кольцо. Выпрямленными пальцами делать быстрые движения («трепетание пальцев»).</a:t>
            </a:r>
          </a:p>
          <a:p>
            <a:pPr algn="just"/>
            <a:r>
              <a:rPr lang="ru-RU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«Сказка» - детям предлагается разыграть сказку, в которой каждый палец - какой-либо персонаж.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814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39425"/>
          </a:xfrm>
          <a:prstGeom prst="rect">
            <a:avLst/>
          </a:prstGeom>
        </p:spPr>
      </p:pic>
      <p:pic>
        <p:nvPicPr>
          <p:cNvPr id="6" name="Picture 12" descr="http://www.eduportal44.ru/Kostroma_EDU/kos_sch_36/SiteAssets/SitePages/%D0%A8%D0%BA%D0%BE%D0%BB%D1%8C%D0%BD%D0%B0%D1%8F%20%D1%81%D0%BB%D1%83%D0%B6%D0%B1%D0%B0%20%D0%BF%D1%80%D0%B8%D0%BC%D0%B8%D1%80%D0%B5%D0%BD%D0%B8%D1%8F/%D0%BB%D0%B0%D0%B4%D0%BE%D1%88%D0%BA%D0%B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0" y="3366655"/>
            <a:ext cx="5219700" cy="285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http://www.eduportal44.ru/Kostroma_EDU/kos_sch_36/SiteAssets/SitePages/%D0%A8%D0%BA%D0%BE%D0%BB%D1%8C%D0%BD%D0%B0%D1%8F%20%D1%81%D0%BB%D1%83%D0%B6%D0%B1%D0%B0%20%D0%BF%D1%80%D0%B8%D0%BC%D0%B8%D1%80%D0%B5%D0%BD%D0%B8%D1%8F/%D0%BB%D0%B0%D0%B4%D0%BE%D1%88%D0%BA%D0%B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3366655"/>
            <a:ext cx="5035550" cy="285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789709"/>
            <a:ext cx="10515600" cy="529994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Пальчиковые упражнения с речевым сопровождением </a:t>
            </a:r>
          </a:p>
          <a:p>
            <a:pPr algn="ctr"/>
            <a:endParaRPr lang="ru-RU" b="1" dirty="0" smtClean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3E2A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этих пальчиковых упражнениях народные </a:t>
            </a:r>
            <a:r>
              <a:rPr lang="ru-RU" dirty="0" err="1" smtClean="0">
                <a:solidFill>
                  <a:srgbClr val="3E2A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потешки</a:t>
            </a:r>
            <a:r>
              <a:rPr lang="ru-RU" dirty="0" smtClean="0">
                <a:solidFill>
                  <a:srgbClr val="3E2A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прибаутки, песенки - речевая основа. Их язык, образная система яркие, разнообразные, легко запоминающиеся. В них очень много уменьшительно-ласкательных слов (ладушки, бабушка, котеночек, </a:t>
            </a:r>
            <a:r>
              <a:rPr lang="ru-RU" dirty="0" err="1" smtClean="0">
                <a:solidFill>
                  <a:srgbClr val="3E2A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гусеночек</a:t>
            </a:r>
            <a:r>
              <a:rPr lang="ru-RU" dirty="0" smtClean="0">
                <a:solidFill>
                  <a:srgbClr val="3E2A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т.д.), обращений, часто они имеют диалогическую форму. Некоторые </a:t>
            </a:r>
            <a:r>
              <a:rPr lang="ru-RU" dirty="0" err="1" smtClean="0">
                <a:solidFill>
                  <a:srgbClr val="3E2A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потешки</a:t>
            </a:r>
            <a:r>
              <a:rPr lang="ru-RU" dirty="0" smtClean="0">
                <a:solidFill>
                  <a:srgbClr val="3E2A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построены по типу обращения, сообщения.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92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39425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08619" y="993506"/>
            <a:ext cx="4832526" cy="519496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18655" y="581891"/>
            <a:ext cx="11693236" cy="21890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 ИГРЫ С РЕЧЕВЫМ СОПРОВОЖДЕНИЕМ</a:t>
            </a:r>
            <a:r>
              <a:rPr lang="ru-RU" sz="4900" b="1" u="sng" dirty="0" smtClean="0">
                <a:solidFill>
                  <a:srgbClr val="EF70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900" b="1" u="sng" dirty="0" smtClean="0">
                <a:solidFill>
                  <a:srgbClr val="EF70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u="sng" dirty="0" smtClean="0">
                <a:solidFill>
                  <a:srgbClr val="EF70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838200" y="2161309"/>
            <a:ext cx="5451764" cy="4539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(Загибать по очереди пальчики).</a:t>
            </a:r>
          </a:p>
          <a:p>
            <a:pPr marL="0" indent="0">
              <a:buNone/>
            </a:pPr>
            <a:r>
              <a:rPr lang="ru-RU" sz="30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пальчик хочет спать, а второй – уж лег в кровать.</a:t>
            </a:r>
          </a:p>
          <a:p>
            <a:pPr marL="0" indent="0">
              <a:buNone/>
            </a:pPr>
            <a:r>
              <a:rPr lang="ru-RU" sz="30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пальчик прикорнул, а четвертый вдруг  уснул.</a:t>
            </a:r>
          </a:p>
          <a:p>
            <a:pPr marL="0" indent="0">
              <a:buNone/>
            </a:pPr>
            <a:r>
              <a:rPr lang="ru-RU" sz="30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Встали пальчики. Ура!  Пальчикам гулять пора (расправить все пальчики).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399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575"/>
            <a:ext cx="12191999" cy="6839425"/>
          </a:xfrm>
          <a:prstGeom prst="rect">
            <a:avLst/>
          </a:prstGeom>
        </p:spPr>
      </p:pic>
      <p:pic>
        <p:nvPicPr>
          <p:cNvPr id="4098" name="Picture 2" descr="https://media.istockphoto.com/photos/hands-clasped-together-on-white-background-picture-id166186366?k=6&amp;m=166186366&amp;s=612x612&amp;w=0&amp;h=z6XghEmHHanf_539GVCiItvQaT8WhNN0ONTQQqKw6A0=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1"/>
            <a:ext cx="5328563" cy="561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457201"/>
            <a:ext cx="10515600" cy="1368424"/>
          </a:xfrm>
        </p:spPr>
        <p:txBody>
          <a:bodyPr>
            <a:normAutofit/>
          </a:bodyPr>
          <a:lstStyle/>
          <a:p>
            <a:pPr algn="ctr"/>
            <a:r>
              <a:rPr lang="ru-RU" b="1" u="sn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Волны</a:t>
            </a: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2273" cy="4351338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Пальцы сцеплены в замок. Поочередно открывая и закрывая ладонь, дети имитируют движение волны.</a:t>
            </a:r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68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39425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540327"/>
            <a:ext cx="10515600" cy="1150361"/>
          </a:xfrm>
        </p:spPr>
        <p:txBody>
          <a:bodyPr>
            <a:noAutofit/>
          </a:bodyPr>
          <a:lstStyle/>
          <a:p>
            <a:pPr algn="ctr"/>
            <a:r>
              <a:rPr lang="ru-RU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Кошки – мышки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838200" y="1399309"/>
            <a:ext cx="6075218" cy="47776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кулак (закрываем ладонь крохи, сжимая пальчики в кулак),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вот ладошка (открываем).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ладошку села кошка (кладём на неё сложенные щепоткой пальцы)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крадётся, и крадётся, и крадётся (перемещаемся вверх, к плечу).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Прыг под мышку (засовываем руку под мышку),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же мышка? (Разводим руки в стороны.)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963" y="1122217"/>
            <a:ext cx="3631266" cy="5054745"/>
          </a:xfrm>
        </p:spPr>
      </p:pic>
    </p:spTree>
    <p:extLst>
      <p:ext uri="{BB962C8B-B14F-4D97-AF65-F5344CB8AC3E}">
        <p14:creationId xmlns:p14="http://schemas.microsoft.com/office/powerpoint/2010/main" val="256396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39425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38801" y="641857"/>
            <a:ext cx="5535106" cy="553510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568036"/>
            <a:ext cx="10515600" cy="11226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Кулачок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838199" y="1454727"/>
            <a:ext cx="5590309" cy="47222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пальчик — маленький, (загибаем мизинчик)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пальчик — слабенький, (загибаем безымянный пальчик)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пальчик — длинненький, (загибаем средний пальчик)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пальчик — </a:t>
            </a:r>
            <a:r>
              <a:rPr lang="ru-RU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сильненький</a:t>
            </a: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(загибаем указательный пальчик)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пальчик — толстячок, (загибаем большой пальчик)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 а вместе — кулачок!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4286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39425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291" y="661913"/>
            <a:ext cx="6047509" cy="550594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457200"/>
            <a:ext cx="10515600" cy="12334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Клён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838200" y="1357745"/>
            <a:ext cx="5618018" cy="48192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 тихо клён качает, (пальчики растопырены и тянутся вверх)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Вправо, влево наклоняет: (качаем ладошками вправо-влево)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 — наклон и два — наклон, (наклоняем влево — вправо ладошки низко-низко)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Зашумел </a:t>
            </a:r>
            <a:r>
              <a:rPr lang="ru-RU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листвою</a:t>
            </a: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клён. (пошевелить пальчиками)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955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39425"/>
          </a:xfrm>
          <a:prstGeom prst="rect">
            <a:avLst/>
          </a:prstGeom>
        </p:spPr>
      </p:pic>
      <p:pic>
        <p:nvPicPr>
          <p:cNvPr id="10" name="Объект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95743"/>
            <a:ext cx="6435435" cy="4755367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 ИГРЫ С ПРЕДМЕТАМИ</a:t>
            </a:r>
            <a:b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Бусинки - горошки</a:t>
            </a:r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6913418" y="1825625"/>
            <a:ext cx="4440382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Покатаю я в руках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Бусинки, горошки.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Станьте ловкими скорей,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Пальчики, ладошки.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(Катать по столу горошины или бусины указательным пальцем, средним, безымянным и мизинцем.)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269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8390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706582" y="401782"/>
            <a:ext cx="11097491" cy="62068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координации и мелкой моторики у детей с раннего возраста.</a:t>
            </a:r>
          </a:p>
          <a:p>
            <a:pPr marL="0" indent="0">
              <a:buNone/>
            </a:pPr>
            <a:r>
              <a:rPr lang="ru-RU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0" indent="0">
              <a:buNone/>
            </a:pPr>
            <a:r>
              <a:rPr lang="ru-RU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Улучшить мелкую моторику рук и кистей.</a:t>
            </a:r>
          </a:p>
          <a:p>
            <a:pPr marL="0" indent="0">
              <a:buNone/>
            </a:pPr>
            <a:r>
              <a:rPr lang="ru-RU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Создать комфортную обстановку в общении со сверстниками.</a:t>
            </a:r>
          </a:p>
          <a:p>
            <a:pPr marL="0" indent="0">
              <a:buNone/>
            </a:pPr>
            <a:r>
              <a:rPr lang="ru-RU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Развить интерес к обследованию предметов и действия с ними.</a:t>
            </a:r>
          </a:p>
          <a:p>
            <a:pPr marL="0" indent="0">
              <a:buNone/>
            </a:pPr>
            <a:r>
              <a:rPr lang="ru-RU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Формировать умение согласовывать движения с речью.</a:t>
            </a:r>
          </a:p>
          <a:p>
            <a:pPr marL="0" indent="0">
              <a:buNone/>
            </a:pPr>
            <a:r>
              <a:rPr lang="ru-RU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Развивать речь с помощью мелкой моторики рук.</a:t>
            </a:r>
            <a:endParaRPr lang="ru-RU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93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39425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>
                <a:solidFill>
                  <a:srgbClr val="3E2A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Карандаш</a:t>
            </a:r>
            <a:endParaRPr lang="ru-RU" b="1" u="sng" dirty="0">
              <a:solidFill>
                <a:srgbClr val="3E2AD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1825625"/>
            <a:ext cx="5509022" cy="3672681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664036" y="1825625"/>
            <a:ext cx="4689764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Карандаш в руках катаю,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пальчиков верчу.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Непременно каждый пальчик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послушным научу.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(Перекатывать между пальцами или ладонями шестигранный карандаш.)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026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39425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Помощник</a:t>
            </a:r>
            <a:endParaRPr lang="ru-RU" b="1" u="sng" dirty="0">
              <a:solidFill>
                <a:srgbClr val="00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199" y="1690688"/>
            <a:ext cx="5856521" cy="4143683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761018" y="1825625"/>
            <a:ext cx="4592782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33CC33"/>
                </a:solidFill>
              </a:rPr>
              <a:t>Я крупу перебираю,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33CC33"/>
                </a:solidFill>
              </a:rPr>
              <a:t>Мамочке помочь хочу.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33CC33"/>
                </a:solidFill>
              </a:rPr>
              <a:t>Я с закрытыми глазами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33CC33"/>
                </a:solidFill>
              </a:rPr>
              <a:t>Рис от гречки отличу.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33CC33"/>
                </a:solidFill>
              </a:rPr>
              <a:t>(Разбирать отдельно разные крупы.)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005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39425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Дорожка</a:t>
            </a:r>
            <a:endParaRPr lang="ru-RU" b="1" u="sng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1593273"/>
            <a:ext cx="5801784" cy="4583690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858000" y="1825625"/>
            <a:ext cx="44958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3E2A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взяла горошка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3E2A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Выложить дорожку,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3E2A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бегали по ней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3E2A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Зайчик или кошка.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3E2A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(Выкладывать дорожку.)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049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ds03.infourok.ru/uploads/ex/073f/0001dbfe-edf55236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23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240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 игры</a:t>
            </a:r>
            <a:endParaRPr lang="ru-RU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246909"/>
            <a:ext cx="10647219" cy="4930054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FF0000"/>
                </a:solidFill>
              </a:rPr>
              <a:t>Для детей дошкольного возраста играет важную роль пальчиковая гимнастика. 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Положительные </a:t>
            </a:r>
            <a:r>
              <a:rPr lang="ru-RU" dirty="0">
                <a:solidFill>
                  <a:srgbClr val="FF0000"/>
                </a:solidFill>
              </a:rPr>
              <a:t>моменты гимнастики - это стимуляция моторных и речевых зон мозга, способствующие более быстрому формированию речи. 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Значительное </a:t>
            </a:r>
            <a:r>
              <a:rPr lang="ru-RU" dirty="0">
                <a:solidFill>
                  <a:srgbClr val="FF0000"/>
                </a:solidFill>
              </a:rPr>
              <a:t>взаимодействие этих зон играет большую роль в возрасте от </a:t>
            </a:r>
            <a:r>
              <a:rPr lang="ru-RU" dirty="0" smtClean="0">
                <a:solidFill>
                  <a:srgbClr val="FF0000"/>
                </a:solidFill>
              </a:rPr>
              <a:t>1 </a:t>
            </a:r>
            <a:r>
              <a:rPr lang="ru-RU" dirty="0">
                <a:solidFill>
                  <a:srgbClr val="FF0000"/>
                </a:solidFill>
              </a:rPr>
              <a:t>до 3 лет, когда идет активное формирование речи </a:t>
            </a:r>
            <a:r>
              <a:rPr lang="ru-RU" dirty="0" smtClean="0">
                <a:solidFill>
                  <a:srgbClr val="FF0000"/>
                </a:solidFill>
              </a:rPr>
              <a:t>ребенка, </a:t>
            </a:r>
            <a:r>
              <a:rPr lang="ru-RU" dirty="0">
                <a:solidFill>
                  <a:srgbClr val="FF0000"/>
                </a:solidFill>
              </a:rPr>
              <a:t>поэтому заниматься с ребенком необходимо с младенчества. 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Сгибая-разгибая </a:t>
            </a:r>
            <a:r>
              <a:rPr lang="ru-RU" dirty="0">
                <a:solidFill>
                  <a:srgbClr val="FF0000"/>
                </a:solidFill>
              </a:rPr>
              <a:t>пальчики с ребенком, массируя кисти рук, выполняя различного вида движения, мы посылаем импульсы в речевые центры. 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FF0000"/>
                </a:solidFill>
              </a:rPr>
              <a:t>Чем больше умеет рука, тем умнее ее обладатель.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92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8950"/>
          </a:xfrm>
        </p:spPr>
      </p:pic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>
            <a:off x="831850" y="720436"/>
            <a:ext cx="10515600" cy="5369215"/>
          </a:xfrm>
        </p:spPr>
        <p:txBody>
          <a:bodyPr>
            <a:normAutofit/>
          </a:bodyPr>
          <a:lstStyle/>
          <a:p>
            <a:pPr algn="ctr"/>
            <a:r>
              <a:rPr lang="ru-RU" sz="4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проведения.</a:t>
            </a:r>
          </a:p>
          <a:p>
            <a:pPr algn="just"/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упражнений гимнастики для пальчиков рук проводят в течение 6—8 минут. Он включает в себя 6—8 упражнений, выполняемых в такой последовательности: кончики пальцев, кисть, предплечье, плечо. По мере привыкания к комплексу в него включаются новые упражнения или усложняются условия выполнения уже разученных ранее упражнений.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85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394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595746"/>
            <a:ext cx="10515600" cy="69272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пальчиковых игр в развитии ребенка</a:t>
            </a:r>
            <a:endParaRPr lang="ru-RU" sz="4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537855"/>
            <a:ext cx="10515600" cy="455179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 игры являются важной частью работы по развитию мелкой моторики рук у дошкольников. Игры эти очень эмоциональны, увлекательны для детей, а также исключительно полезны для их общего развития:</a:t>
            </a:r>
          </a:p>
          <a:p>
            <a:pPr algn="just"/>
            <a:r>
              <a:rPr lang="ru-RU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-Способствуют развитию речи. </a:t>
            </a:r>
          </a:p>
          <a:p>
            <a:pPr algn="just"/>
            <a:r>
              <a:rPr lang="ru-RU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-Развивают восприятие, умение вслушиваться в речь взрослого.</a:t>
            </a:r>
          </a:p>
          <a:p>
            <a:pPr algn="just"/>
            <a:r>
              <a:rPr lang="ru-RU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-Способствуют развитию творческой деятельности. Ведь руками можно «рассказывать» целые истории!</a:t>
            </a:r>
          </a:p>
          <a:p>
            <a:pPr algn="just"/>
            <a:r>
              <a:rPr lang="ru-RU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-Активизируют моторику рук. Тем самым вырабатывается ловкость, умение управлять своими движениями. Пальцы и кисти приобретают хорошую подвижность, гибкость, исчезает скованность движений.</a:t>
            </a:r>
          </a:p>
          <a:p>
            <a:pPr algn="just"/>
            <a:r>
              <a:rPr lang="ru-RU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-Помогают в игре формировать элементарные математические представления.</a:t>
            </a:r>
          </a:p>
          <a:p>
            <a:pPr algn="just"/>
            <a:r>
              <a:rPr lang="ru-RU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-Учат ребенка концентрировать внимание и правильно его распределять.</a:t>
            </a:r>
          </a:p>
          <a:p>
            <a:pPr algn="just"/>
            <a:r>
              <a:rPr lang="ru-RU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-Развивают память, ведь в пальчиковых играх нужно запоминать многое: и положение пальцев, и последовательность движений, да и просто стихи.</a:t>
            </a:r>
          </a:p>
          <a:p>
            <a:pPr algn="just"/>
            <a:r>
              <a:rPr lang="ru-RU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-Развивают эмоциональность, формируют добрые взаимоотношения между детьми, а также между взрослым и ребёнком.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656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394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304800"/>
            <a:ext cx="10515600" cy="1801091"/>
          </a:xfrm>
        </p:spPr>
        <p:txBody>
          <a:bodyPr>
            <a:normAutofit/>
          </a:bodyPr>
          <a:lstStyle/>
          <a:p>
            <a:pPr algn="ctr"/>
            <a:r>
              <a:rPr lang="ru-RU" sz="4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разучивания игр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482436"/>
            <a:ext cx="10792114" cy="4821381"/>
          </a:xfrm>
        </p:spPr>
        <p:txBody>
          <a:bodyPr/>
          <a:lstStyle/>
          <a:p>
            <a:pPr algn="just"/>
            <a:r>
              <a:rPr lang="ru-RU" sz="3600" dirty="0" smtClean="0">
                <a:solidFill>
                  <a:srgbClr val="EF70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1.Взрослый сначала показывает игру ребёнку сам. </a:t>
            </a:r>
          </a:p>
          <a:p>
            <a:pPr algn="just"/>
            <a:r>
              <a:rPr lang="ru-RU" sz="3600" dirty="0" smtClean="0">
                <a:solidFill>
                  <a:srgbClr val="EF70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2.Взрослый показывает игру, манипулируя пальцами и рукой ребёнка. </a:t>
            </a:r>
          </a:p>
          <a:p>
            <a:pPr algn="just"/>
            <a:r>
              <a:rPr lang="ru-RU" sz="3600" dirty="0" smtClean="0">
                <a:solidFill>
                  <a:srgbClr val="EF70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3.Взрослый и ребёнок выполняют движения одновременно, взрослый проговаривает текст. </a:t>
            </a:r>
          </a:p>
          <a:p>
            <a:pPr algn="just"/>
            <a:r>
              <a:rPr lang="ru-RU" sz="3600" dirty="0" smtClean="0">
                <a:solidFill>
                  <a:srgbClr val="EF70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4.Ребёнок выполняет движения с необходимой помощью взрослого, который произносит текст.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628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39425"/>
          </a:xfrm>
          <a:prstGeom prst="rect">
            <a:avLst/>
          </a:prstGeom>
        </p:spPr>
      </p:pic>
      <p:pic>
        <p:nvPicPr>
          <p:cNvPr id="10" name="Picture 2" descr="http://ddu261.minsk.edu.by/be/sm_full.aspx?guid=119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75700">
            <a:off x="142786" y="1090786"/>
            <a:ext cx="2854035" cy="155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kartinki.detki.today/wp-content/uploads/2017/03/soroka-naryadnay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5283">
            <a:off x="8851079" y="868926"/>
            <a:ext cx="2750217" cy="287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52400"/>
            <a:ext cx="10515600" cy="1745673"/>
          </a:xfrm>
        </p:spPr>
        <p:txBody>
          <a:bodyPr>
            <a:normAutofit/>
          </a:bodyPr>
          <a:lstStyle/>
          <a:p>
            <a:pPr algn="ctr"/>
            <a:r>
              <a:rPr lang="ru-RU" sz="4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пальчиковых игр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455" y="1260764"/>
            <a:ext cx="11208327" cy="548640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rgbClr val="3E2A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 игры разнообразны по содержанию, поэтому целесообразно будет разделить их на группы по их назначению: </a:t>
            </a:r>
          </a:p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Игры - манипуляции.</a:t>
            </a:r>
          </a:p>
          <a:p>
            <a:r>
              <a:rPr lang="ru-RU" dirty="0" smtClean="0">
                <a:solidFill>
                  <a:srgbClr val="3E2AD6"/>
                </a:solidFill>
              </a:rPr>
              <a:t>«Ладушки-ладушки…», «Сорока-белобока…» - указательным пальцем осуществляют круговые движения.</a:t>
            </a:r>
          </a:p>
          <a:p>
            <a:r>
              <a:rPr lang="ru-RU" dirty="0" smtClean="0">
                <a:solidFill>
                  <a:srgbClr val="3E2AD6"/>
                </a:solidFill>
              </a:rPr>
              <a:t>«Пальчик-мальчик, где ты был?..», «Мы делили апельсин…», «Этот пальчик хочет спать…», «Этот пальчик - дедушка…», «Раз, два, три, четыре, кто живет в моей квартире?..», «Пальчики пошли гулять…» - ребенок поочередно загибает каждый пальчик.</a:t>
            </a:r>
          </a:p>
          <a:p>
            <a:r>
              <a:rPr lang="ru-RU" dirty="0" smtClean="0">
                <a:solidFill>
                  <a:srgbClr val="3E2AD6"/>
                </a:solidFill>
              </a:rPr>
              <a:t>Эти упражнения ребенок может выполнять самостоятельно или с помощью взрослого. Они развивают воображение: в каждом пальчике ребенок видит тот или иной образ.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137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39425"/>
          </a:xfrm>
          <a:prstGeom prst="rect">
            <a:avLst/>
          </a:prstGeom>
        </p:spPr>
      </p:pic>
      <p:pic>
        <p:nvPicPr>
          <p:cNvPr id="7" name="Picture 10" descr="http://img-fotki.yandex.ru/get/6430/47407354.b2a/0_1169ba_6093bc78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7507">
            <a:off x="295795" y="3910154"/>
            <a:ext cx="3307928" cy="248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img-fotki.yandex.ru/get/4422/47407354.3ab/0_a9afe_3c90afc4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2575">
            <a:off x="9183442" y="367154"/>
            <a:ext cx="2486891" cy="202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595745"/>
            <a:ext cx="10515600" cy="5493905"/>
          </a:xfrm>
        </p:spPr>
        <p:txBody>
          <a:bodyPr/>
          <a:lstStyle/>
          <a:p>
            <a:pPr algn="ctr"/>
            <a:r>
              <a:rPr lang="ru-RU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Сюжетные пальчиковые упражнения.</a:t>
            </a:r>
          </a:p>
          <a:p>
            <a:pPr algn="ctr"/>
            <a:endParaRPr lang="ru-RU" b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«Елка» - ладони от себя, пальцы в «замок» (ладони под углом друг к другу). Пальцы выставляют вперед, локти к корпусу не прижимаются.</a:t>
            </a:r>
          </a:p>
          <a:p>
            <a:pPr algn="just"/>
            <a:r>
              <a:rPr lang="ru-RU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«Распускается цветок» - из сжатого кулака поочередно «появляются» пальцы.</a:t>
            </a:r>
          </a:p>
          <a:p>
            <a:pPr algn="just"/>
            <a:r>
              <a:rPr lang="ru-RU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«Пальчики здороваются» - подушечки пальцев соприкасаются с большим пальцем (правой, левой руки, двух одновременно).</a:t>
            </a:r>
          </a:p>
          <a:p>
            <a:pPr algn="just"/>
            <a:r>
              <a:rPr lang="ru-RU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«Грабли» - ладони на себя, пальцы переплетаются между собой.</a:t>
            </a:r>
          </a:p>
          <a:p>
            <a:pPr algn="just"/>
            <a:r>
              <a:rPr lang="ru-RU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этой группе относятся также упражнения, которые позволяют детям изображать предметы транспорта и мебели, диких и домашних животных, птиц, насекомых, деревьев.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719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39425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595745"/>
            <a:ext cx="10515600" cy="5493905"/>
          </a:xfrm>
        </p:spPr>
        <p:txBody>
          <a:bodyPr>
            <a:normAutofit/>
          </a:bodyPr>
          <a:lstStyle/>
          <a:p>
            <a:pPr algn="ctr"/>
            <a:r>
              <a:rPr lang="ru-RU" b="1" u="sng" dirty="0" smtClean="0">
                <a:solidFill>
                  <a:srgbClr val="3E2A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Пальчиковые упражнения в сочетании со звуковой гимнастикой.</a:t>
            </a:r>
          </a:p>
          <a:p>
            <a:pPr algn="ctr"/>
            <a:endParaRPr lang="ru-RU" b="1" u="sng" dirty="0" smtClean="0">
              <a:solidFill>
                <a:srgbClr val="3E2AD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может поочередно соединять пальцы каждой руки друг с другом, или выпрямлять по очереди каждый палец, или сжимать пальцы в кулак и разжимать и в это время произносить звуки: б-п, д-т, к-г.</a:t>
            </a:r>
            <a:endParaRPr lang="ru-RU" dirty="0"/>
          </a:p>
        </p:txBody>
      </p:sp>
      <p:pic>
        <p:nvPicPr>
          <p:cNvPr id="6" name="Picture 12" descr="http://www.eduportal44.ru/Kostroma_EDU/kos_sch_36/SiteAssets/SitePages/%D0%A8%D0%BA%D0%BE%D0%BB%D1%8C%D0%BD%D0%B0%D1%8F%20%D1%81%D0%BB%D1%83%D0%B6%D0%B1%D0%B0%20%D0%BF%D1%80%D0%B8%D0%BC%D0%B8%D1%80%D0%B5%D0%BD%D0%B8%D1%8F/%D0%BB%D0%B0%D0%B4%D0%BE%D1%88%D0%BA%D0%B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2561504"/>
            <a:ext cx="4827732" cy="366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://www.eduportal44.ru/Kostroma_EDU/kos_sch_36/SiteAssets/SitePages/%D0%A8%D0%BA%D0%BE%D0%BB%D1%8C%D0%BD%D0%B0%D1%8F%20%D1%81%D0%BB%D1%83%D0%B6%D0%B1%D0%B0%20%D0%BF%D1%80%D0%B8%D0%BC%D0%B8%D1%80%D0%B5%D0%BD%D0%B8%D1%8F/%D0%BB%D0%B0%D0%B4%D0%BE%D1%88%D0%BA%D0%B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0" y="2494430"/>
            <a:ext cx="5039014" cy="366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12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1441</Words>
  <Application>Microsoft Office PowerPoint</Application>
  <PresentationFormat>Произвольный</PresentationFormat>
  <Paragraphs>124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Мастер класс: Волшебный мир пальчиковых игр.</vt:lpstr>
      <vt:lpstr>Презентация PowerPoint</vt:lpstr>
      <vt:lpstr>Пальчиковые игры</vt:lpstr>
      <vt:lpstr>Презентация PowerPoint</vt:lpstr>
      <vt:lpstr>Роль пальчиковых игр в развитии ребенка</vt:lpstr>
      <vt:lpstr>Этапы разучивания игр </vt:lpstr>
      <vt:lpstr>Виды пальчиковых игр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ПАЛЬЧИКОВЫЕ ИГРЫ С РЕЧЕВЫМ СОПРОВОЖДЕНИЕМ Пальчики </vt:lpstr>
      <vt:lpstr>Волны </vt:lpstr>
      <vt:lpstr>Кошки – мышки </vt:lpstr>
      <vt:lpstr>Кулачок </vt:lpstr>
      <vt:lpstr>Клён </vt:lpstr>
      <vt:lpstr>ПАЛЬЧИКОВЫЕ ИГРЫ С ПРЕДМЕТАМИ Бусинки - горошки </vt:lpstr>
      <vt:lpstr>Карандаш</vt:lpstr>
      <vt:lpstr>Помощник</vt:lpstr>
      <vt:lpstr>Дорожка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Пальчиковые игры для малышей</dc:title>
  <dc:creator>ИНКА</dc:creator>
  <cp:lastModifiedBy>Айгуль</cp:lastModifiedBy>
  <cp:revision>28</cp:revision>
  <dcterms:created xsi:type="dcterms:W3CDTF">2018-09-28T06:13:21Z</dcterms:created>
  <dcterms:modified xsi:type="dcterms:W3CDTF">2019-12-15T04:49:57Z</dcterms:modified>
</cp:coreProperties>
</file>