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0" r:id="rId2"/>
    <p:sldId id="307" r:id="rId3"/>
    <p:sldId id="305" r:id="rId4"/>
    <p:sldId id="311" r:id="rId5"/>
  </p:sldIdLst>
  <p:sldSz cx="16256000" cy="9144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780" y="90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7F476-C640-453A-A22E-0E4A1CDEA101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59150-6D23-4026-BDDC-21CFBA953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5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9150-6D23-4026-BDDC-21CFBA9537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8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2840571"/>
            <a:ext cx="13817600" cy="19600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366185"/>
            <a:ext cx="3657600" cy="78020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366185"/>
            <a:ext cx="10701867" cy="78020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113" y="5875868"/>
            <a:ext cx="13817600" cy="1816100"/>
          </a:xfrm>
        </p:spPr>
        <p:txBody>
          <a:bodyPr anchor="t"/>
          <a:lstStyle>
            <a:lvl1pPr algn="l">
              <a:defRPr sz="711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4113" y="3875619"/>
            <a:ext cx="13817600" cy="2000249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3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31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79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84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616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8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15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2133603"/>
            <a:ext cx="7179733" cy="6034617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63467" y="2133603"/>
            <a:ext cx="7179733" cy="6034617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6" y="2046819"/>
            <a:ext cx="7182556" cy="85301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71" indent="0">
              <a:buNone/>
              <a:defRPr sz="3556" b="1"/>
            </a:lvl2pPr>
            <a:lvl3pPr marL="1625539" indent="0">
              <a:buNone/>
              <a:defRPr sz="3200" b="1"/>
            </a:lvl3pPr>
            <a:lvl4pPr marL="2438310" indent="0">
              <a:buNone/>
              <a:defRPr sz="2844" b="1"/>
            </a:lvl4pPr>
            <a:lvl5pPr marL="3251079" indent="0">
              <a:buNone/>
              <a:defRPr sz="2844" b="1"/>
            </a:lvl5pPr>
            <a:lvl6pPr marL="4063848" indent="0">
              <a:buNone/>
              <a:defRPr sz="2844" b="1"/>
            </a:lvl6pPr>
            <a:lvl7pPr marL="4876616" indent="0">
              <a:buNone/>
              <a:defRPr sz="2844" b="1"/>
            </a:lvl7pPr>
            <a:lvl8pPr marL="5689387" indent="0">
              <a:buNone/>
              <a:defRPr sz="2844" b="1"/>
            </a:lvl8pPr>
            <a:lvl9pPr marL="6502158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2806" y="2899833"/>
            <a:ext cx="7182556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57831" y="2046819"/>
            <a:ext cx="7185377" cy="85301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71" indent="0">
              <a:buNone/>
              <a:defRPr sz="3556" b="1"/>
            </a:lvl2pPr>
            <a:lvl3pPr marL="1625539" indent="0">
              <a:buNone/>
              <a:defRPr sz="3200" b="1"/>
            </a:lvl3pPr>
            <a:lvl4pPr marL="2438310" indent="0">
              <a:buNone/>
              <a:defRPr sz="2844" b="1"/>
            </a:lvl4pPr>
            <a:lvl5pPr marL="3251079" indent="0">
              <a:buNone/>
              <a:defRPr sz="2844" b="1"/>
            </a:lvl5pPr>
            <a:lvl6pPr marL="4063848" indent="0">
              <a:buNone/>
              <a:defRPr sz="2844" b="1"/>
            </a:lvl6pPr>
            <a:lvl7pPr marL="4876616" indent="0">
              <a:buNone/>
              <a:defRPr sz="2844" b="1"/>
            </a:lvl7pPr>
            <a:lvl8pPr marL="5689387" indent="0">
              <a:buNone/>
              <a:defRPr sz="2844" b="1"/>
            </a:lvl8pPr>
            <a:lvl9pPr marL="6502158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257831" y="2899833"/>
            <a:ext cx="7185377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8" y="364067"/>
            <a:ext cx="5348113" cy="154940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5649" y="364073"/>
            <a:ext cx="9087557" cy="7804151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8" y="1913469"/>
            <a:ext cx="5348113" cy="6254750"/>
          </a:xfrm>
        </p:spPr>
        <p:txBody>
          <a:bodyPr/>
          <a:lstStyle>
            <a:lvl1pPr marL="0" indent="0">
              <a:buNone/>
              <a:defRPr sz="2489"/>
            </a:lvl1pPr>
            <a:lvl2pPr marL="812771" indent="0">
              <a:buNone/>
              <a:defRPr sz="2133"/>
            </a:lvl2pPr>
            <a:lvl3pPr marL="1625539" indent="0">
              <a:buNone/>
              <a:defRPr sz="1778"/>
            </a:lvl3pPr>
            <a:lvl4pPr marL="2438310" indent="0">
              <a:buNone/>
              <a:defRPr sz="1600"/>
            </a:lvl4pPr>
            <a:lvl5pPr marL="3251079" indent="0">
              <a:buNone/>
              <a:defRPr sz="1600"/>
            </a:lvl5pPr>
            <a:lvl6pPr marL="4063848" indent="0">
              <a:buNone/>
              <a:defRPr sz="1600"/>
            </a:lvl6pPr>
            <a:lvl7pPr marL="4876616" indent="0">
              <a:buNone/>
              <a:defRPr sz="1600"/>
            </a:lvl7pPr>
            <a:lvl8pPr marL="5689387" indent="0">
              <a:buNone/>
              <a:defRPr sz="1600"/>
            </a:lvl8pPr>
            <a:lvl9pPr marL="650215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290" y="6400800"/>
            <a:ext cx="9753600" cy="755652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689"/>
            </a:lvl1pPr>
            <a:lvl2pPr marL="812771" indent="0">
              <a:buNone/>
              <a:defRPr sz="4978"/>
            </a:lvl2pPr>
            <a:lvl3pPr marL="1625539" indent="0">
              <a:buNone/>
              <a:defRPr sz="4267"/>
            </a:lvl3pPr>
            <a:lvl4pPr marL="2438310" indent="0">
              <a:buNone/>
              <a:defRPr sz="3556"/>
            </a:lvl4pPr>
            <a:lvl5pPr marL="3251079" indent="0">
              <a:buNone/>
              <a:defRPr sz="3556"/>
            </a:lvl5pPr>
            <a:lvl6pPr marL="4063848" indent="0">
              <a:buNone/>
              <a:defRPr sz="3556"/>
            </a:lvl6pPr>
            <a:lvl7pPr marL="4876616" indent="0">
              <a:buNone/>
              <a:defRPr sz="3556"/>
            </a:lvl7pPr>
            <a:lvl8pPr marL="5689387" indent="0">
              <a:buNone/>
              <a:defRPr sz="3556"/>
            </a:lvl8pPr>
            <a:lvl9pPr marL="6502158" indent="0">
              <a:buNone/>
              <a:defRPr sz="355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86290" y="7156454"/>
            <a:ext cx="9753600" cy="1073150"/>
          </a:xfrm>
        </p:spPr>
        <p:txBody>
          <a:bodyPr/>
          <a:lstStyle>
            <a:lvl1pPr marL="0" indent="0">
              <a:buNone/>
              <a:defRPr sz="2489"/>
            </a:lvl1pPr>
            <a:lvl2pPr marL="812771" indent="0">
              <a:buNone/>
              <a:defRPr sz="2133"/>
            </a:lvl2pPr>
            <a:lvl3pPr marL="1625539" indent="0">
              <a:buNone/>
              <a:defRPr sz="1778"/>
            </a:lvl3pPr>
            <a:lvl4pPr marL="2438310" indent="0">
              <a:buNone/>
              <a:defRPr sz="1600"/>
            </a:lvl4pPr>
            <a:lvl5pPr marL="3251079" indent="0">
              <a:buNone/>
              <a:defRPr sz="1600"/>
            </a:lvl5pPr>
            <a:lvl6pPr marL="4063848" indent="0">
              <a:buNone/>
              <a:defRPr sz="1600"/>
            </a:lvl6pPr>
            <a:lvl7pPr marL="4876616" indent="0">
              <a:buNone/>
              <a:defRPr sz="1600"/>
            </a:lvl7pPr>
            <a:lvl8pPr marL="5689387" indent="0">
              <a:buNone/>
              <a:defRPr sz="1600"/>
            </a:lvl8pPr>
            <a:lvl9pPr marL="650215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FFC5-CE45-4194-84FA-B8A15A84DF41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66185"/>
            <a:ext cx="14630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133603"/>
            <a:ext cx="14630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2800" y="8475134"/>
            <a:ext cx="3793067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CFFC5-CE45-4194-84FA-B8A15A84DF41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554134" y="8475134"/>
            <a:ext cx="5147733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50133" y="8475134"/>
            <a:ext cx="3793067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9A59-DB30-4BD8-AE42-638E1A6DC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2553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6" indent="-609576" algn="l" defTabSz="162553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51" indent="-507983" algn="l" defTabSz="1625539" rtl="0" eaLnBrk="1" latinLnBrk="0" hangingPunct="1">
        <a:spcBef>
          <a:spcPct val="20000"/>
        </a:spcBef>
        <a:buFont typeface="Arial" pitchFamily="34" charset="0"/>
        <a:buChar char="–"/>
        <a:defRPr sz="4978" kern="1200">
          <a:solidFill>
            <a:schemeClr val="tx1"/>
          </a:solidFill>
          <a:latin typeface="+mn-lt"/>
          <a:ea typeface="+mn-ea"/>
          <a:cs typeface="+mn-cs"/>
        </a:defRPr>
      </a:lvl2pPr>
      <a:lvl3pPr marL="2031922" indent="-406386" algn="l" defTabSz="162553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93" indent="-406386" algn="l" defTabSz="162553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64" indent="-406386" algn="l" defTabSz="162553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232" indent="-406386" algn="l" defTabSz="162553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3003" indent="-406386" algn="l" defTabSz="162553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772" indent="-406386" algn="l" defTabSz="162553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541" indent="-406386" algn="l" defTabSz="162553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53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71" algn="l" defTabSz="162553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39" algn="l" defTabSz="162553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310" algn="l" defTabSz="162553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79" algn="l" defTabSz="162553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48" algn="l" defTabSz="162553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616" algn="l" defTabSz="162553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87" algn="l" defTabSz="162553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58" algn="l" defTabSz="162553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phonoteka.org/uploads/posts/2022-02/1645316540_1-phonoteka-org-p-fon-dlya-prezentatsii-ostro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19133" y="2840568"/>
            <a:ext cx="15617735" cy="1960034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/>
          <a:p>
            <a:pPr algn="ctr" defTabSz="1625620">
              <a:spcBef>
                <a:spcPct val="0"/>
              </a:spcBef>
              <a:defRPr/>
            </a:pPr>
            <a:r>
              <a:rPr lang="ru-RU" sz="11733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Логопедическая дидактическая игра </a:t>
            </a:r>
            <a:r>
              <a:rPr lang="ru-RU" sz="11733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«Назови ласково»</a:t>
            </a:r>
            <a:endParaRPr lang="ru-RU" sz="11733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1625620">
              <a:spcBef>
                <a:spcPct val="0"/>
              </a:spcBef>
              <a:defRPr/>
            </a:pPr>
            <a:r>
              <a:rPr lang="ru-RU" sz="6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(4 </a:t>
            </a:r>
            <a:r>
              <a:rPr lang="ru-RU" sz="6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тип слоговой структуры слова)</a:t>
            </a:r>
            <a:endParaRPr lang="ru-RU" sz="6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384029" y="7260299"/>
            <a:ext cx="7097756" cy="1218208"/>
          </a:xfrm>
          <a:prstGeom prst="rect">
            <a:avLst/>
          </a:prstGeom>
        </p:spPr>
        <p:txBody>
          <a:bodyPr vert="horz" lIns="162560" tIns="81280" rIns="162560" bIns="81280" rtlCol="0">
            <a:noAutofit/>
          </a:bodyPr>
          <a:lstStyle/>
          <a:p>
            <a:pPr algn="r" defTabSz="1625620">
              <a:spcBef>
                <a:spcPct val="20000"/>
              </a:spcBef>
              <a:defRPr/>
            </a:pPr>
            <a:r>
              <a:rPr lang="ru-RU" sz="2844" b="1" i="1" dirty="0"/>
              <a:t>Подготовила : учитель-логопед </a:t>
            </a:r>
          </a:p>
          <a:p>
            <a:pPr algn="r" defTabSz="1625620">
              <a:spcBef>
                <a:spcPct val="20000"/>
              </a:spcBef>
              <a:defRPr/>
            </a:pPr>
            <a:r>
              <a:rPr lang="ru-RU" sz="2844" b="1" i="1" dirty="0"/>
              <a:t>МБДОУ № 29 г. Калуги</a:t>
            </a:r>
            <a:endParaRPr lang="ru-RU" sz="2844" b="1" dirty="0"/>
          </a:p>
          <a:p>
            <a:pPr algn="r" defTabSz="1625620">
              <a:spcBef>
                <a:spcPct val="20000"/>
              </a:spcBef>
              <a:defRPr/>
            </a:pPr>
            <a:r>
              <a:rPr lang="ru-RU" sz="2844" b="1" i="1" dirty="0" err="1"/>
              <a:t>Логошина</a:t>
            </a:r>
            <a:r>
              <a:rPr lang="ru-RU" sz="2844" b="1" i="1" dirty="0"/>
              <a:t> Ирина Сергеевна</a:t>
            </a:r>
            <a:endParaRPr lang="ru-RU" sz="2844" b="1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5615929" y="8156398"/>
            <a:ext cx="640071" cy="480053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308528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160" y="395536"/>
            <a:ext cx="1476164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Данная </a:t>
            </a:r>
            <a:r>
              <a:rPr lang="ru-RU" sz="2400" dirty="0"/>
              <a:t>игра рассчитана на детей 5-7 лет.</a:t>
            </a:r>
          </a:p>
          <a:p>
            <a:r>
              <a:rPr lang="ru-RU" sz="2400" dirty="0" smtClean="0"/>
              <a:t>       </a:t>
            </a:r>
            <a:endParaRPr lang="ru-RU" sz="2400" dirty="0"/>
          </a:p>
          <a:p>
            <a:r>
              <a:rPr lang="ru-RU" sz="2400" b="1" dirty="0"/>
              <a:t>Цель: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1.Учить </a:t>
            </a:r>
            <a:r>
              <a:rPr lang="ru-RU" sz="2400" dirty="0"/>
              <a:t>четко произносить слова  слоговой структуры  4-го типа при  употреблении имен существительных с уменьшительно-ласкательными суффиксами.</a:t>
            </a:r>
          </a:p>
          <a:p>
            <a:r>
              <a:rPr lang="ru-RU" sz="2400" dirty="0"/>
              <a:t>2. Расширять и активизировать словарный запас.</a:t>
            </a:r>
          </a:p>
          <a:p>
            <a:r>
              <a:rPr lang="ru-RU" sz="2400" dirty="0"/>
              <a:t> </a:t>
            </a:r>
          </a:p>
          <a:p>
            <a:r>
              <a:rPr lang="ru-RU" sz="2400" b="1" dirty="0" smtClean="0"/>
              <a:t>Ход </a:t>
            </a:r>
            <a:r>
              <a:rPr lang="ru-RU" sz="2400" b="1" dirty="0"/>
              <a:t>игрового упражнения.</a:t>
            </a:r>
            <a:endParaRPr lang="ru-RU" sz="2400" dirty="0"/>
          </a:p>
          <a:p>
            <a:r>
              <a:rPr lang="ru-RU" sz="2400" dirty="0" smtClean="0"/>
              <a:t>Взрослый </a:t>
            </a:r>
            <a:r>
              <a:rPr lang="ru-RU" sz="2400" dirty="0"/>
              <a:t>называет предмет. Ребенок называет его «ласково</a:t>
            </a:r>
            <a:r>
              <a:rPr lang="ru-RU" sz="2400" dirty="0" smtClean="0"/>
              <a:t>». Переключение картинок нажатием на синюю стрелку.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 </a:t>
            </a:r>
            <a:endParaRPr lang="ru-RU" sz="2400" b="1" dirty="0"/>
          </a:p>
          <a:p>
            <a:endParaRPr lang="ru-RU" sz="2400" b="1" dirty="0" smtClean="0"/>
          </a:p>
          <a:p>
            <a:endParaRPr lang="ru-RU" sz="2400" dirty="0"/>
          </a:p>
          <a:p>
            <a:pPr>
              <a:spcBef>
                <a:spcPts val="0"/>
              </a:spcBef>
              <a:buNone/>
            </a:pPr>
            <a:endParaRPr lang="ru-RU" sz="2400" b="1" dirty="0"/>
          </a:p>
          <a:p>
            <a:pPr>
              <a:spcBef>
                <a:spcPts val="0"/>
              </a:spcBef>
              <a:buNone/>
            </a:pPr>
            <a:endParaRPr lang="ru-RU" sz="1600" b="1" dirty="0" smtClean="0"/>
          </a:p>
          <a:p>
            <a:pPr>
              <a:spcBef>
                <a:spcPts val="0"/>
              </a:spcBef>
              <a:buNone/>
            </a:pPr>
            <a:endParaRPr lang="ru-RU" sz="1600" b="1" dirty="0"/>
          </a:p>
          <a:p>
            <a:pPr>
              <a:spcBef>
                <a:spcPts val="0"/>
              </a:spcBef>
              <a:buNone/>
            </a:pPr>
            <a:endParaRPr lang="ru-RU" sz="1600" b="1" dirty="0" smtClean="0"/>
          </a:p>
          <a:p>
            <a:pPr>
              <a:spcBef>
                <a:spcPts val="0"/>
              </a:spcBef>
              <a:buNone/>
            </a:pPr>
            <a:r>
              <a:rPr lang="ru-RU" sz="1600" b="1" dirty="0" smtClean="0"/>
              <a:t>При </a:t>
            </a:r>
            <a:r>
              <a:rPr lang="ru-RU" sz="1600" b="1" dirty="0"/>
              <a:t>создании данной игры использовался дидактический материал из пособия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err="1"/>
              <a:t>Четверушкина</a:t>
            </a:r>
            <a:r>
              <a:rPr lang="ru-RU" sz="1600" dirty="0"/>
              <a:t> Н.С. Слоговая структура слова: система коррекционных упражнений для детей 5-7 лет. Практическое пособие для логопедов, воспитателей и родителей. М.: «Издательство гном и Д» 2001. — 96 с.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/>
              <a:t>Изображения взяты из </a:t>
            </a:r>
            <a:r>
              <a:rPr lang="ru-RU" sz="1600" dirty="0" smtClean="0"/>
              <a:t>интернета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056220"/>
              </p:ext>
            </p:extLst>
          </p:nvPr>
        </p:nvGraphicFramePr>
        <p:xfrm>
          <a:off x="1143224" y="4499992"/>
          <a:ext cx="12241360" cy="1764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1482291383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159052567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264825529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87610468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Словарь: 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а) с суффиксом  «</a:t>
                      </a: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ИК»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б) с суффиксом «</a:t>
                      </a: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ОК»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в) с суффиксом </a:t>
                      </a: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« ЕК»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426717"/>
                  </a:ext>
                </a:extLst>
              </a:tr>
              <a:tr h="686693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 кот – котик</a:t>
                      </a:r>
                    </a:p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 дом - домик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дым – дымок</a:t>
                      </a:r>
                    </a:p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ком – комок</a:t>
                      </a:r>
                    </a:p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дуб – дубок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6255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пень – пенек</a:t>
                      </a:r>
                    </a:p>
                    <a:p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77317"/>
                  </a:ext>
                </a:extLst>
              </a:tr>
            </a:tbl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5566099" y="7749774"/>
            <a:ext cx="689901" cy="583397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-15090" y="7749774"/>
            <a:ext cx="689901" cy="583397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phonoteka.org/uploads/posts/2022-02/1645316540_1-phonoteka-org-p-fon-dlya-prezentatsii-ostrov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 l="7389"/>
          <a:stretch>
            <a:fillRect/>
          </a:stretch>
        </p:blipFill>
        <p:spPr bwMode="auto">
          <a:xfrm>
            <a:off x="-180528" y="555525"/>
            <a:ext cx="4816855" cy="426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89" y="3979499"/>
            <a:ext cx="4186718" cy="508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4143625" y="2165101"/>
            <a:ext cx="5720559" cy="4391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300813" y="2165101"/>
            <a:ext cx="5435570" cy="43937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pic>
        <p:nvPicPr>
          <p:cNvPr id="3074" name="Picture 2" descr="https://img-fotki.yandex.ru/get/5414/130884706.177/0_f28f3_1b9b880f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3695" y="2474834"/>
            <a:ext cx="3798841" cy="3884299"/>
          </a:xfrm>
          <a:prstGeom prst="rect">
            <a:avLst/>
          </a:prstGeom>
          <a:noFill/>
        </p:spPr>
      </p:pic>
      <p:pic>
        <p:nvPicPr>
          <p:cNvPr id="8" name="Picture 2" descr="https://img-fotki.yandex.ru/get/5414/130884706.177/0_f28f3_1b9b880f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93011" y="3960175"/>
            <a:ext cx="2196857" cy="2246279"/>
          </a:xfrm>
          <a:prstGeom prst="rect">
            <a:avLst/>
          </a:prstGeom>
          <a:noFill/>
        </p:spPr>
      </p:pic>
      <p:pic>
        <p:nvPicPr>
          <p:cNvPr id="3076" name="Picture 4" descr="https://cleanpublicdomain.com/wp-content/uploads/edd/2016/10/house-1429409-1560x114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5950" y="2380866"/>
            <a:ext cx="5644204" cy="4146322"/>
          </a:xfrm>
          <a:prstGeom prst="rect">
            <a:avLst/>
          </a:prstGeom>
          <a:noFill/>
        </p:spPr>
      </p:pic>
      <p:pic>
        <p:nvPicPr>
          <p:cNvPr id="3078" name="Picture 6" descr="https://i.pinimg.com/736x/e0/9c/3f/e09c3fa0cbbb94120bb38fb88cbd6c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52942" y="3410450"/>
            <a:ext cx="2796001" cy="2796001"/>
          </a:xfrm>
          <a:prstGeom prst="rect">
            <a:avLst/>
          </a:prstGeom>
          <a:noFill/>
        </p:spPr>
      </p:pic>
      <p:pic>
        <p:nvPicPr>
          <p:cNvPr id="3082" name="Picture 10" descr="https://multiurok.ru/img/247222/image_5c645c53164db.jpg"/>
          <p:cNvPicPr>
            <a:picLocks noChangeAspect="1" noChangeArrowheads="1"/>
          </p:cNvPicPr>
          <p:nvPr/>
        </p:nvPicPr>
        <p:blipFill>
          <a:blip r:embed="rId10" cstate="print"/>
          <a:srcRect l="22680" t="4012" r="12751" b="36385"/>
          <a:stretch>
            <a:fillRect/>
          </a:stretch>
        </p:blipFill>
        <p:spPr bwMode="auto">
          <a:xfrm>
            <a:off x="5299154" y="2899661"/>
            <a:ext cx="2594686" cy="3385091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11452942" y="2411353"/>
            <a:ext cx="2454773" cy="3994287"/>
            <a:chOff x="5436096" y="627534"/>
            <a:chExt cx="1008112" cy="1440160"/>
          </a:xfrm>
        </p:grpSpPr>
        <p:pic>
          <p:nvPicPr>
            <p:cNvPr id="3084" name="Picture 12" descr="https://elements-cover-images-0.imgix.net/b1d60a28-456d-4762-9d8b-26393037299f?auto=compress%2Cformat&amp;fit=max&amp;w=866&amp;s=c92713dc77a1c9585bc08edc582560ce"/>
            <p:cNvPicPr>
              <a:picLocks noChangeAspect="1" noChangeArrowheads="1"/>
            </p:cNvPicPr>
            <p:nvPr/>
          </p:nvPicPr>
          <p:blipFill>
            <a:blip r:embed="rId11" cstate="print"/>
            <a:srcRect l="30658" t="7321" r="34062" b="28420"/>
            <a:stretch>
              <a:fillRect/>
            </a:stretch>
          </p:blipFill>
          <p:spPr bwMode="auto">
            <a:xfrm>
              <a:off x="5652120" y="627534"/>
              <a:ext cx="432048" cy="786945"/>
            </a:xfrm>
            <a:prstGeom prst="rect">
              <a:avLst/>
            </a:prstGeom>
            <a:noFill/>
          </p:spPr>
        </p:pic>
        <p:pic>
          <p:nvPicPr>
            <p:cNvPr id="3086" name="Picture 14" descr="https://snipstock.com/assets/cdn/png/new/433371570355145de151973b0636749b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436096" y="1059582"/>
              <a:ext cx="1008112" cy="1008112"/>
            </a:xfrm>
            <a:prstGeom prst="rect">
              <a:avLst/>
            </a:prstGeom>
            <a:noFill/>
          </p:spPr>
        </p:pic>
      </p:grpSp>
      <p:pic>
        <p:nvPicPr>
          <p:cNvPr id="3088" name="Picture 16" descr="https://pngimage.net/wp-content/uploads/2018/06/%D1%81%D0%BD%D0%B5%D0%B6%D0%BD%D1%8B%D0%B9-%D0%BA%D0%BE%D0%BC-png-4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08495" y="2891740"/>
            <a:ext cx="3393052" cy="3434260"/>
          </a:xfrm>
          <a:prstGeom prst="rect">
            <a:avLst/>
          </a:prstGeom>
          <a:noFill/>
        </p:spPr>
      </p:pic>
      <p:pic>
        <p:nvPicPr>
          <p:cNvPr id="19" name="Picture 16" descr="https://pngimage.net/wp-content/uploads/2018/06/%D1%81%D0%BD%D0%B5%D0%B6%D0%BD%D1%8B%D0%B9-%D0%BA%D0%BE%D0%BC-png-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772975" y="4406799"/>
            <a:ext cx="1597715" cy="1617118"/>
          </a:xfrm>
          <a:prstGeom prst="rect">
            <a:avLst/>
          </a:prstGeom>
          <a:noFill/>
        </p:spPr>
      </p:pic>
      <p:pic>
        <p:nvPicPr>
          <p:cNvPr id="3090" name="Picture 18" descr="https://www.zimtribune.com/wp-content/uploads/2017/08/2017-08-08_15-00-09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89774" y="2377009"/>
            <a:ext cx="4010773" cy="3991825"/>
          </a:xfrm>
          <a:prstGeom prst="rect">
            <a:avLst/>
          </a:prstGeom>
          <a:noFill/>
        </p:spPr>
      </p:pic>
      <p:pic>
        <p:nvPicPr>
          <p:cNvPr id="3092" name="Picture 20" descr="https://i.pinimg.com/736x/4a/1c/0f/4a1c0f56c56db7c1000efef44ef1adfa--image-clipart-clipart-image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839712" y="4737458"/>
            <a:ext cx="1597715" cy="1166333"/>
          </a:xfrm>
          <a:prstGeom prst="rect">
            <a:avLst/>
          </a:prstGeom>
          <a:noFill/>
        </p:spPr>
      </p:pic>
      <p:pic>
        <p:nvPicPr>
          <p:cNvPr id="3094" name="Picture 22" descr="https://cleanpublicdomain.com/wp-content/uploads/edd/2018/12/tree-2978499-1560x142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62482" y="2398312"/>
            <a:ext cx="4391008" cy="3996945"/>
          </a:xfrm>
          <a:prstGeom prst="rect">
            <a:avLst/>
          </a:prstGeom>
          <a:noFill/>
        </p:spPr>
      </p:pic>
      <p:pic>
        <p:nvPicPr>
          <p:cNvPr id="3103" name="Picture 31" descr="https://www.syzygy.org.uk/wp-content/uploads/2016/03/oak-shoot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806342" y="3554642"/>
            <a:ext cx="1597715" cy="2394365"/>
          </a:xfrm>
          <a:prstGeom prst="rect">
            <a:avLst/>
          </a:prstGeom>
          <a:noFill/>
        </p:spPr>
      </p:pic>
      <p:sp>
        <p:nvSpPr>
          <p:cNvPr id="2" name="Стрелка вправо 1"/>
          <p:cNvSpPr/>
          <p:nvPr/>
        </p:nvSpPr>
        <p:spPr>
          <a:xfrm>
            <a:off x="9830474" y="6643714"/>
            <a:ext cx="797141" cy="813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200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5605518" y="7881276"/>
            <a:ext cx="618660" cy="58451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зад 20">
            <a:hlinkClick r:id="" action="ppaction://hlinkshowjump?jump=previousslide" highlightClick="1"/>
          </p:cNvPr>
          <p:cNvSpPr/>
          <p:nvPr/>
        </p:nvSpPr>
        <p:spPr>
          <a:xfrm>
            <a:off x="0" y="7881276"/>
            <a:ext cx="618660" cy="584510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2-02/1645316540_1-phonoteka-org-p-fon-dlya-prezentatsii-ostro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7389"/>
          <a:stretch>
            <a:fillRect/>
          </a:stretch>
        </p:blipFill>
        <p:spPr bwMode="auto">
          <a:xfrm>
            <a:off x="-320938" y="987602"/>
            <a:ext cx="4816855" cy="426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5304" y="3803915"/>
            <a:ext cx="4186718" cy="508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Овальная выноска 32"/>
          <p:cNvSpPr/>
          <p:nvPr/>
        </p:nvSpPr>
        <p:spPr>
          <a:xfrm flipH="1">
            <a:off x="6079772" y="731573"/>
            <a:ext cx="6272697" cy="3200356"/>
          </a:xfrm>
          <a:prstGeom prst="wedgeEllipseCallout">
            <a:avLst>
              <a:gd name="adj1" fmla="val 47195"/>
              <a:gd name="adj2" fmla="val 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b="1" dirty="0">
                <a:solidFill>
                  <a:schemeClr val="tx1"/>
                </a:solidFill>
              </a:rPr>
              <a:t>МОЛОДЕЦ!</a:t>
            </a:r>
            <a:endParaRPr lang="ru-RU" sz="6400" b="1" dirty="0">
              <a:solidFill>
                <a:schemeClr val="tx1"/>
              </a:solidFill>
            </a:endParaRPr>
          </a:p>
        </p:txBody>
      </p:sp>
      <p:sp>
        <p:nvSpPr>
          <p:cNvPr id="34" name="Управляющая кнопка: назад 33">
            <a:hlinkClick r:id="" action="ppaction://hlinkshowjump?jump=previousslide" highlightClick="1"/>
          </p:cNvPr>
          <p:cNvSpPr/>
          <p:nvPr/>
        </p:nvSpPr>
        <p:spPr>
          <a:xfrm>
            <a:off x="0" y="7900370"/>
            <a:ext cx="703175" cy="512057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35" name="Управляющая кнопка: домой 34">
            <a:hlinkClick r:id="" action="ppaction://hlinkshowjump?jump=firstslide" highlightClick="1"/>
          </p:cNvPr>
          <p:cNvSpPr/>
          <p:nvPr/>
        </p:nvSpPr>
        <p:spPr>
          <a:xfrm>
            <a:off x="15424811" y="7772356"/>
            <a:ext cx="831189" cy="640071"/>
          </a:xfrm>
          <a:prstGeom prst="actionButtonHom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27539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83</Words>
  <Application>Microsoft Office PowerPoint</Application>
  <PresentationFormat>Произвольный</PresentationFormat>
  <Paragraphs>36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169</cp:revision>
  <dcterms:created xsi:type="dcterms:W3CDTF">2022-08-03T21:59:51Z</dcterms:created>
  <dcterms:modified xsi:type="dcterms:W3CDTF">2022-12-18T20:27:36Z</dcterms:modified>
</cp:coreProperties>
</file>