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1" r:id="rId2"/>
    <p:sldId id="256" r:id="rId3"/>
    <p:sldId id="257" r:id="rId4"/>
    <p:sldId id="258" r:id="rId5"/>
    <p:sldId id="286" r:id="rId6"/>
    <p:sldId id="260" r:id="rId7"/>
    <p:sldId id="261" r:id="rId8"/>
    <p:sldId id="284" r:id="rId9"/>
    <p:sldId id="282" r:id="rId10"/>
    <p:sldId id="283" r:id="rId11"/>
    <p:sldId id="280" r:id="rId12"/>
    <p:sldId id="285" r:id="rId13"/>
    <p:sldId id="268" r:id="rId14"/>
    <p:sldId id="269" r:id="rId15"/>
    <p:sldId id="273" r:id="rId16"/>
    <p:sldId id="278" r:id="rId17"/>
    <p:sldId id="276" r:id="rId18"/>
    <p:sldId id="275" r:id="rId19"/>
    <p:sldId id="28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33"/>
    <a:srgbClr val="FF0066"/>
    <a:srgbClr val="00CC66"/>
    <a:srgbClr val="66FFFF"/>
    <a:srgbClr val="FFFF66"/>
    <a:srgbClr val="CCFFCC"/>
    <a:srgbClr val="DE918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469" autoAdjust="0"/>
    <p:restoredTop sz="97722" autoAdjust="0"/>
  </p:normalViewPr>
  <p:slideViewPr>
    <p:cSldViewPr>
      <p:cViewPr>
        <p:scale>
          <a:sx n="66" d="100"/>
          <a:sy n="66" d="100"/>
        </p:scale>
        <p:origin x="-1620" y="-258"/>
      </p:cViewPr>
      <p:guideLst>
        <p:guide orient="horz" pos="2112"/>
        <p:guide pos="2928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7419975" y="0"/>
            <a:ext cx="1730375" cy="6858000"/>
            <a:chOff x="4667" y="0"/>
            <a:chExt cx="109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4973" y="0"/>
              <a:ext cx="783" cy="20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604" name="Picture 4" descr="hokusai2"/>
            <p:cNvPicPr>
              <a:picLocks noChangeAspect="1" noChangeArrowheads="1"/>
            </p:cNvPicPr>
            <p:nvPr/>
          </p:nvPicPr>
          <p:blipFill>
            <a:blip r:embed="rId2"/>
            <a:srcRect r="13902" b="31862"/>
            <a:stretch>
              <a:fillRect/>
            </a:stretch>
          </p:blipFill>
          <p:spPr bwMode="auto">
            <a:xfrm>
              <a:off x="4667" y="293"/>
              <a:ext cx="1090" cy="4027"/>
            </a:xfrm>
            <a:prstGeom prst="rect">
              <a:avLst/>
            </a:prstGeom>
            <a:noFill/>
          </p:spPr>
        </p:pic>
      </p:grpSp>
      <p:sp>
        <p:nvSpPr>
          <p:cNvPr id="2560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52400" y="99060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2438400" y="6248400"/>
            <a:ext cx="3200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198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89FFA780-3749-45DD-BEFB-0B3FB6E2C6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DD4A4-0531-4AB0-87DD-601095CB31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72150" y="609600"/>
            <a:ext cx="18478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53911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6A957-99AC-4522-B9AC-372EBEA583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609600"/>
            <a:ext cx="7391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3048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F03ADBD5-D772-4C2E-88C2-51F71B7BAF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368E5-2DA4-4943-89D7-F6E8CEE4A9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7088E-40D9-4952-AF30-9A81D6B211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E9CF9-9B28-4E83-950A-FEE7C757D2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F66DD-9780-42C7-AE57-1C49B1E1C1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8A085-3CE6-4650-B50C-7CCC47348F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29D8E-83A2-41F4-AF93-A7BC5A6C39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10EEE-088C-46D7-848B-2F61BE3112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F6FF7-0353-48CD-8041-F42DF61EDB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7419975" y="0"/>
            <a:ext cx="1730375" cy="6858000"/>
            <a:chOff x="4667" y="0"/>
            <a:chExt cx="1090" cy="4320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4973" y="0"/>
              <a:ext cx="783" cy="20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4580" name="Picture 4" descr="hokusai2"/>
            <p:cNvPicPr>
              <a:picLocks noChangeAspect="1" noChangeArrowheads="1"/>
            </p:cNvPicPr>
            <p:nvPr/>
          </p:nvPicPr>
          <p:blipFill>
            <a:blip r:embed="rId14"/>
            <a:srcRect r="13902" b="31862"/>
            <a:stretch>
              <a:fillRect/>
            </a:stretch>
          </p:blipFill>
          <p:spPr bwMode="auto">
            <a:xfrm>
              <a:off x="4667" y="293"/>
              <a:ext cx="1090" cy="4027"/>
            </a:xfrm>
            <a:prstGeom prst="rect">
              <a:avLst/>
            </a:prstGeom>
            <a:noFill/>
          </p:spPr>
        </p:pic>
      </p:grp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096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39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021B2B-D663-45D1-8F8E-38841DFA3FB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plus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©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©"/>
        <a:defRPr sz="2800" i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©"/>
        <a:defRPr sz="24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5;&#1088;&#1077;&#1079;&#1077;&#1085;&#1090;&#1072;&#1094;&#1080;&#1103;\09-M.Maruyama%20-%20Reve%20De%20Mon%20Enfance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нис\Desktop\Без названия.jp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5846"/>
            <a:ext cx="4929222" cy="606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0" y="-1"/>
          <a:ext cx="785814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056"/>
                <a:gridCol w="2908544"/>
                <a:gridCol w="2959548"/>
              </a:tblGrid>
              <a:tr h="1928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Строфа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Обычные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люди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Марина</a:t>
                      </a:r>
                    </a:p>
                  </a:txBody>
                  <a:tcPr horzOverflow="overflow"/>
                </a:tc>
              </a:tr>
              <a:tr h="1377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«камень, глина»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«серебрюсь, сверкаю, измена, бренная пена»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377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«камень, плоть, надгробные плиты» 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«крещена, полет, непрестанно разбита»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377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«сердце, сети, земная соль»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«кудри беспутные, своеволие»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7979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tint val="1607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99" name="Group 83"/>
          <p:cNvGraphicFramePr>
            <a:graphicFrameLocks noGrp="1"/>
          </p:cNvGraphicFramePr>
          <p:nvPr>
            <p:ph/>
          </p:nvPr>
        </p:nvGraphicFramePr>
        <p:xfrm>
          <a:off x="228600" y="609600"/>
          <a:ext cx="7391400" cy="5598796"/>
        </p:xfrm>
        <a:graphic>
          <a:graphicData uri="http://schemas.openxmlformats.org/drawingml/2006/table">
            <a:tbl>
              <a:tblPr/>
              <a:tblGrid>
                <a:gridCol w="1531938"/>
                <a:gridCol w="2652712"/>
                <a:gridCol w="3206750"/>
              </a:tblGrid>
              <a:tr h="1182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Строфа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Обычные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люди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Марина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«камень, глина»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«серебрюсь, сверкаю, измена, бренная пена»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«камень, плоть, надгробные плиты»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«крещена, полет, непрестанно разбита»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4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«сердце, сети, земная соль»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«кудри беспутные, своеволие»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«гранитные колена»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«дробясь, воскресаю»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0" y="1"/>
          <a:ext cx="7929585" cy="6864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480"/>
                <a:gridCol w="3071834"/>
                <a:gridCol w="3143271"/>
              </a:tblGrid>
              <a:tr h="1303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Строфа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Обычные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люди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Марина</a:t>
                      </a:r>
                    </a:p>
                  </a:txBody>
                  <a:tcPr horzOverflow="overflow"/>
                </a:tc>
              </a:tr>
              <a:tr h="931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«камень, глина»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«серебрюсь, сверкаю, измена, бренная пена»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182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«камень, плоть, надгробные плиты» 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«крещена, полет, непрестанно разбита»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931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«сердце, сети, земная соль»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«кудри беспутные, своеволие»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39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«гранитные колена»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«дробясь, воскресаю»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969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Статичность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Несвобода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Смерть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Свобода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Жизнь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Движение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Многообразие</a:t>
                      </a:r>
                    </a:p>
                  </a:txBody>
                  <a:tcPr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24300" y="476250"/>
            <a:ext cx="38750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Над Мариной Цветаевой всегда висел Рок Разлуки. Часто она была далека от любимого человека, а иногда не видела его годами. </a:t>
            </a:r>
          </a:p>
          <a:p>
            <a:pPr>
              <a:spcBef>
                <a:spcPct val="50000"/>
              </a:spcBef>
            </a:pPr>
            <a:r>
              <a:rPr lang="ru-RU" dirty="0"/>
              <a:t>Но любовь для нее только боль, разлука, страдания, это еще и радость, полет, источник творчества. Обратимся к ее письмам.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9388" y="4575175"/>
            <a:ext cx="7416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/>
              <a:t>«Люблю Ваши глаза… Люблю Ваши руки, тонкие и чуть холодные в руке.  Внезапность Вашего волнения, </a:t>
            </a:r>
            <a:r>
              <a:rPr lang="ru-RU" i="1" dirty="0" err="1"/>
              <a:t>непредугаданность</a:t>
            </a:r>
            <a:r>
              <a:rPr lang="ru-RU" i="1" dirty="0"/>
              <a:t> Вашей усмешки. О, как Вы глубоко правдивы! Как Вы при Всей изысканности – просты! Вы мое спасенье и от смерти и от жизни. Вы – жизнь.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3" y="0"/>
            <a:ext cx="347662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>
                <a:gamma/>
                <a:shade val="81961"/>
                <a:invGamma/>
              </a:srgbClr>
            </a:gs>
            <a:gs pos="50000">
              <a:srgbClr val="FFFFCC"/>
            </a:gs>
            <a:gs pos="100000">
              <a:srgbClr val="FFFFCC">
                <a:gamma/>
                <a:shade val="81961"/>
                <a:invGamma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549275"/>
            <a:ext cx="76358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i="1"/>
              <a:t>«Вчера вечером я вышла из дома, чтобы снять белье, ибо надвигался дождь. И я приняла в свои объятия весь ветер, - нет! Весь Север. И это был ты. Я не взяла его домой, он остался на пороге. Он не вошел в дом, но едва я уснула, он умчал меня с собой в море. И все это называется только так – я люблю тебя.»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0825" y="3860800"/>
            <a:ext cx="7162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Эти красивейшие строки не из романа, не из поэмы, они  - из письма к любимому человеку. И письмо это для Цветаевой обычно, потому что с такой силой она чувствует всегда. 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FFCC">
                <a:gamma/>
                <a:tint val="39216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86000" y="1600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          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7772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Миф о Галатее.   Пигмалион изваял статую прекрасной девушки и влюбился в нее.По его просьбе Афродита (греческая богиня любви) оживила скульптуру.</a:t>
            </a:r>
          </a:p>
        </p:txBody>
      </p:sp>
      <p:sp>
        <p:nvSpPr>
          <p:cNvPr id="19465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3886200"/>
            <a:ext cx="685800" cy="838200"/>
          </a:xfrm>
          <a:prstGeom prst="actionButtonBeginning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CC66"/>
              </a:solidFill>
            </a:endParaRPr>
          </a:p>
        </p:txBody>
      </p:sp>
      <p:sp>
        <p:nvSpPr>
          <p:cNvPr id="19466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971800" y="5029200"/>
            <a:ext cx="1042988" cy="1042988"/>
          </a:xfrm>
          <a:prstGeom prst="actionButtonBeginning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971800" y="6400800"/>
            <a:ext cx="76200" cy="76200"/>
          </a:xfrm>
          <a:prstGeom prst="actionButtonBeginning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9468" name="Picture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700213"/>
            <a:ext cx="4062412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187450" y="6453188"/>
            <a:ext cx="5761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                  Рафаэль «Триумф Галатеи»</a:t>
            </a:r>
          </a:p>
        </p:txBody>
      </p:sp>
      <p:sp>
        <p:nvSpPr>
          <p:cNvPr id="19470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6381750"/>
            <a:ext cx="466725" cy="4762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>
                <a:gamma/>
                <a:shade val="94118"/>
                <a:invGamma/>
              </a:srgbClr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1675" y="1557338"/>
            <a:ext cx="39798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50825" y="404813"/>
            <a:ext cx="73453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Адам.</a:t>
            </a:r>
            <a:r>
              <a:rPr lang="ru-RU"/>
              <a:t> В Библии и Коране первочеловек и отец рода человеческого. Был создан из глины. Ева, жена его, создана из ребра Адама. 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476375" y="6381750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                  Рафаэль   «Адам и Ева»</a:t>
            </a:r>
          </a:p>
        </p:txBody>
      </p:sp>
      <p:sp>
        <p:nvSpPr>
          <p:cNvPr id="2765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08725"/>
            <a:ext cx="611187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3850" y="333375"/>
            <a:ext cx="7343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Миф о Венере. Римская Венера отождествляется с греческой богиней Афродитой. Богиня любви, красоты, вечной молодости. Родилась из морской пены.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825" y="1476375"/>
            <a:ext cx="3667125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68538" y="644207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С. Боттичелли «Рождение Венеры»</a:t>
            </a:r>
          </a:p>
        </p:txBody>
      </p:sp>
      <p:sp>
        <p:nvSpPr>
          <p:cNvPr id="2356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732588" y="6381750"/>
            <a:ext cx="576262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981200" y="2819400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762000" y="2971800"/>
            <a:ext cx="1143000" cy="1371600"/>
          </a:xfrm>
          <a:prstGeom prst="irregularSeal2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1143000" y="3352800"/>
            <a:ext cx="533400" cy="533400"/>
          </a:xfrm>
          <a:prstGeom prst="irregularSeal1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44170"/>
            <a:ext cx="5143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Домашняя работа: </a:t>
            </a:r>
            <a:r>
              <a:rPr lang="ru-RU" dirty="0" smtClean="0"/>
              <a:t>Подобрать цитату из творчества М. Цветаевой для написания итогового сочинения.</a:t>
            </a: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нис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029200" y="3048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05000" y="685800"/>
            <a:ext cx="563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71" name="WordArt 23"/>
          <p:cNvSpPr>
            <a:spLocks noChangeArrowheads="1" noChangeShapeType="1" noTextEdit="1"/>
          </p:cNvSpPr>
          <p:nvPr/>
        </p:nvSpPr>
        <p:spPr bwMode="auto">
          <a:xfrm>
            <a:off x="1142976" y="1785926"/>
            <a:ext cx="69342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Остров любви Марины Цветаевой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8715404" y="4322744"/>
            <a:ext cx="4285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.</a:t>
            </a: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33400" y="3810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Остров любви Марины Цветаевой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786182" y="4149724"/>
            <a:ext cx="5357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357694"/>
            <a:ext cx="5929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Между любовью и любовью распят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Мой миг, мой час, мой день, мой год,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мой век.</a:t>
            </a:r>
          </a:p>
          <a:p>
            <a:pPr algn="r">
              <a:lnSpc>
                <a:spcPct val="150000"/>
              </a:lnSpc>
            </a:pPr>
            <a:r>
              <a:rPr lang="ru-RU" i="1" dirty="0" smtClean="0"/>
              <a:t>М.И. Цветаева</a:t>
            </a: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457200"/>
            <a:ext cx="4191000" cy="6299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Марина Цветаева была великим поэтом. Она была рождена любить. Вся ее жизнь была освещена любовью к мужу – Сергею Яковлевичу Эфрону, но оставаясь преданной ему, Марина Ивановна всегда была еще в кого-нибудь влюблена. Недолгое и сильное увлечение вызывало к жизни бессмертные строки, и в поэзии Цветаевой перед нами раскрывается своеобразная энциклопедия человеческих чувств.   </a:t>
            </a:r>
          </a:p>
          <a:p>
            <a:pPr algn="ctr"/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27432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Slide10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858147" cy="6858000"/>
          </a:xfrm>
        </p:spPr>
      </p:pic>
    </p:spTree>
  </p:cSld>
  <p:clrMapOvr>
    <a:masterClrMapping/>
  </p:clrMapOvr>
  <p:transition spd="med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FFFFCC">
                <a:gamma/>
                <a:shade val="87843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86200" y="3429000"/>
            <a:ext cx="41148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Сквозь каждое сердце, сквозь каждые сети</a:t>
            </a:r>
          </a:p>
          <a:p>
            <a:pPr>
              <a:spcBef>
                <a:spcPct val="50000"/>
              </a:spcBef>
            </a:pPr>
            <a:r>
              <a:rPr lang="ru-RU" sz="1600"/>
              <a:t>Пробьется мое своеволье.</a:t>
            </a:r>
          </a:p>
          <a:p>
            <a:pPr>
              <a:spcBef>
                <a:spcPct val="50000"/>
              </a:spcBef>
            </a:pPr>
            <a:r>
              <a:rPr lang="ru-RU" sz="1600"/>
              <a:t>Меня – видишь кудри беспутные эти</a:t>
            </a:r>
            <a:r>
              <a:rPr lang="en-US" sz="1600"/>
              <a:t>?</a:t>
            </a:r>
            <a:r>
              <a:rPr lang="ru-RU" sz="1600"/>
              <a:t> –</a:t>
            </a:r>
          </a:p>
          <a:p>
            <a:pPr>
              <a:spcBef>
                <a:spcPct val="50000"/>
              </a:spcBef>
            </a:pPr>
            <a:r>
              <a:rPr lang="ru-RU" sz="1600"/>
              <a:t>Земной не соделаешь солью.</a:t>
            </a:r>
          </a:p>
          <a:p>
            <a:pPr>
              <a:spcBef>
                <a:spcPct val="50000"/>
              </a:spcBef>
            </a:pPr>
            <a:endParaRPr lang="ru-RU" sz="1600"/>
          </a:p>
          <a:p>
            <a:pPr>
              <a:spcBef>
                <a:spcPct val="50000"/>
              </a:spcBef>
            </a:pPr>
            <a:r>
              <a:rPr lang="ru-RU" sz="1600"/>
              <a:t>Дробясь о гранитные ваши колена,</a:t>
            </a:r>
          </a:p>
          <a:p>
            <a:pPr>
              <a:spcBef>
                <a:spcPct val="50000"/>
              </a:spcBef>
            </a:pPr>
            <a:r>
              <a:rPr lang="ru-RU" sz="1600"/>
              <a:t>Я с каждой волной – воскресаю!</a:t>
            </a:r>
          </a:p>
          <a:p>
            <a:pPr>
              <a:spcBef>
                <a:spcPct val="50000"/>
              </a:spcBef>
            </a:pPr>
            <a:r>
              <a:rPr lang="ru-RU" sz="1600"/>
              <a:t>Да здравствует пена – веселая пена-</a:t>
            </a:r>
          </a:p>
          <a:p>
            <a:pPr>
              <a:spcBef>
                <a:spcPct val="50000"/>
              </a:spcBef>
            </a:pPr>
            <a:r>
              <a:rPr lang="ru-RU" sz="1600"/>
              <a:t>Высокая пена морская! 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85800" y="0"/>
            <a:ext cx="79248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Кто создан из камня, кто создан из глины,-</a:t>
            </a:r>
          </a:p>
          <a:p>
            <a:pPr>
              <a:spcBef>
                <a:spcPct val="50000"/>
              </a:spcBef>
            </a:pPr>
            <a:r>
              <a:rPr lang="ru-RU" sz="1600"/>
              <a:t>А я серебрюсь и сверкаю!</a:t>
            </a:r>
          </a:p>
          <a:p>
            <a:pPr>
              <a:spcBef>
                <a:spcPct val="50000"/>
              </a:spcBef>
            </a:pPr>
            <a:r>
              <a:rPr lang="ru-RU" sz="1600"/>
              <a:t>Мне дело – измена, мне имя – Марина,</a:t>
            </a:r>
          </a:p>
          <a:p>
            <a:pPr>
              <a:spcBef>
                <a:spcPct val="50000"/>
              </a:spcBef>
            </a:pPr>
            <a:r>
              <a:rPr lang="ru-RU" sz="1600"/>
              <a:t>Я – бренная пена морская.</a:t>
            </a:r>
          </a:p>
          <a:p>
            <a:pPr>
              <a:spcBef>
                <a:spcPct val="50000"/>
              </a:spcBef>
            </a:pPr>
            <a:endParaRPr lang="ru-RU" sz="1600"/>
          </a:p>
          <a:p>
            <a:pPr>
              <a:spcBef>
                <a:spcPct val="50000"/>
              </a:spcBef>
            </a:pPr>
            <a:r>
              <a:rPr lang="ru-RU" sz="1600"/>
              <a:t>Кто создан из глины, кто создан из плоти –</a:t>
            </a:r>
          </a:p>
          <a:p>
            <a:pPr>
              <a:spcBef>
                <a:spcPct val="50000"/>
              </a:spcBef>
            </a:pPr>
            <a:r>
              <a:rPr lang="ru-RU" sz="1600"/>
              <a:t>Тем гроб и надгробные плиты…</a:t>
            </a:r>
          </a:p>
          <a:p>
            <a:pPr>
              <a:spcBef>
                <a:spcPct val="50000"/>
              </a:spcBef>
            </a:pPr>
            <a:r>
              <a:rPr lang="ru-RU" sz="1600"/>
              <a:t>-В купели морской крещена – и в полете </a:t>
            </a:r>
          </a:p>
          <a:p>
            <a:pPr>
              <a:spcBef>
                <a:spcPct val="50000"/>
              </a:spcBef>
            </a:pPr>
            <a:r>
              <a:rPr lang="ru-RU" sz="1600"/>
              <a:t>Своем - непрестанно разбита!</a:t>
            </a:r>
          </a:p>
        </p:txBody>
      </p:sp>
      <p:pic>
        <p:nvPicPr>
          <p:cNvPr id="33798" name="09-M.Maruyama - Reve De Mon Enfanc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406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audio>
          </p:childTnLst>
        </p:cTn>
      </p:par>
    </p:tnLst>
    <p:bldLst>
      <p:bldP spid="6147" grpId="0" autoUpdateAnimBg="0"/>
      <p:bldP spid="615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FFFFCC">
                <a:gamma/>
                <a:shade val="78824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685800" y="1143000"/>
            <a:ext cx="609600" cy="685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47813" y="1052513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Заполни таблицу.</a:t>
            </a:r>
          </a:p>
        </p:txBody>
      </p:sp>
      <p:graphicFrame>
        <p:nvGraphicFramePr>
          <p:cNvPr id="32841" name="Group 73"/>
          <p:cNvGraphicFramePr>
            <a:graphicFrameLocks noGrp="1"/>
          </p:cNvGraphicFramePr>
          <p:nvPr/>
        </p:nvGraphicFramePr>
        <p:xfrm>
          <a:off x="563563" y="1916113"/>
          <a:ext cx="7177087" cy="4064000"/>
        </p:xfrm>
        <a:graphic>
          <a:graphicData uri="http://schemas.openxmlformats.org/drawingml/2006/table">
            <a:tbl>
              <a:tblPr/>
              <a:tblGrid>
                <a:gridCol w="1487487"/>
                <a:gridCol w="2576513"/>
                <a:gridCol w="3113087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Строфа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Обычные люди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Марина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214281" y="142851"/>
          <a:ext cx="7643868" cy="671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118"/>
                <a:gridCol w="2801940"/>
                <a:gridCol w="2924810"/>
              </a:tblGrid>
              <a:tr h="1389341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1"/>
                          </a:solidFill>
                        </a:rPr>
                        <a:t>Строфа</a:t>
                      </a:r>
                      <a:endParaRPr lang="ru-RU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1"/>
                          </a:solidFill>
                        </a:rPr>
                        <a:t>Обычные люди</a:t>
                      </a:r>
                      <a:endParaRPr lang="ru-RU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1"/>
                          </a:solidFill>
                        </a:rPr>
                        <a:t>Марина</a:t>
                      </a:r>
                      <a:endParaRPr lang="ru-RU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4507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1.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«камень, глина»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«серебрюсь, сверкаю, измена, бренная пена»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1269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1269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1269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0" y="0"/>
          <a:ext cx="79295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894"/>
                <a:gridCol w="3076982"/>
                <a:gridCol w="3214710"/>
              </a:tblGrid>
              <a:tr h="816429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1"/>
                          </a:solidFill>
                        </a:rPr>
                        <a:t>Строфа</a:t>
                      </a:r>
                      <a:endParaRPr lang="ru-RU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1"/>
                          </a:solidFill>
                        </a:rPr>
                        <a:t>Обычные люди</a:t>
                      </a:r>
                      <a:endParaRPr lang="ru-RU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1"/>
                          </a:solidFill>
                        </a:rPr>
                        <a:t>Марина</a:t>
                      </a:r>
                      <a:endParaRPr lang="ru-RU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3285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1.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«камень, глина»</a:t>
                      </a: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«серебрюсь, сверкаю, измена, бренная пена»</a:t>
                      </a: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63285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2.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«камень, плоть, надгробные плиты» </a:t>
                      </a: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«крещена, полет, непрестанно разбита»</a:t>
                      </a: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63285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3.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4.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лны">
  <a:themeElements>
    <a:clrScheme name="Волны 2">
      <a:dk1>
        <a:srgbClr val="2D2525"/>
      </a:dk1>
      <a:lt1>
        <a:srgbClr val="A7B4B7"/>
      </a:lt1>
      <a:dk2>
        <a:srgbClr val="061C62"/>
      </a:dk2>
      <a:lt2>
        <a:srgbClr val="484719"/>
      </a:lt2>
      <a:accent1>
        <a:srgbClr val="D8D688"/>
      </a:accent1>
      <a:accent2>
        <a:srgbClr val="5C6D90"/>
      </a:accent2>
      <a:accent3>
        <a:srgbClr val="D0D6D8"/>
      </a:accent3>
      <a:accent4>
        <a:srgbClr val="251E1E"/>
      </a:accent4>
      <a:accent5>
        <a:srgbClr val="E9E8C3"/>
      </a:accent5>
      <a:accent6>
        <a:srgbClr val="536282"/>
      </a:accent6>
      <a:hlink>
        <a:srgbClr val="365D96"/>
      </a:hlink>
      <a:folHlink>
        <a:srgbClr val="586840"/>
      </a:folHlink>
    </a:clrScheme>
    <a:fontScheme name="Волн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Волны 1">
        <a:dk1>
          <a:srgbClr val="000000"/>
        </a:dk1>
        <a:lt1>
          <a:srgbClr val="DDDDDD"/>
        </a:lt1>
        <a:dk2>
          <a:srgbClr val="20326C"/>
        </a:dk2>
        <a:lt2>
          <a:srgbClr val="E3E2AA"/>
        </a:lt2>
        <a:accent1>
          <a:srgbClr val="B3A53D"/>
        </a:accent1>
        <a:accent2>
          <a:srgbClr val="4273B9"/>
        </a:accent2>
        <a:accent3>
          <a:srgbClr val="ABADBA"/>
        </a:accent3>
        <a:accent4>
          <a:srgbClr val="BDBDBD"/>
        </a:accent4>
        <a:accent5>
          <a:srgbClr val="D6CFAF"/>
        </a:accent5>
        <a:accent6>
          <a:srgbClr val="3B68A7"/>
        </a:accent6>
        <a:hlink>
          <a:srgbClr val="5B6C8D"/>
        </a:hlink>
        <a:folHlink>
          <a:srgbClr val="58804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лны 2">
        <a:dk1>
          <a:srgbClr val="2D2525"/>
        </a:dk1>
        <a:lt1>
          <a:srgbClr val="A7B4B7"/>
        </a:lt1>
        <a:dk2>
          <a:srgbClr val="061C62"/>
        </a:dk2>
        <a:lt2>
          <a:srgbClr val="484719"/>
        </a:lt2>
        <a:accent1>
          <a:srgbClr val="D8D688"/>
        </a:accent1>
        <a:accent2>
          <a:srgbClr val="5C6D90"/>
        </a:accent2>
        <a:accent3>
          <a:srgbClr val="D0D6D8"/>
        </a:accent3>
        <a:accent4>
          <a:srgbClr val="251E1E"/>
        </a:accent4>
        <a:accent5>
          <a:srgbClr val="E9E8C3"/>
        </a:accent5>
        <a:accent6>
          <a:srgbClr val="536282"/>
        </a:accent6>
        <a:hlink>
          <a:srgbClr val="365D96"/>
        </a:hlink>
        <a:folHlink>
          <a:srgbClr val="58684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лны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808080"/>
        </a:accent1>
        <a:accent2>
          <a:srgbClr val="292929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42424"/>
        </a:accent6>
        <a:hlink>
          <a:srgbClr val="4D4D4D"/>
        </a:hlink>
        <a:folHlink>
          <a:srgbClr val="8D8D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1514</TotalTime>
  <Words>788</Words>
  <Application>Microsoft PowerPoint</Application>
  <PresentationFormat>Экран (4:3)</PresentationFormat>
  <Paragraphs>116</Paragraphs>
  <Slides>19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RCPI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Денис</cp:lastModifiedBy>
  <cp:revision>80</cp:revision>
  <dcterms:created xsi:type="dcterms:W3CDTF">2006-09-25T09:12:07Z</dcterms:created>
  <dcterms:modified xsi:type="dcterms:W3CDTF">2019-11-21T19:06:45Z</dcterms:modified>
</cp:coreProperties>
</file>