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268" r:id="rId3"/>
    <p:sldId id="274" r:id="rId4"/>
    <p:sldId id="276" r:id="rId5"/>
    <p:sldId id="277" r:id="rId6"/>
    <p:sldId id="308" r:id="rId7"/>
    <p:sldId id="299" r:id="rId8"/>
    <p:sldId id="285" r:id="rId9"/>
    <p:sldId id="290" r:id="rId10"/>
    <p:sldId id="282" r:id="rId11"/>
    <p:sldId id="292" r:id="rId12"/>
    <p:sldId id="283" r:id="rId13"/>
    <p:sldId id="284" r:id="rId14"/>
    <p:sldId id="286" r:id="rId15"/>
    <p:sldId id="287" r:id="rId16"/>
    <p:sldId id="306" r:id="rId17"/>
    <p:sldId id="296" r:id="rId18"/>
    <p:sldId id="275" r:id="rId19"/>
    <p:sldId id="309" r:id="rId20"/>
    <p:sldId id="310" r:id="rId21"/>
    <p:sldId id="30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60" autoAdjust="0"/>
    <p:restoredTop sz="94660"/>
  </p:normalViewPr>
  <p:slideViewPr>
    <p:cSldViewPr>
      <p:cViewPr>
        <p:scale>
          <a:sx n="50" d="100"/>
          <a:sy n="50" d="100"/>
        </p:scale>
        <p:origin x="-1104" y="-21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3"/>
  <c:chart>
    <c:autoTitleDeleted val="1"/>
    <c:view3D>
      <c:rotX val="30"/>
      <c:rotY val="120"/>
      <c:depthPercent val="110"/>
      <c:rAngAx val="1"/>
    </c:view3D>
    <c:plotArea>
      <c:layout>
        <c:manualLayout>
          <c:layoutTarget val="inner"/>
          <c:xMode val="edge"/>
          <c:yMode val="edge"/>
          <c:x val="8.3216619009894327E-2"/>
          <c:y val="6.822435287598641E-2"/>
          <c:w val="0.64805621657941614"/>
          <c:h val="0.8031504957624645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Физическое развитие и Художественно-эстетическое развитие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EA26ACFD-42E9-4996-B817-29757C6F9824}" type="VALUE">
                      <a:rPr lang="en-US" baseline="0"/>
                      <a:pPr/>
                      <a:t>[ЗНАЧЕНИЕ]</a:t>
                    </a:fld>
                    <a:endParaRPr lang="en-US" baseline="0" smtClean="0"/>
                  </a:p>
                </c:rich>
              </c:tx>
              <c:showLegendKey val="1"/>
              <c:showVal val="1"/>
              <c:showCat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endParaRPr lang="en-US" dirty="0"/>
                  </a:p>
                </c:rich>
              </c:tx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863942686970377E-2"/>
                  <c:y val="-0.1876269067030378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17</a:t>
                    </a:r>
                    <a:endParaRPr lang="en-US" dirty="0"/>
                  </a:p>
                </c:rich>
              </c:tx>
              <c:showLegendKey val="1"/>
              <c:showVal val="1"/>
              <c:showCat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8510951908251025E-2"/>
                  <c:y val="-0.1013185296196403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10</a:t>
                    </a:r>
                    <a:endParaRPr lang="en-US" dirty="0"/>
                  </a:p>
                </c:rich>
              </c:tx>
              <c:showLegendKey val="1"/>
              <c:showVal val="1"/>
              <c:showCat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Percent val="1"/>
            <c:showBubbleSiz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Познавательное развитие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0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Речевое развитие</c:v>
                </c:pt>
              </c:strCache>
            </c:strRef>
          </c:tx>
          <c:spPr>
            <a:solidFill>
              <a:srgbClr val="FF0000"/>
            </a:solidFill>
          </c:spPr>
          <c:invertIfNegative val="1"/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Социально-коммуникативное развитие</c:v>
                </c:pt>
              </c:strCache>
            </c:strRef>
          </c:tx>
          <c:spPr>
            <a:solidFill>
              <a:srgbClr val="FF0000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1"/>
            <c:showPercent val="1"/>
            <c:showBubbleSiz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gapDepth val="46"/>
        <c:shape val="cylinder"/>
        <c:axId val="149788160"/>
        <c:axId val="149789696"/>
        <c:axId val="0"/>
      </c:bar3DChart>
      <c:catAx>
        <c:axId val="149788160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49789696"/>
        <c:crosses val="autoZero"/>
        <c:auto val="1"/>
        <c:lblAlgn val="ctr"/>
        <c:lblOffset val="100"/>
        <c:tickMarkSkip val="50"/>
        <c:noMultiLvlLbl val="1"/>
      </c:catAx>
      <c:valAx>
        <c:axId val="149789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crossAx val="149788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14699898872377"/>
          <c:y val="0"/>
          <c:w val="0.32185300101127695"/>
          <c:h val="0.88001569565556603"/>
        </c:manualLayout>
      </c:layout>
      <c:overlay val="1"/>
    </c:legend>
    <c:plotVisOnly val="1"/>
    <c:dispBlanksAs val="gap"/>
    <c:showDLblsOverMax val="1"/>
  </c:chart>
  <c:spPr>
    <a:gradFill flip="none" rotWithShape="1">
      <a:gsLst>
        <a:gs pos="0">
          <a:srgbClr val="E2E1F3"/>
        </a:gs>
        <a:gs pos="0">
          <a:srgbClr val="C4D6EB"/>
        </a:gs>
        <a:gs pos="100000">
          <a:srgbClr val="FFEBFA"/>
        </a:gs>
      </a:gsLst>
      <a:path path="rect">
        <a:fillToRect l="100000" t="100000"/>
      </a:path>
      <a:tileRect r="-100000" b="-100000"/>
    </a:gradFill>
    <a:effectLst>
      <a:softEdge rad="0"/>
    </a:effectLst>
    <a:scene3d>
      <a:camera prst="orthographicFront"/>
      <a:lightRig rig="threePt" dir="t"/>
    </a:scene3d>
    <a:sp3d/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30"/>
      <c:rotY val="21"/>
      <c:rAngAx val="1"/>
    </c:view3D>
    <c:plotArea>
      <c:layout>
        <c:manualLayout>
          <c:layoutTarget val="inner"/>
          <c:xMode val="edge"/>
          <c:yMode val="edge"/>
          <c:x val="6.5525012966193591E-2"/>
          <c:y val="0.12626655781739776"/>
          <c:w val="0.64442694663167432"/>
          <c:h val="0.680146544181977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FF00"/>
              </a:solidFill>
              <a:effectLst>
                <a:innerShdw blurRad="254000" dist="1752600" dir="21540000">
                  <a:srgbClr val="92D050">
                    <a:alpha val="75000"/>
                  </a:srgbClr>
                </a:inn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5.5176389443866138E-2"/>
                  <c:y val="-2.597589176435487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Физическое</a:t>
                    </a:r>
                    <a:r>
                      <a:rPr lang="ru-RU" sz="1600" baseline="0" dirty="0" smtClean="0"/>
                      <a:t> развитие </a:t>
                    </a:r>
                    <a:endParaRPr lang="ru-RU" sz="160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737277588449234"/>
                  <c:y val="0.28540910377607931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Художественно-эстетическое</a:t>
                    </a:r>
                    <a:r>
                      <a:rPr lang="ru-RU" sz="1600" baseline="0" dirty="0" smtClean="0"/>
                      <a:t> развитие</a:t>
                    </a:r>
                    <a:endParaRPr lang="ru-RU" sz="1600" dirty="0"/>
                  </a:p>
                </c:rich>
              </c:tx>
              <c:dLblPos val="in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5432581928323064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Познавательное</a:t>
                    </a:r>
                    <a:r>
                      <a:rPr lang="ru-RU" sz="1600" baseline="0" dirty="0" smtClean="0"/>
                      <a:t> развитие</a:t>
                    </a:r>
                    <a:endParaRPr lang="ru-RU" sz="160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Речевое</a:t>
                    </a:r>
                    <a:r>
                      <a:rPr lang="ru-RU" baseline="0" dirty="0" smtClean="0"/>
                      <a:t> развитие и Социально-коммуникативное развитие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20</c:v>
                </c:pt>
                <c:pt idx="2">
                  <c:v>17</c:v>
                </c:pt>
                <c:pt idx="3">
                  <c:v>10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7.1898073090715733E-2"/>
          <c:y val="0.85693238178003239"/>
          <c:w val="0.79881524729644782"/>
          <c:h val="9.401522134148016E-2"/>
        </c:manualLayout>
      </c:layout>
      <c:overlay val="1"/>
    </c:legend>
    <c:plotVisOnly val="1"/>
    <c:dispBlanksAs val="zero"/>
    <c:showDLblsOverMax val="1"/>
  </c:chart>
  <c:spPr>
    <a:noFill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30"/>
      <c:rotY val="9"/>
      <c:rAngAx val="1"/>
    </c:view3D>
    <c:plotArea>
      <c:layout>
        <c:manualLayout>
          <c:layoutTarget val="inner"/>
          <c:xMode val="edge"/>
          <c:yMode val="edge"/>
          <c:x val="6.5525012966193591E-2"/>
          <c:y val="0.12626655781739776"/>
          <c:w val="0.64442694663167432"/>
          <c:h val="0.680146544181977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FF00"/>
              </a:solidFill>
              <a:effectLst>
                <a:innerShdw blurRad="254000" dist="1752600" dir="21540000">
                  <a:srgbClr val="92D050">
                    <a:alpha val="75000"/>
                  </a:srgbClr>
                </a:inn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5.5176389443866138E-2"/>
                  <c:y val="-2.597589176435487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Физическое</a:t>
                    </a:r>
                    <a:r>
                      <a:rPr lang="ru-RU" sz="1400" baseline="0" dirty="0" smtClean="0"/>
                      <a:t> развитие </a:t>
                    </a:r>
                    <a:endParaRPr lang="ru-RU" sz="160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737277588449234"/>
                  <c:y val="0.28540910377607931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Художественно-эстетическое</a:t>
                    </a:r>
                    <a:r>
                      <a:rPr lang="ru-RU" sz="1400" baseline="0" dirty="0" smtClean="0"/>
                      <a:t> развитие</a:t>
                    </a:r>
                    <a:endParaRPr lang="ru-RU" sz="1200" dirty="0"/>
                  </a:p>
                </c:rich>
              </c:tx>
              <c:dLblPos val="inEnd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543258192832306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Познавательное</a:t>
                    </a:r>
                    <a:r>
                      <a:rPr lang="ru-RU" sz="1400" baseline="0" dirty="0" smtClean="0"/>
                      <a:t> развитие</a:t>
                    </a:r>
                    <a:endParaRPr lang="ru-RU" sz="120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Речевое</a:t>
                    </a:r>
                    <a:r>
                      <a:rPr lang="ru-RU" sz="1400" baseline="0" dirty="0" smtClean="0"/>
                      <a:t> развитие и Социально-коммуникативное развитие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20</c:v>
                </c:pt>
                <c:pt idx="2">
                  <c:v>17</c:v>
                </c:pt>
                <c:pt idx="3">
                  <c:v>10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7.1898073090715733E-2"/>
          <c:y val="0.85693238178003239"/>
          <c:w val="0.79881524729644782"/>
          <c:h val="9.401522134148016E-2"/>
        </c:manualLayout>
      </c:layout>
      <c:overlay val="1"/>
    </c:legend>
    <c:plotVisOnly val="1"/>
    <c:dispBlanksAs val="zero"/>
    <c:showDLblsOverMax val="1"/>
  </c:chart>
  <c:spPr>
    <a:noFill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7347F-15A4-40A7-9819-06A7EB921C97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DF7C26D-54DD-44C3-9FEA-7333A1B5D1A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Возраст воспитанников:</a:t>
          </a:r>
          <a:endParaRPr lang="ru-RU" b="1" dirty="0">
            <a:solidFill>
              <a:schemeClr val="bg1"/>
            </a:solidFill>
          </a:endParaRPr>
        </a:p>
      </dgm:t>
    </dgm:pt>
    <dgm:pt modelId="{E744712F-3012-434A-A739-69EB334D3A76}" type="parTrans" cxnId="{22DE738B-384E-4804-ADE9-417301C38E78}">
      <dgm:prSet/>
      <dgm:spPr/>
      <dgm:t>
        <a:bodyPr/>
        <a:lstStyle/>
        <a:p>
          <a:endParaRPr lang="ru-RU"/>
        </a:p>
      </dgm:t>
    </dgm:pt>
    <dgm:pt modelId="{C34F0125-5F51-4CED-9670-FA96C68FD079}" type="sibTrans" cxnId="{22DE738B-384E-4804-ADE9-417301C38E78}">
      <dgm:prSet/>
      <dgm:spPr/>
      <dgm:t>
        <a:bodyPr/>
        <a:lstStyle/>
        <a:p>
          <a:endParaRPr lang="ru-RU"/>
        </a:p>
      </dgm:t>
    </dgm:pt>
    <dgm:pt modelId="{76AB0B4D-22E8-44B3-B4C2-521274E512E3}">
      <dgm:prSet phldrT="[Текст]"/>
      <dgm:spPr/>
      <dgm:t>
        <a:bodyPr/>
        <a:lstStyle/>
        <a:p>
          <a:pPr algn="ctr"/>
          <a:r>
            <a:rPr lang="ru-RU" dirty="0" smtClean="0"/>
            <a:t>6 -7 лет</a:t>
          </a:r>
          <a:endParaRPr lang="ru-RU" dirty="0"/>
        </a:p>
      </dgm:t>
    </dgm:pt>
    <dgm:pt modelId="{3A067F9C-906F-47B3-9BA2-DECB2A81299F}" type="parTrans" cxnId="{3A235069-8623-44C1-9B66-784560107F2B}">
      <dgm:prSet/>
      <dgm:spPr/>
      <dgm:t>
        <a:bodyPr/>
        <a:lstStyle/>
        <a:p>
          <a:endParaRPr lang="ru-RU"/>
        </a:p>
      </dgm:t>
    </dgm:pt>
    <dgm:pt modelId="{DDB7E0EA-1601-4357-882D-D009AA9B9D5C}" type="sibTrans" cxnId="{3A235069-8623-44C1-9B66-784560107F2B}">
      <dgm:prSet/>
      <dgm:spPr/>
      <dgm:t>
        <a:bodyPr/>
        <a:lstStyle/>
        <a:p>
          <a:endParaRPr lang="ru-RU"/>
        </a:p>
      </dgm:t>
    </dgm:pt>
    <dgm:pt modelId="{0E4D9745-312D-4781-9C74-65CA312AF83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Списочный состав воспитанников</a:t>
          </a:r>
          <a:endParaRPr lang="ru-RU" b="1" dirty="0">
            <a:solidFill>
              <a:schemeClr val="bg1"/>
            </a:solidFill>
          </a:endParaRPr>
        </a:p>
      </dgm:t>
    </dgm:pt>
    <dgm:pt modelId="{F1401807-A1CA-4A8B-BCDB-11285C132FD5}" type="parTrans" cxnId="{1ADC7BCE-F475-4978-9AA6-73860CD950C4}">
      <dgm:prSet/>
      <dgm:spPr/>
      <dgm:t>
        <a:bodyPr/>
        <a:lstStyle/>
        <a:p>
          <a:endParaRPr lang="ru-RU"/>
        </a:p>
      </dgm:t>
    </dgm:pt>
    <dgm:pt modelId="{8FEFF16A-3415-45EE-AE55-11833ECD9228}" type="sibTrans" cxnId="{1ADC7BCE-F475-4978-9AA6-73860CD950C4}">
      <dgm:prSet/>
      <dgm:spPr/>
      <dgm:t>
        <a:bodyPr/>
        <a:lstStyle/>
        <a:p>
          <a:endParaRPr lang="ru-RU"/>
        </a:p>
      </dgm:t>
    </dgm:pt>
    <dgm:pt modelId="{46845434-1BA8-4BAA-A574-FE73F91CABAB}">
      <dgm:prSet phldrT="[Текст]"/>
      <dgm:spPr/>
      <dgm:t>
        <a:bodyPr/>
        <a:lstStyle/>
        <a:p>
          <a:pPr algn="ctr"/>
          <a:r>
            <a:rPr lang="ru-RU" dirty="0" smtClean="0"/>
            <a:t>31</a:t>
          </a:r>
          <a:endParaRPr lang="ru-RU" dirty="0"/>
        </a:p>
      </dgm:t>
    </dgm:pt>
    <dgm:pt modelId="{CDE93921-A6E9-4826-87F4-7F953A2C3A62}" type="parTrans" cxnId="{D76709EB-1B94-4C4A-8DCA-C85B6DDA5D4A}">
      <dgm:prSet/>
      <dgm:spPr/>
      <dgm:t>
        <a:bodyPr/>
        <a:lstStyle/>
        <a:p>
          <a:endParaRPr lang="ru-RU"/>
        </a:p>
      </dgm:t>
    </dgm:pt>
    <dgm:pt modelId="{496D2C1B-700B-4F53-9233-999B8F542441}" type="sibTrans" cxnId="{D76709EB-1B94-4C4A-8DCA-C85B6DDA5D4A}">
      <dgm:prSet/>
      <dgm:spPr/>
      <dgm:t>
        <a:bodyPr/>
        <a:lstStyle/>
        <a:p>
          <a:endParaRPr lang="ru-RU"/>
        </a:p>
      </dgm:t>
    </dgm:pt>
    <dgm:pt modelId="{BD99B039-78C8-4F0E-AF84-BBD1E388EE3D}">
      <dgm:prSet phldrT="[Текст]"/>
      <dgm:spPr/>
      <dgm:t>
        <a:bodyPr/>
        <a:lstStyle/>
        <a:p>
          <a:r>
            <a:rPr lang="ru-RU" b="1" dirty="0" smtClean="0"/>
            <a:t>Мальчиков</a:t>
          </a:r>
          <a:endParaRPr lang="ru-RU" b="1" dirty="0"/>
        </a:p>
      </dgm:t>
    </dgm:pt>
    <dgm:pt modelId="{E649F371-B4A5-4A89-BC3B-41AD0535E2D6}" type="parTrans" cxnId="{5BE04267-598C-44C1-A888-FC14C04A7237}">
      <dgm:prSet/>
      <dgm:spPr/>
      <dgm:t>
        <a:bodyPr/>
        <a:lstStyle/>
        <a:p>
          <a:endParaRPr lang="ru-RU"/>
        </a:p>
      </dgm:t>
    </dgm:pt>
    <dgm:pt modelId="{1C6651BA-12C5-42CF-B688-A330DC4DE7F3}" type="sibTrans" cxnId="{5BE04267-598C-44C1-A888-FC14C04A7237}">
      <dgm:prSet/>
      <dgm:spPr/>
      <dgm:t>
        <a:bodyPr/>
        <a:lstStyle/>
        <a:p>
          <a:endParaRPr lang="ru-RU"/>
        </a:p>
      </dgm:t>
    </dgm:pt>
    <dgm:pt modelId="{A472E1C9-E80B-4EE8-B4A8-230E7CE8FD8F}">
      <dgm:prSet phldrT="[Текст]"/>
      <dgm:spPr/>
      <dgm:t>
        <a:bodyPr/>
        <a:lstStyle/>
        <a:p>
          <a:pPr algn="ctr"/>
          <a:r>
            <a:rPr lang="ru-RU" dirty="0" smtClean="0"/>
            <a:t>17</a:t>
          </a:r>
          <a:endParaRPr lang="ru-RU" dirty="0"/>
        </a:p>
      </dgm:t>
    </dgm:pt>
    <dgm:pt modelId="{F331EE8F-6C6A-4704-86B3-C48296C496CF}" type="parTrans" cxnId="{8BB9DC88-4F24-4AB2-96B9-80CF530E02E9}">
      <dgm:prSet/>
      <dgm:spPr/>
      <dgm:t>
        <a:bodyPr/>
        <a:lstStyle/>
        <a:p>
          <a:endParaRPr lang="ru-RU"/>
        </a:p>
      </dgm:t>
    </dgm:pt>
    <dgm:pt modelId="{712CE218-4172-46C7-8DCD-09CFC6196BC8}" type="sibTrans" cxnId="{8BB9DC88-4F24-4AB2-96B9-80CF530E02E9}">
      <dgm:prSet/>
      <dgm:spPr/>
      <dgm:t>
        <a:bodyPr/>
        <a:lstStyle/>
        <a:p>
          <a:endParaRPr lang="ru-RU"/>
        </a:p>
      </dgm:t>
    </dgm:pt>
    <dgm:pt modelId="{6EEE8E37-8789-4ACC-938D-749FEB85FC94}">
      <dgm:prSet phldrT="[Текст]"/>
      <dgm:spPr/>
      <dgm:t>
        <a:bodyPr/>
        <a:lstStyle/>
        <a:p>
          <a:r>
            <a:rPr lang="ru-RU" b="1" dirty="0" smtClean="0"/>
            <a:t>Девочек</a:t>
          </a:r>
          <a:endParaRPr lang="ru-RU" b="1" dirty="0"/>
        </a:p>
      </dgm:t>
    </dgm:pt>
    <dgm:pt modelId="{5AE2ADD3-9C65-48B6-B36E-9D1ABAE0B598}" type="parTrans" cxnId="{778976CC-F8BC-44B5-9C20-D38FDEF1C00B}">
      <dgm:prSet/>
      <dgm:spPr/>
      <dgm:t>
        <a:bodyPr/>
        <a:lstStyle/>
        <a:p>
          <a:endParaRPr lang="ru-RU"/>
        </a:p>
      </dgm:t>
    </dgm:pt>
    <dgm:pt modelId="{ADA9AD12-AE51-45A2-9D5C-A2D94D74D2FD}" type="sibTrans" cxnId="{778976CC-F8BC-44B5-9C20-D38FDEF1C00B}">
      <dgm:prSet/>
      <dgm:spPr/>
      <dgm:t>
        <a:bodyPr/>
        <a:lstStyle/>
        <a:p>
          <a:endParaRPr lang="ru-RU"/>
        </a:p>
      </dgm:t>
    </dgm:pt>
    <dgm:pt modelId="{82E09850-4B4E-4D24-927B-8CC0879FEE8D}">
      <dgm:prSet/>
      <dgm:spPr/>
      <dgm:t>
        <a:bodyPr/>
        <a:lstStyle/>
        <a:p>
          <a:pPr algn="ctr"/>
          <a:r>
            <a:rPr lang="ru-RU" dirty="0" smtClean="0"/>
            <a:t>14</a:t>
          </a:r>
          <a:endParaRPr lang="ru-RU" dirty="0"/>
        </a:p>
      </dgm:t>
    </dgm:pt>
    <dgm:pt modelId="{1FDDE312-D4E1-44BC-BFF8-1B2A9E3782F1}" type="parTrans" cxnId="{3824B706-64DD-4763-9049-0EB4FC67900B}">
      <dgm:prSet/>
      <dgm:spPr/>
      <dgm:t>
        <a:bodyPr/>
        <a:lstStyle/>
        <a:p>
          <a:endParaRPr lang="ru-RU"/>
        </a:p>
      </dgm:t>
    </dgm:pt>
    <dgm:pt modelId="{E5B78A38-5683-4A69-BB36-0A3F8F77FC18}" type="sibTrans" cxnId="{3824B706-64DD-4763-9049-0EB4FC67900B}">
      <dgm:prSet/>
      <dgm:spPr/>
      <dgm:t>
        <a:bodyPr/>
        <a:lstStyle/>
        <a:p>
          <a:endParaRPr lang="ru-RU"/>
        </a:p>
      </dgm:t>
    </dgm:pt>
    <dgm:pt modelId="{B04CB283-E62D-4DA7-9DB8-45816F3DC3CE}" type="pres">
      <dgm:prSet presAssocID="{6267347F-15A4-40A7-9819-06A7EB921C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687EB-4D38-44F4-B083-C17A411DD2E4}" type="pres">
      <dgm:prSet presAssocID="{0DF7C26D-54DD-44C3-9FEA-7333A1B5D1AE}" presName="composite" presStyleCnt="0"/>
      <dgm:spPr/>
    </dgm:pt>
    <dgm:pt modelId="{93E75179-A7AE-44A1-8E7E-524CF551EABF}" type="pres">
      <dgm:prSet presAssocID="{0DF7C26D-54DD-44C3-9FEA-7333A1B5D1AE}" presName="parTx" presStyleLbl="alignNode1" presStyleIdx="0" presStyleCnt="4" custScaleX="105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19899-A1E3-4306-B5AE-C91A4786F138}" type="pres">
      <dgm:prSet presAssocID="{0DF7C26D-54DD-44C3-9FEA-7333A1B5D1A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A313F-9209-4A77-9180-6932FF865740}" type="pres">
      <dgm:prSet presAssocID="{C34F0125-5F51-4CED-9670-FA96C68FD079}" presName="space" presStyleCnt="0"/>
      <dgm:spPr/>
    </dgm:pt>
    <dgm:pt modelId="{66A7AD01-D908-402C-BD59-516EF41803FF}" type="pres">
      <dgm:prSet presAssocID="{0E4D9745-312D-4781-9C74-65CA312AF83C}" presName="composite" presStyleCnt="0"/>
      <dgm:spPr/>
    </dgm:pt>
    <dgm:pt modelId="{161F6835-7F99-40DF-9ECE-7B0D70FA4DB4}" type="pres">
      <dgm:prSet presAssocID="{0E4D9745-312D-4781-9C74-65CA312AF83C}" presName="parTx" presStyleLbl="alignNode1" presStyleIdx="1" presStyleCnt="4" custScaleX="107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50248-A171-49BD-99B8-F035B171FF8A}" type="pres">
      <dgm:prSet presAssocID="{0E4D9745-312D-4781-9C74-65CA312AF83C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6A409-F841-43D4-9B6A-4352FE1E65D8}" type="pres">
      <dgm:prSet presAssocID="{8FEFF16A-3415-45EE-AE55-11833ECD9228}" presName="space" presStyleCnt="0"/>
      <dgm:spPr/>
    </dgm:pt>
    <dgm:pt modelId="{AE1BAA8E-ED94-4AF9-9E53-0ECFB5411E12}" type="pres">
      <dgm:prSet presAssocID="{BD99B039-78C8-4F0E-AF84-BBD1E388EE3D}" presName="composite" presStyleCnt="0"/>
      <dgm:spPr/>
    </dgm:pt>
    <dgm:pt modelId="{B09453A3-C9BE-4718-85BB-A4903E82D204}" type="pres">
      <dgm:prSet presAssocID="{BD99B039-78C8-4F0E-AF84-BBD1E388EE3D}" presName="parTx" presStyleLbl="alignNode1" presStyleIdx="2" presStyleCnt="4" custScaleX="1081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FFD72-8493-4451-A214-71E82B3F0F56}" type="pres">
      <dgm:prSet presAssocID="{BD99B039-78C8-4F0E-AF84-BBD1E388EE3D}" presName="desTx" presStyleLbl="alignAccFollowNode1" presStyleIdx="2" presStyleCnt="4" custScaleX="105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8FFD7-BAA3-4123-8859-1F83C41FF66D}" type="pres">
      <dgm:prSet presAssocID="{1C6651BA-12C5-42CF-B688-A330DC4DE7F3}" presName="space" presStyleCnt="0"/>
      <dgm:spPr/>
    </dgm:pt>
    <dgm:pt modelId="{44C9CE0A-E345-4AAD-A131-5C066DB89C10}" type="pres">
      <dgm:prSet presAssocID="{6EEE8E37-8789-4ACC-938D-749FEB85FC94}" presName="composite" presStyleCnt="0"/>
      <dgm:spPr/>
    </dgm:pt>
    <dgm:pt modelId="{260CBE66-E78E-4CC1-8522-9DFCD8E2DFE9}" type="pres">
      <dgm:prSet presAssocID="{6EEE8E37-8789-4ACC-938D-749FEB85FC9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9FB43-5997-4961-9B0A-EA3F210CAA43}" type="pres">
      <dgm:prSet presAssocID="{6EEE8E37-8789-4ACC-938D-749FEB85FC9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6709EB-1B94-4C4A-8DCA-C85B6DDA5D4A}" srcId="{0E4D9745-312D-4781-9C74-65CA312AF83C}" destId="{46845434-1BA8-4BAA-A574-FE73F91CABAB}" srcOrd="0" destOrd="0" parTransId="{CDE93921-A6E9-4826-87F4-7F953A2C3A62}" sibTransId="{496D2C1B-700B-4F53-9233-999B8F542441}"/>
    <dgm:cxn modelId="{3A235069-8623-44C1-9B66-784560107F2B}" srcId="{0DF7C26D-54DD-44C3-9FEA-7333A1B5D1AE}" destId="{76AB0B4D-22E8-44B3-B4C2-521274E512E3}" srcOrd="0" destOrd="0" parTransId="{3A067F9C-906F-47B3-9BA2-DECB2A81299F}" sibTransId="{DDB7E0EA-1601-4357-882D-D009AA9B9D5C}"/>
    <dgm:cxn modelId="{8286EA64-8DC0-420D-A61C-D46E7A6B8A5D}" type="presOf" srcId="{46845434-1BA8-4BAA-A574-FE73F91CABAB}" destId="{A9E50248-A171-49BD-99B8-F035B171FF8A}" srcOrd="0" destOrd="0" presId="urn:microsoft.com/office/officeart/2005/8/layout/hList1"/>
    <dgm:cxn modelId="{22DE738B-384E-4804-ADE9-417301C38E78}" srcId="{6267347F-15A4-40A7-9819-06A7EB921C97}" destId="{0DF7C26D-54DD-44C3-9FEA-7333A1B5D1AE}" srcOrd="0" destOrd="0" parTransId="{E744712F-3012-434A-A739-69EB334D3A76}" sibTransId="{C34F0125-5F51-4CED-9670-FA96C68FD079}"/>
    <dgm:cxn modelId="{1F7752F0-D7B6-4A9A-9FB4-AEA649B21903}" type="presOf" srcId="{A472E1C9-E80B-4EE8-B4A8-230E7CE8FD8F}" destId="{E98FFD72-8493-4451-A214-71E82B3F0F56}" srcOrd="0" destOrd="0" presId="urn:microsoft.com/office/officeart/2005/8/layout/hList1"/>
    <dgm:cxn modelId="{2DC64C5A-3D40-4CA7-B111-FFF9C70E3B83}" type="presOf" srcId="{0DF7C26D-54DD-44C3-9FEA-7333A1B5D1AE}" destId="{93E75179-A7AE-44A1-8E7E-524CF551EABF}" srcOrd="0" destOrd="0" presId="urn:microsoft.com/office/officeart/2005/8/layout/hList1"/>
    <dgm:cxn modelId="{778976CC-F8BC-44B5-9C20-D38FDEF1C00B}" srcId="{6267347F-15A4-40A7-9819-06A7EB921C97}" destId="{6EEE8E37-8789-4ACC-938D-749FEB85FC94}" srcOrd="3" destOrd="0" parTransId="{5AE2ADD3-9C65-48B6-B36E-9D1ABAE0B598}" sibTransId="{ADA9AD12-AE51-45A2-9D5C-A2D94D74D2FD}"/>
    <dgm:cxn modelId="{8BB9DC88-4F24-4AB2-96B9-80CF530E02E9}" srcId="{BD99B039-78C8-4F0E-AF84-BBD1E388EE3D}" destId="{A472E1C9-E80B-4EE8-B4A8-230E7CE8FD8F}" srcOrd="0" destOrd="0" parTransId="{F331EE8F-6C6A-4704-86B3-C48296C496CF}" sibTransId="{712CE218-4172-46C7-8DCD-09CFC6196BC8}"/>
    <dgm:cxn modelId="{3824B706-64DD-4763-9049-0EB4FC67900B}" srcId="{6EEE8E37-8789-4ACC-938D-749FEB85FC94}" destId="{82E09850-4B4E-4D24-927B-8CC0879FEE8D}" srcOrd="0" destOrd="0" parTransId="{1FDDE312-D4E1-44BC-BFF8-1B2A9E3782F1}" sibTransId="{E5B78A38-5683-4A69-BB36-0A3F8F77FC18}"/>
    <dgm:cxn modelId="{5BE04267-598C-44C1-A888-FC14C04A7237}" srcId="{6267347F-15A4-40A7-9819-06A7EB921C97}" destId="{BD99B039-78C8-4F0E-AF84-BBD1E388EE3D}" srcOrd="2" destOrd="0" parTransId="{E649F371-B4A5-4A89-BC3B-41AD0535E2D6}" sibTransId="{1C6651BA-12C5-42CF-B688-A330DC4DE7F3}"/>
    <dgm:cxn modelId="{B7DBDDA7-3A01-487D-AAA8-42A54A3C669F}" type="presOf" srcId="{6267347F-15A4-40A7-9819-06A7EB921C97}" destId="{B04CB283-E62D-4DA7-9DB8-45816F3DC3CE}" srcOrd="0" destOrd="0" presId="urn:microsoft.com/office/officeart/2005/8/layout/hList1"/>
    <dgm:cxn modelId="{FDDB053D-CBE5-401F-84FD-B99514F86BD3}" type="presOf" srcId="{76AB0B4D-22E8-44B3-B4C2-521274E512E3}" destId="{40819899-A1E3-4306-B5AE-C91A4786F138}" srcOrd="0" destOrd="0" presId="urn:microsoft.com/office/officeart/2005/8/layout/hList1"/>
    <dgm:cxn modelId="{9CD2F99E-CDBB-454F-8A34-135C9BA40802}" type="presOf" srcId="{82E09850-4B4E-4D24-927B-8CC0879FEE8D}" destId="{2929FB43-5997-4961-9B0A-EA3F210CAA43}" srcOrd="0" destOrd="0" presId="urn:microsoft.com/office/officeart/2005/8/layout/hList1"/>
    <dgm:cxn modelId="{1ADC7BCE-F475-4978-9AA6-73860CD950C4}" srcId="{6267347F-15A4-40A7-9819-06A7EB921C97}" destId="{0E4D9745-312D-4781-9C74-65CA312AF83C}" srcOrd="1" destOrd="0" parTransId="{F1401807-A1CA-4A8B-BCDB-11285C132FD5}" sibTransId="{8FEFF16A-3415-45EE-AE55-11833ECD9228}"/>
    <dgm:cxn modelId="{12B45905-CCDF-41EB-8C8C-E23424264118}" type="presOf" srcId="{6EEE8E37-8789-4ACC-938D-749FEB85FC94}" destId="{260CBE66-E78E-4CC1-8522-9DFCD8E2DFE9}" srcOrd="0" destOrd="0" presId="urn:microsoft.com/office/officeart/2005/8/layout/hList1"/>
    <dgm:cxn modelId="{B4901AFA-E107-495B-829D-BB24FDA5DBFF}" type="presOf" srcId="{BD99B039-78C8-4F0E-AF84-BBD1E388EE3D}" destId="{B09453A3-C9BE-4718-85BB-A4903E82D204}" srcOrd="0" destOrd="0" presId="urn:microsoft.com/office/officeart/2005/8/layout/hList1"/>
    <dgm:cxn modelId="{D4CB5DB6-35EC-4718-854A-3500B063FE3D}" type="presOf" srcId="{0E4D9745-312D-4781-9C74-65CA312AF83C}" destId="{161F6835-7F99-40DF-9ECE-7B0D70FA4DB4}" srcOrd="0" destOrd="0" presId="urn:microsoft.com/office/officeart/2005/8/layout/hList1"/>
    <dgm:cxn modelId="{5B9F9468-AC52-406B-B324-1574F7F9FCF6}" type="presParOf" srcId="{B04CB283-E62D-4DA7-9DB8-45816F3DC3CE}" destId="{524687EB-4D38-44F4-B083-C17A411DD2E4}" srcOrd="0" destOrd="0" presId="urn:microsoft.com/office/officeart/2005/8/layout/hList1"/>
    <dgm:cxn modelId="{79BA9A91-A64F-4A17-B431-5F26CFE272EC}" type="presParOf" srcId="{524687EB-4D38-44F4-B083-C17A411DD2E4}" destId="{93E75179-A7AE-44A1-8E7E-524CF551EABF}" srcOrd="0" destOrd="0" presId="urn:microsoft.com/office/officeart/2005/8/layout/hList1"/>
    <dgm:cxn modelId="{6A82A407-FD86-4AED-A29E-6CC25BE28A33}" type="presParOf" srcId="{524687EB-4D38-44F4-B083-C17A411DD2E4}" destId="{40819899-A1E3-4306-B5AE-C91A4786F138}" srcOrd="1" destOrd="0" presId="urn:microsoft.com/office/officeart/2005/8/layout/hList1"/>
    <dgm:cxn modelId="{FC2B6D48-D1A7-40D8-8E85-BB27681582BB}" type="presParOf" srcId="{B04CB283-E62D-4DA7-9DB8-45816F3DC3CE}" destId="{74DA313F-9209-4A77-9180-6932FF865740}" srcOrd="1" destOrd="0" presId="urn:microsoft.com/office/officeart/2005/8/layout/hList1"/>
    <dgm:cxn modelId="{F797C98B-E1BD-43A4-8F53-04526F46D599}" type="presParOf" srcId="{B04CB283-E62D-4DA7-9DB8-45816F3DC3CE}" destId="{66A7AD01-D908-402C-BD59-516EF41803FF}" srcOrd="2" destOrd="0" presId="urn:microsoft.com/office/officeart/2005/8/layout/hList1"/>
    <dgm:cxn modelId="{B8759915-3077-4003-8C3F-B9A7A341D860}" type="presParOf" srcId="{66A7AD01-D908-402C-BD59-516EF41803FF}" destId="{161F6835-7F99-40DF-9ECE-7B0D70FA4DB4}" srcOrd="0" destOrd="0" presId="urn:microsoft.com/office/officeart/2005/8/layout/hList1"/>
    <dgm:cxn modelId="{D2662AE8-F0A6-46BF-AA3E-BEA921FE3BFE}" type="presParOf" srcId="{66A7AD01-D908-402C-BD59-516EF41803FF}" destId="{A9E50248-A171-49BD-99B8-F035B171FF8A}" srcOrd="1" destOrd="0" presId="urn:microsoft.com/office/officeart/2005/8/layout/hList1"/>
    <dgm:cxn modelId="{49CB3406-56C0-4732-80ED-5D3C7B91E843}" type="presParOf" srcId="{B04CB283-E62D-4DA7-9DB8-45816F3DC3CE}" destId="{6556A409-F841-43D4-9B6A-4352FE1E65D8}" srcOrd="3" destOrd="0" presId="urn:microsoft.com/office/officeart/2005/8/layout/hList1"/>
    <dgm:cxn modelId="{4ACF96A2-46D0-43E5-9535-F410B3257EC0}" type="presParOf" srcId="{B04CB283-E62D-4DA7-9DB8-45816F3DC3CE}" destId="{AE1BAA8E-ED94-4AF9-9E53-0ECFB5411E12}" srcOrd="4" destOrd="0" presId="urn:microsoft.com/office/officeart/2005/8/layout/hList1"/>
    <dgm:cxn modelId="{5DC98E2A-E31D-4487-8B71-41CA44EAA543}" type="presParOf" srcId="{AE1BAA8E-ED94-4AF9-9E53-0ECFB5411E12}" destId="{B09453A3-C9BE-4718-85BB-A4903E82D204}" srcOrd="0" destOrd="0" presId="urn:microsoft.com/office/officeart/2005/8/layout/hList1"/>
    <dgm:cxn modelId="{FB7C87BF-7143-493F-AA34-6CCB50D70083}" type="presParOf" srcId="{AE1BAA8E-ED94-4AF9-9E53-0ECFB5411E12}" destId="{E98FFD72-8493-4451-A214-71E82B3F0F56}" srcOrd="1" destOrd="0" presId="urn:microsoft.com/office/officeart/2005/8/layout/hList1"/>
    <dgm:cxn modelId="{B53B0D50-A979-4057-A93F-4A0BE6CC857D}" type="presParOf" srcId="{B04CB283-E62D-4DA7-9DB8-45816F3DC3CE}" destId="{B518FFD7-BAA3-4123-8859-1F83C41FF66D}" srcOrd="5" destOrd="0" presId="urn:microsoft.com/office/officeart/2005/8/layout/hList1"/>
    <dgm:cxn modelId="{A2D197EC-A5F5-4416-8A82-3F1ACEE11230}" type="presParOf" srcId="{B04CB283-E62D-4DA7-9DB8-45816F3DC3CE}" destId="{44C9CE0A-E345-4AAD-A131-5C066DB89C10}" srcOrd="6" destOrd="0" presId="urn:microsoft.com/office/officeart/2005/8/layout/hList1"/>
    <dgm:cxn modelId="{D08A7BD7-11D8-41FC-A17C-61C004338067}" type="presParOf" srcId="{44C9CE0A-E345-4AAD-A131-5C066DB89C10}" destId="{260CBE66-E78E-4CC1-8522-9DFCD8E2DFE9}" srcOrd="0" destOrd="0" presId="urn:microsoft.com/office/officeart/2005/8/layout/hList1"/>
    <dgm:cxn modelId="{F7B1DCD1-3115-4512-918D-8BD9215CEB82}" type="presParOf" srcId="{44C9CE0A-E345-4AAD-A131-5C066DB89C10}" destId="{2929FB43-5997-4961-9B0A-EA3F210CAA43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409AB-0B5D-4480-AAD0-8DA9D14C6011}" type="doc">
      <dgm:prSet loTypeId="urn:microsoft.com/office/officeart/2005/8/layout/vList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6F8F5F5-710C-4F84-AED1-6781BAEC25BA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Результаты мониторинга предпочитаемого  вида деятельности детей  показали, что выбор детей «До» перезагрузки группового зонирования  на первом этапе распределился следующим образом: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25E64A3-53E5-4302-9DFC-44B0972D896B}" type="parTrans" cxnId="{0ECCA4DF-7829-4836-844E-04D27E1E9E7D}">
      <dgm:prSet/>
      <dgm:spPr/>
      <dgm:t>
        <a:bodyPr/>
        <a:lstStyle/>
        <a:p>
          <a:endParaRPr lang="ru-RU"/>
        </a:p>
      </dgm:t>
    </dgm:pt>
    <dgm:pt modelId="{8D22BB0A-F0A4-4B25-9970-C9E3DC86E229}" type="sibTrans" cxnId="{0ECCA4DF-7829-4836-844E-04D27E1E9E7D}">
      <dgm:prSet/>
      <dgm:spPr/>
      <dgm:t>
        <a:bodyPr/>
        <a:lstStyle/>
        <a:p>
          <a:endParaRPr lang="ru-RU"/>
        </a:p>
      </dgm:t>
    </dgm:pt>
    <dgm:pt modelId="{199487FA-FD19-4625-B145-4D23582CA1F4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 место - игровой центр «Физического развития»   -  14 детей (53 %)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2CE24EB-A2DF-402C-8706-CA1C8CFDB4F0}" type="parTrans" cxnId="{A347F166-CAA5-41BA-93C0-BEE6CDBA6AB3}">
      <dgm:prSet/>
      <dgm:spPr/>
      <dgm:t>
        <a:bodyPr/>
        <a:lstStyle/>
        <a:p>
          <a:endParaRPr lang="ru-RU"/>
        </a:p>
      </dgm:t>
    </dgm:pt>
    <dgm:pt modelId="{32604279-A137-4631-9D7A-B98DD573747B}" type="sibTrans" cxnId="{A347F166-CAA5-41BA-93C0-BEE6CDBA6AB3}">
      <dgm:prSet/>
      <dgm:spPr/>
      <dgm:t>
        <a:bodyPr/>
        <a:lstStyle/>
        <a:p>
          <a:endParaRPr lang="ru-RU"/>
        </a:p>
      </dgm:t>
    </dgm:pt>
    <dgm:pt modelId="{7300F6B3-957B-4A51-AB7A-A2E4750B7C95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 место – игровой центр «Художественно-эстетического творчества» - 7 детей (20%)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316ED48-5BC2-4CE3-87F0-8EF1BC7D3FE9}" type="parTrans" cxnId="{22985747-493D-4297-9661-3667C9220D87}">
      <dgm:prSet/>
      <dgm:spPr/>
      <dgm:t>
        <a:bodyPr/>
        <a:lstStyle/>
        <a:p>
          <a:endParaRPr lang="ru-RU"/>
        </a:p>
      </dgm:t>
    </dgm:pt>
    <dgm:pt modelId="{97AD7F10-0BAE-4BE5-BEB6-33284F70E978}" type="sibTrans" cxnId="{22985747-493D-4297-9661-3667C9220D87}">
      <dgm:prSet/>
      <dgm:spPr/>
      <dgm:t>
        <a:bodyPr/>
        <a:lstStyle/>
        <a:p>
          <a:endParaRPr lang="ru-RU"/>
        </a:p>
      </dgm:t>
    </dgm:pt>
    <dgm:pt modelId="{125D39C3-D2C2-433D-A376-10F7C601470B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3 место – игровой центр  «Познавательного развития» - 5 человек (17 %)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C3445B1-D1B5-4A6B-9F24-EFA27C7A7C96}" type="parTrans" cxnId="{FD9B14AE-3B19-4539-A93C-E678DB86B98B}">
      <dgm:prSet/>
      <dgm:spPr/>
      <dgm:t>
        <a:bodyPr/>
        <a:lstStyle/>
        <a:p>
          <a:endParaRPr lang="ru-RU"/>
        </a:p>
      </dgm:t>
    </dgm:pt>
    <dgm:pt modelId="{6FB7C7DF-553E-4023-A541-FC7DB20A63F4}" type="sibTrans" cxnId="{FD9B14AE-3B19-4539-A93C-E678DB86B98B}">
      <dgm:prSet/>
      <dgm:spPr/>
      <dgm:t>
        <a:bodyPr/>
        <a:lstStyle/>
        <a:p>
          <a:endParaRPr lang="ru-RU"/>
        </a:p>
      </dgm:t>
    </dgm:pt>
    <dgm:pt modelId="{D39C7719-2CB9-4C35-9FAD-5BCFD52FE048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4 место- игровой центр книги и речевой среды – 3 (6%)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24511A9-A44B-4CD8-9532-C953F347BED7}" type="parTrans" cxnId="{B03501E3-8DAD-45D2-AEC9-ACE70C8DDD81}">
      <dgm:prSet/>
      <dgm:spPr/>
      <dgm:t>
        <a:bodyPr/>
        <a:lstStyle/>
        <a:p>
          <a:endParaRPr lang="ru-RU"/>
        </a:p>
      </dgm:t>
    </dgm:pt>
    <dgm:pt modelId="{ED7A3967-D8D5-40AC-B8A2-363DACA4FFB0}" type="sibTrans" cxnId="{B03501E3-8DAD-45D2-AEC9-ACE70C8DDD81}">
      <dgm:prSet/>
      <dgm:spPr/>
      <dgm:t>
        <a:bodyPr/>
        <a:lstStyle/>
        <a:p>
          <a:endParaRPr lang="ru-RU"/>
        </a:p>
      </dgm:t>
    </dgm:pt>
    <dgm:pt modelId="{D53ADB1A-4871-4549-9F9F-A06045D0448F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5 место – игровой центр экспериментирования  - 2 (4%)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3A323B1-F5E8-424B-A79C-CBB9DAB46166}" type="parTrans" cxnId="{491977BD-F107-4302-9527-B58400CCC436}">
      <dgm:prSet/>
      <dgm:spPr/>
      <dgm:t>
        <a:bodyPr/>
        <a:lstStyle/>
        <a:p>
          <a:endParaRPr lang="ru-RU"/>
        </a:p>
      </dgm:t>
    </dgm:pt>
    <dgm:pt modelId="{D9B29CE1-5453-4404-A55F-CA7F10C2AC82}" type="sibTrans" cxnId="{491977BD-F107-4302-9527-B58400CCC436}">
      <dgm:prSet/>
      <dgm:spPr/>
      <dgm:t>
        <a:bodyPr/>
        <a:lstStyle/>
        <a:p>
          <a:endParaRPr lang="ru-RU"/>
        </a:p>
      </dgm:t>
    </dgm:pt>
    <dgm:pt modelId="{06E1FDD2-EAD1-4DF4-A1A1-969F47AA9B43}" type="pres">
      <dgm:prSet presAssocID="{F10409AB-0B5D-4480-AAD0-8DA9D14C60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C69C77-9481-44F8-A9B4-A90A7510331B}" type="pres">
      <dgm:prSet presAssocID="{16F8F5F5-710C-4F84-AED1-6781BAEC25BA}" presName="parentText" presStyleLbl="node1" presStyleIdx="0" presStyleCnt="6" custLinFactNeighborX="251" custLinFactNeighborY="232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8E21A-87D6-434A-AC85-B6AFF10B5906}" type="pres">
      <dgm:prSet presAssocID="{8D22BB0A-F0A4-4B25-9970-C9E3DC86E229}" presName="spacer" presStyleCnt="0"/>
      <dgm:spPr/>
      <dgm:t>
        <a:bodyPr/>
        <a:lstStyle/>
        <a:p>
          <a:endParaRPr lang="ru-RU"/>
        </a:p>
      </dgm:t>
    </dgm:pt>
    <dgm:pt modelId="{016E02C9-9334-4B86-89B0-6BA5EC8C7F68}" type="pres">
      <dgm:prSet presAssocID="{199487FA-FD19-4625-B145-4D23582CA1F4}" presName="parentText" presStyleLbl="node1" presStyleIdx="1" presStyleCnt="6" custScaleY="52907" custLinFactNeighborX="-280" custLinFactNeighborY="765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47DD2-C9DA-47FA-9ECE-B59B3F758930}" type="pres">
      <dgm:prSet presAssocID="{32604279-A137-4631-9D7A-B98DD573747B}" presName="spacer" presStyleCnt="0"/>
      <dgm:spPr/>
      <dgm:t>
        <a:bodyPr/>
        <a:lstStyle/>
        <a:p>
          <a:endParaRPr lang="ru-RU"/>
        </a:p>
      </dgm:t>
    </dgm:pt>
    <dgm:pt modelId="{BC6B2E33-F6DD-4DA1-9A12-300159C47877}" type="pres">
      <dgm:prSet presAssocID="{7300F6B3-957B-4A51-AB7A-A2E4750B7C95}" presName="parentText" presStyleLbl="node1" presStyleIdx="2" presStyleCnt="6" custScaleY="42826" custLinFactY="4893" custLinFactNeighborX="25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EE92D-2BAE-4D7E-99DA-1790B73F95BB}" type="pres">
      <dgm:prSet presAssocID="{97AD7F10-0BAE-4BE5-BEB6-33284F70E978}" presName="spacer" presStyleCnt="0"/>
      <dgm:spPr/>
      <dgm:t>
        <a:bodyPr/>
        <a:lstStyle/>
        <a:p>
          <a:endParaRPr lang="ru-RU"/>
        </a:p>
      </dgm:t>
    </dgm:pt>
    <dgm:pt modelId="{8E05DFA8-3E78-4A58-8E28-5748A8489315}" type="pres">
      <dgm:prSet presAssocID="{125D39C3-D2C2-433D-A376-10F7C601470B}" presName="parentText" presStyleLbl="node1" presStyleIdx="3" presStyleCnt="6" custScaleY="42383" custLinFactY="2112" custLinFactNeighborX="-28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07902-0B6C-40F4-96DF-F98B706E13B3}" type="pres">
      <dgm:prSet presAssocID="{6FB7C7DF-553E-4023-A541-FC7DB20A63F4}" presName="spacer" presStyleCnt="0"/>
      <dgm:spPr/>
      <dgm:t>
        <a:bodyPr/>
        <a:lstStyle/>
        <a:p>
          <a:endParaRPr lang="ru-RU"/>
        </a:p>
      </dgm:t>
    </dgm:pt>
    <dgm:pt modelId="{F3C94694-745A-4DAC-B771-E7A5D89BF20A}" type="pres">
      <dgm:prSet presAssocID="{D39C7719-2CB9-4C35-9FAD-5BCFD52FE048}" presName="parentText" presStyleLbl="node1" presStyleIdx="4" presStyleCnt="6" custScaleY="45905" custLinFactNeighborX="28" custLinFactNeighborY="544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0658E-9069-46B3-9213-253E03D30770}" type="pres">
      <dgm:prSet presAssocID="{ED7A3967-D8D5-40AC-B8A2-363DACA4FFB0}" presName="spacer" presStyleCnt="0"/>
      <dgm:spPr/>
      <dgm:t>
        <a:bodyPr/>
        <a:lstStyle/>
        <a:p>
          <a:endParaRPr lang="ru-RU"/>
        </a:p>
      </dgm:t>
    </dgm:pt>
    <dgm:pt modelId="{A35945A8-C10C-46A8-86BA-D3C44F0F779D}" type="pres">
      <dgm:prSet presAssocID="{D53ADB1A-4871-4549-9F9F-A06045D0448F}" presName="parentText" presStyleLbl="node1" presStyleIdx="5" presStyleCnt="6" custScaleY="45905" custLinFactY="9270" custLinFactNeighborX="-28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47F166-CAA5-41BA-93C0-BEE6CDBA6AB3}" srcId="{F10409AB-0B5D-4480-AAD0-8DA9D14C6011}" destId="{199487FA-FD19-4625-B145-4D23582CA1F4}" srcOrd="1" destOrd="0" parTransId="{C2CE24EB-A2DF-402C-8706-CA1C8CFDB4F0}" sibTransId="{32604279-A137-4631-9D7A-B98DD573747B}"/>
    <dgm:cxn modelId="{1166D426-BE60-4602-BA58-10EA0BF49B38}" type="presOf" srcId="{199487FA-FD19-4625-B145-4D23582CA1F4}" destId="{016E02C9-9334-4B86-89B0-6BA5EC8C7F68}" srcOrd="0" destOrd="0" presId="urn:microsoft.com/office/officeart/2005/8/layout/vList2"/>
    <dgm:cxn modelId="{491977BD-F107-4302-9527-B58400CCC436}" srcId="{F10409AB-0B5D-4480-AAD0-8DA9D14C6011}" destId="{D53ADB1A-4871-4549-9F9F-A06045D0448F}" srcOrd="5" destOrd="0" parTransId="{03A323B1-F5E8-424B-A79C-CBB9DAB46166}" sibTransId="{D9B29CE1-5453-4404-A55F-CA7F10C2AC82}"/>
    <dgm:cxn modelId="{50DF96DB-2D2C-4164-A527-F8CD87BFDF57}" type="presOf" srcId="{D39C7719-2CB9-4C35-9FAD-5BCFD52FE048}" destId="{F3C94694-745A-4DAC-B771-E7A5D89BF20A}" srcOrd="0" destOrd="0" presId="urn:microsoft.com/office/officeart/2005/8/layout/vList2"/>
    <dgm:cxn modelId="{B03501E3-8DAD-45D2-AEC9-ACE70C8DDD81}" srcId="{F10409AB-0B5D-4480-AAD0-8DA9D14C6011}" destId="{D39C7719-2CB9-4C35-9FAD-5BCFD52FE048}" srcOrd="4" destOrd="0" parTransId="{924511A9-A44B-4CD8-9532-C953F347BED7}" sibTransId="{ED7A3967-D8D5-40AC-B8A2-363DACA4FFB0}"/>
    <dgm:cxn modelId="{0ECCA4DF-7829-4836-844E-04D27E1E9E7D}" srcId="{F10409AB-0B5D-4480-AAD0-8DA9D14C6011}" destId="{16F8F5F5-710C-4F84-AED1-6781BAEC25BA}" srcOrd="0" destOrd="0" parTransId="{425E64A3-53E5-4302-9DFC-44B0972D896B}" sibTransId="{8D22BB0A-F0A4-4B25-9970-C9E3DC86E229}"/>
    <dgm:cxn modelId="{F536C6E1-CE5F-4217-B5B0-61EF0537D49B}" type="presOf" srcId="{F10409AB-0B5D-4480-AAD0-8DA9D14C6011}" destId="{06E1FDD2-EAD1-4DF4-A1A1-969F47AA9B43}" srcOrd="0" destOrd="0" presId="urn:microsoft.com/office/officeart/2005/8/layout/vList2"/>
    <dgm:cxn modelId="{14AF7EEB-FDB5-4585-A3F1-722636A19022}" type="presOf" srcId="{16F8F5F5-710C-4F84-AED1-6781BAEC25BA}" destId="{8CC69C77-9481-44F8-A9B4-A90A7510331B}" srcOrd="0" destOrd="0" presId="urn:microsoft.com/office/officeart/2005/8/layout/vList2"/>
    <dgm:cxn modelId="{C5C8E3C6-74E4-4A71-B58F-CB94E901E517}" type="presOf" srcId="{D53ADB1A-4871-4549-9F9F-A06045D0448F}" destId="{A35945A8-C10C-46A8-86BA-D3C44F0F779D}" srcOrd="0" destOrd="0" presId="urn:microsoft.com/office/officeart/2005/8/layout/vList2"/>
    <dgm:cxn modelId="{7B7A60A4-C861-4D3B-B7A1-F2DA0A631C61}" type="presOf" srcId="{125D39C3-D2C2-433D-A376-10F7C601470B}" destId="{8E05DFA8-3E78-4A58-8E28-5748A8489315}" srcOrd="0" destOrd="0" presId="urn:microsoft.com/office/officeart/2005/8/layout/vList2"/>
    <dgm:cxn modelId="{22985747-493D-4297-9661-3667C9220D87}" srcId="{F10409AB-0B5D-4480-AAD0-8DA9D14C6011}" destId="{7300F6B3-957B-4A51-AB7A-A2E4750B7C95}" srcOrd="2" destOrd="0" parTransId="{9316ED48-5BC2-4CE3-87F0-8EF1BC7D3FE9}" sibTransId="{97AD7F10-0BAE-4BE5-BEB6-33284F70E978}"/>
    <dgm:cxn modelId="{FD9B14AE-3B19-4539-A93C-E678DB86B98B}" srcId="{F10409AB-0B5D-4480-AAD0-8DA9D14C6011}" destId="{125D39C3-D2C2-433D-A376-10F7C601470B}" srcOrd="3" destOrd="0" parTransId="{5C3445B1-D1B5-4A6B-9F24-EFA27C7A7C96}" sibTransId="{6FB7C7DF-553E-4023-A541-FC7DB20A63F4}"/>
    <dgm:cxn modelId="{0D6DE407-CEF1-4A7F-A381-AAFA2825CCB1}" type="presOf" srcId="{7300F6B3-957B-4A51-AB7A-A2E4750B7C95}" destId="{BC6B2E33-F6DD-4DA1-9A12-300159C47877}" srcOrd="0" destOrd="0" presId="urn:microsoft.com/office/officeart/2005/8/layout/vList2"/>
    <dgm:cxn modelId="{6A8F1551-7FF4-4636-8E71-EB3FA66803CB}" type="presParOf" srcId="{06E1FDD2-EAD1-4DF4-A1A1-969F47AA9B43}" destId="{8CC69C77-9481-44F8-A9B4-A90A7510331B}" srcOrd="0" destOrd="0" presId="urn:microsoft.com/office/officeart/2005/8/layout/vList2"/>
    <dgm:cxn modelId="{A5423902-27D6-47F4-879F-EFCCB995F785}" type="presParOf" srcId="{06E1FDD2-EAD1-4DF4-A1A1-969F47AA9B43}" destId="{4158E21A-87D6-434A-AC85-B6AFF10B5906}" srcOrd="1" destOrd="0" presId="urn:microsoft.com/office/officeart/2005/8/layout/vList2"/>
    <dgm:cxn modelId="{A011ECB7-B310-45EB-8E63-140D8A3647B1}" type="presParOf" srcId="{06E1FDD2-EAD1-4DF4-A1A1-969F47AA9B43}" destId="{016E02C9-9334-4B86-89B0-6BA5EC8C7F68}" srcOrd="2" destOrd="0" presId="urn:microsoft.com/office/officeart/2005/8/layout/vList2"/>
    <dgm:cxn modelId="{95F57AC8-168A-47A0-88B1-3A8A359D35A2}" type="presParOf" srcId="{06E1FDD2-EAD1-4DF4-A1A1-969F47AA9B43}" destId="{47F47DD2-C9DA-47FA-9ECE-B59B3F758930}" srcOrd="3" destOrd="0" presId="urn:microsoft.com/office/officeart/2005/8/layout/vList2"/>
    <dgm:cxn modelId="{234954EE-FD19-4DAF-9EC0-EBBEA912696D}" type="presParOf" srcId="{06E1FDD2-EAD1-4DF4-A1A1-969F47AA9B43}" destId="{BC6B2E33-F6DD-4DA1-9A12-300159C47877}" srcOrd="4" destOrd="0" presId="urn:microsoft.com/office/officeart/2005/8/layout/vList2"/>
    <dgm:cxn modelId="{52731D00-F04B-49CC-A867-308A00D246B1}" type="presParOf" srcId="{06E1FDD2-EAD1-4DF4-A1A1-969F47AA9B43}" destId="{AB6EE92D-2BAE-4D7E-99DA-1790B73F95BB}" srcOrd="5" destOrd="0" presId="urn:microsoft.com/office/officeart/2005/8/layout/vList2"/>
    <dgm:cxn modelId="{7E16DBAB-8AD2-429D-8BE7-3A22A6FD54A1}" type="presParOf" srcId="{06E1FDD2-EAD1-4DF4-A1A1-969F47AA9B43}" destId="{8E05DFA8-3E78-4A58-8E28-5748A8489315}" srcOrd="6" destOrd="0" presId="urn:microsoft.com/office/officeart/2005/8/layout/vList2"/>
    <dgm:cxn modelId="{9E404844-6E81-4A85-AF2A-C370744D530A}" type="presParOf" srcId="{06E1FDD2-EAD1-4DF4-A1A1-969F47AA9B43}" destId="{0E207902-0B6C-40F4-96DF-F98B706E13B3}" srcOrd="7" destOrd="0" presId="urn:microsoft.com/office/officeart/2005/8/layout/vList2"/>
    <dgm:cxn modelId="{543C5454-4DD9-4609-9A19-475D7FAE4C29}" type="presParOf" srcId="{06E1FDD2-EAD1-4DF4-A1A1-969F47AA9B43}" destId="{F3C94694-745A-4DAC-B771-E7A5D89BF20A}" srcOrd="8" destOrd="0" presId="urn:microsoft.com/office/officeart/2005/8/layout/vList2"/>
    <dgm:cxn modelId="{A3D552A0-14E3-4C7A-85F3-5AFF23DE46FE}" type="presParOf" srcId="{06E1FDD2-EAD1-4DF4-A1A1-969F47AA9B43}" destId="{B100658E-9069-46B3-9213-253E03D30770}" srcOrd="9" destOrd="0" presId="urn:microsoft.com/office/officeart/2005/8/layout/vList2"/>
    <dgm:cxn modelId="{E3CDE536-3308-49C6-BDC2-7D6D40370159}" type="presParOf" srcId="{06E1FDD2-EAD1-4DF4-A1A1-969F47AA9B43}" destId="{A35945A8-C10C-46A8-86BA-D3C44F0F779D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75179-A7AE-44A1-8E7E-524CF551EABF}">
      <dsp:nvSpPr>
        <dsp:cNvPr id="0" name=""/>
        <dsp:cNvSpPr/>
      </dsp:nvSpPr>
      <dsp:spPr>
        <a:xfrm>
          <a:off x="3376" y="219697"/>
          <a:ext cx="1819835" cy="5448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Возраст воспитанников: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3376" y="219697"/>
        <a:ext cx="1819835" cy="544879"/>
      </dsp:txXfrm>
    </dsp:sp>
    <dsp:sp modelId="{40819899-A1E3-4306-B5AE-C91A4786F138}">
      <dsp:nvSpPr>
        <dsp:cNvPr id="0" name=""/>
        <dsp:cNvSpPr/>
      </dsp:nvSpPr>
      <dsp:spPr>
        <a:xfrm>
          <a:off x="50779" y="764576"/>
          <a:ext cx="1725027" cy="658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6 -7 лет</a:t>
          </a:r>
          <a:endParaRPr lang="ru-RU" sz="1500" kern="1200" dirty="0"/>
        </a:p>
      </dsp:txBody>
      <dsp:txXfrm>
        <a:off x="50779" y="764576"/>
        <a:ext cx="1725027" cy="658800"/>
      </dsp:txXfrm>
    </dsp:sp>
    <dsp:sp modelId="{161F6835-7F99-40DF-9ECE-7B0D70FA4DB4}">
      <dsp:nvSpPr>
        <dsp:cNvPr id="0" name=""/>
        <dsp:cNvSpPr/>
      </dsp:nvSpPr>
      <dsp:spPr>
        <a:xfrm>
          <a:off x="2064714" y="219697"/>
          <a:ext cx="1851627" cy="544879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Списочный состав воспитанников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2064714" y="219697"/>
        <a:ext cx="1851627" cy="544879"/>
      </dsp:txXfrm>
    </dsp:sp>
    <dsp:sp modelId="{A9E50248-A171-49BD-99B8-F035B171FF8A}">
      <dsp:nvSpPr>
        <dsp:cNvPr id="0" name=""/>
        <dsp:cNvSpPr/>
      </dsp:nvSpPr>
      <dsp:spPr>
        <a:xfrm>
          <a:off x="2128014" y="764576"/>
          <a:ext cx="1725027" cy="658800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31</a:t>
          </a:r>
          <a:endParaRPr lang="ru-RU" sz="1500" kern="1200" dirty="0"/>
        </a:p>
      </dsp:txBody>
      <dsp:txXfrm>
        <a:off x="2128014" y="764576"/>
        <a:ext cx="1725027" cy="658800"/>
      </dsp:txXfrm>
    </dsp:sp>
    <dsp:sp modelId="{B09453A3-C9BE-4718-85BB-A4903E82D204}">
      <dsp:nvSpPr>
        <dsp:cNvPr id="0" name=""/>
        <dsp:cNvSpPr/>
      </dsp:nvSpPr>
      <dsp:spPr>
        <a:xfrm>
          <a:off x="4157846" y="219697"/>
          <a:ext cx="1865134" cy="544879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Мальчиков</a:t>
          </a:r>
          <a:endParaRPr lang="ru-RU" sz="1500" b="1" kern="1200" dirty="0"/>
        </a:p>
      </dsp:txBody>
      <dsp:txXfrm>
        <a:off x="4157846" y="219697"/>
        <a:ext cx="1865134" cy="544879"/>
      </dsp:txXfrm>
    </dsp:sp>
    <dsp:sp modelId="{E98FFD72-8493-4451-A214-71E82B3F0F56}">
      <dsp:nvSpPr>
        <dsp:cNvPr id="0" name=""/>
        <dsp:cNvSpPr/>
      </dsp:nvSpPr>
      <dsp:spPr>
        <a:xfrm>
          <a:off x="4177520" y="764576"/>
          <a:ext cx="1825786" cy="658800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17</a:t>
          </a:r>
          <a:endParaRPr lang="ru-RU" sz="1500" kern="1200" dirty="0"/>
        </a:p>
      </dsp:txBody>
      <dsp:txXfrm>
        <a:off x="4177520" y="764576"/>
        <a:ext cx="1825786" cy="658800"/>
      </dsp:txXfrm>
    </dsp:sp>
    <dsp:sp modelId="{260CBE66-E78E-4CC1-8522-9DFCD8E2DFE9}">
      <dsp:nvSpPr>
        <dsp:cNvPr id="0" name=""/>
        <dsp:cNvSpPr/>
      </dsp:nvSpPr>
      <dsp:spPr>
        <a:xfrm>
          <a:off x="6264484" y="219697"/>
          <a:ext cx="1725027" cy="54487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Девочек</a:t>
          </a:r>
          <a:endParaRPr lang="ru-RU" sz="1500" b="1" kern="1200" dirty="0"/>
        </a:p>
      </dsp:txBody>
      <dsp:txXfrm>
        <a:off x="6264484" y="219697"/>
        <a:ext cx="1725027" cy="544879"/>
      </dsp:txXfrm>
    </dsp:sp>
    <dsp:sp modelId="{2929FB43-5997-4961-9B0A-EA3F210CAA43}">
      <dsp:nvSpPr>
        <dsp:cNvPr id="0" name=""/>
        <dsp:cNvSpPr/>
      </dsp:nvSpPr>
      <dsp:spPr>
        <a:xfrm>
          <a:off x="6264484" y="764576"/>
          <a:ext cx="1725027" cy="65880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14</a:t>
          </a:r>
          <a:endParaRPr lang="ru-RU" sz="1500" kern="1200" dirty="0"/>
        </a:p>
      </dsp:txBody>
      <dsp:txXfrm>
        <a:off x="6264484" y="764576"/>
        <a:ext cx="1725027" cy="65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69C77-9481-44F8-A9B4-A90A7510331B}">
      <dsp:nvSpPr>
        <dsp:cNvPr id="0" name=""/>
        <dsp:cNvSpPr/>
      </dsp:nvSpPr>
      <dsp:spPr>
        <a:xfrm>
          <a:off x="0" y="76382"/>
          <a:ext cx="8352928" cy="1198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Результаты мониторинга предпочитаемого  вида деятельности детей  показали, что выбор детей «До» перезагрузки группового зонирования  на первом этапе распределился следующим образом: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485" y="134867"/>
        <a:ext cx="8235958" cy="1081110"/>
      </dsp:txXfrm>
    </dsp:sp>
    <dsp:sp modelId="{016E02C9-9334-4B86-89B0-6BA5EC8C7F68}">
      <dsp:nvSpPr>
        <dsp:cNvPr id="0" name=""/>
        <dsp:cNvSpPr/>
      </dsp:nvSpPr>
      <dsp:spPr>
        <a:xfrm>
          <a:off x="0" y="1556883"/>
          <a:ext cx="8352928" cy="6338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 место - игровой центр «Физического развития»   -  14 детей (53 %)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43" y="1587826"/>
        <a:ext cx="8291042" cy="571982"/>
      </dsp:txXfrm>
    </dsp:sp>
    <dsp:sp modelId="{BC6B2E33-F6DD-4DA1-9A12-300159C47877}">
      <dsp:nvSpPr>
        <dsp:cNvPr id="0" name=""/>
        <dsp:cNvSpPr/>
      </dsp:nvSpPr>
      <dsp:spPr>
        <a:xfrm>
          <a:off x="0" y="2476970"/>
          <a:ext cx="8352928" cy="5130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 место – игровой центр «Художественно-эстетического творчества» - 7 детей (20%)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47" y="2502017"/>
        <a:ext cx="8302834" cy="462995"/>
      </dsp:txXfrm>
    </dsp:sp>
    <dsp:sp modelId="{8E05DFA8-3E78-4A58-8E28-5748A8489315}">
      <dsp:nvSpPr>
        <dsp:cNvPr id="0" name=""/>
        <dsp:cNvSpPr/>
      </dsp:nvSpPr>
      <dsp:spPr>
        <a:xfrm>
          <a:off x="0" y="3141061"/>
          <a:ext cx="8352928" cy="5077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3 место – игровой центр  «Познавательного развития» - 5 человек (17 %)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88" y="3165849"/>
        <a:ext cx="8303352" cy="458206"/>
      </dsp:txXfrm>
    </dsp:sp>
    <dsp:sp modelId="{F3C94694-745A-4DAC-B771-E7A5D89BF20A}">
      <dsp:nvSpPr>
        <dsp:cNvPr id="0" name=""/>
        <dsp:cNvSpPr/>
      </dsp:nvSpPr>
      <dsp:spPr>
        <a:xfrm>
          <a:off x="0" y="3723821"/>
          <a:ext cx="8352928" cy="5499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4 место- игровой центр книги и речевой среды – 3 (6%)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48" y="3750669"/>
        <a:ext cx="8299232" cy="496282"/>
      </dsp:txXfrm>
    </dsp:sp>
    <dsp:sp modelId="{A35945A8-C10C-46A8-86BA-D3C44F0F779D}">
      <dsp:nvSpPr>
        <dsp:cNvPr id="0" name=""/>
        <dsp:cNvSpPr/>
      </dsp:nvSpPr>
      <dsp:spPr>
        <a:xfrm>
          <a:off x="0" y="4391278"/>
          <a:ext cx="8352928" cy="5499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5 место – игровой центр экспериментирования  - 2 (4%)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48" y="4418126"/>
        <a:ext cx="8299232" cy="496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9841F-8661-46E8-9A8D-15F424FCD249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17C1F-31A9-4F09-A06E-6812F27CD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58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7C1F-31A9-4F09-A06E-6812F27CDD1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737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7C1F-31A9-4F09-A06E-6812F27CDD1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870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7C1F-31A9-4F09-A06E-6812F27CDD1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795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4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7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.pinimg.com/originals/d2/45/04/d2450446b790237e29ad04c7d728ad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10" descr="https://st2.depositphotos.com/1763191/8586/v/950/depositphotos_85867340-stock-illustration-little-boy-pushing-blank-sig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622"/>
          <a:stretch>
            <a:fillRect/>
          </a:stretch>
        </p:blipFill>
        <p:spPr bwMode="auto">
          <a:xfrm>
            <a:off x="6500795" y="285728"/>
            <a:ext cx="2643205" cy="3856328"/>
          </a:xfrm>
          <a:prstGeom prst="rect">
            <a:avLst/>
          </a:prstGeom>
          <a:noFill/>
        </p:spPr>
      </p:pic>
      <p:pic>
        <p:nvPicPr>
          <p:cNvPr id="10" name="Picture 8" descr="https://image.freepik.com/free-vector/boy-pushing-wall-on-isolated_1308-3851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252780"/>
            <a:ext cx="2857520" cy="3605220"/>
          </a:xfrm>
          <a:prstGeom prst="rect">
            <a:avLst/>
          </a:prstGeom>
          <a:noFill/>
        </p:spPr>
      </p:pic>
      <p:sp>
        <p:nvSpPr>
          <p:cNvPr id="13" name="Скругленный прямоугольник 4"/>
          <p:cNvSpPr/>
          <p:nvPr/>
        </p:nvSpPr>
        <p:spPr>
          <a:xfrm>
            <a:off x="2000232" y="1142984"/>
            <a:ext cx="4643470" cy="27571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«Говорящая среда»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в условиях дошкольного образовательного учреждения</a:t>
            </a:r>
            <a:endParaRPr lang="ru-RU" sz="2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357166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Детский сад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Журавушка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thumbs.dreamstime.com/b/%D0%B2%D1%8B%D1%82%D1%8F%D0%B3%D0%B8%D0%B2%D0%B0%D1%82%D1%8C-%D0%B8-%D0%B4%D0%B5%D0%B2%D1%83%D1%88%D0%BA%D0%B0-%D0%BC%D0%B0%D0%BB%D1%8C%D1%87%D0%B8%D0%BA%D0%B0-%D0%BD%D0%B0%D0%B6%D0%B8%D0%BC%D0%B0%D1%8F-%D1%84%D1%83%D1%80%D1%83-%D0%BD%D0%BE%D0%BC%D0%B5%D1%80%D0%BE%D0%B2-13737515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9800" y="3842415"/>
            <a:ext cx="3300059" cy="1878478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rot="5400000">
            <a:off x="1572410" y="5357814"/>
            <a:ext cx="299957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071802" y="3857628"/>
            <a:ext cx="3429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285720" y="928670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-2678151" y="3893335"/>
            <a:ext cx="592853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48264" y="5782845"/>
            <a:ext cx="2653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 </a:t>
            </a:r>
          </a:p>
          <a:p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Серасхова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С.А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 А.А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.pinimg.com/originals/d2/45/04/d2450446b790237e29ad04c7d728ad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1612336" cy="2175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Эльдар\Desktop\Новая папка (3)\20220321_1500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82" t="2680"/>
          <a:stretch/>
        </p:blipFill>
        <p:spPr bwMode="auto">
          <a:xfrm rot="5400000">
            <a:off x="5978626" y="492272"/>
            <a:ext cx="316267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Эльдар\Desktop\Новая папка (3)\20220321_0948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516" r="16834" b="17884"/>
          <a:stretch/>
        </p:blipFill>
        <p:spPr bwMode="auto">
          <a:xfrm rot="5400000">
            <a:off x="17836" y="4355854"/>
            <a:ext cx="2295727" cy="1540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Эльдар\Desktop\Новая папка (3)\20220321_1531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8186" y="3577845"/>
            <a:ext cx="300355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Эльдар\Desktop\Новая папка (3)\20220321_16060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336" r="2353" b="6816"/>
          <a:stretch/>
        </p:blipFill>
        <p:spPr bwMode="auto">
          <a:xfrm rot="5400000">
            <a:off x="3736288" y="786172"/>
            <a:ext cx="3073100" cy="2022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Эльдар\Desktop\Новая папка (3)\20220321_15262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97" t="2110"/>
          <a:stretch/>
        </p:blipFill>
        <p:spPr bwMode="auto">
          <a:xfrm rot="5400000">
            <a:off x="1737748" y="1663018"/>
            <a:ext cx="2095475" cy="1467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Эльдар\Desktop\Новая папка (3)\20220321_15252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96"/>
          <a:stretch/>
        </p:blipFill>
        <p:spPr bwMode="auto">
          <a:xfrm rot="5400000">
            <a:off x="2477247" y="3648504"/>
            <a:ext cx="2921151" cy="2829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25573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зонирование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«Говорящей среды»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«Речевое развитие»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60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Эльдар\Desktop\Новая папка (3)\20220321_2019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94" t="2387" r="4221" b="7924"/>
          <a:stretch/>
        </p:blipFill>
        <p:spPr bwMode="auto">
          <a:xfrm rot="5400000">
            <a:off x="226736" y="2512136"/>
            <a:ext cx="3917550" cy="334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Эльдар\Desktop\Новая папка (3)\20220321_1829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65" r="16984" b="-11138"/>
          <a:stretch/>
        </p:blipFill>
        <p:spPr bwMode="auto">
          <a:xfrm rot="5400000">
            <a:off x="6000275" y="1729051"/>
            <a:ext cx="2592287" cy="2424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Эльдар\Desktop\Новая папка (3)\20220321_1854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88" t="10692" r="18962"/>
          <a:stretch/>
        </p:blipFill>
        <p:spPr bwMode="auto">
          <a:xfrm rot="5400000">
            <a:off x="6405798" y="4427284"/>
            <a:ext cx="2524742" cy="2256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287309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 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«Говорящей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среды» 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«Речевое развитие»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речи, художественно-творческое развитие, мир растений, мир птиц, предметное окружение»</a:t>
            </a:r>
            <a:endParaRPr lang="ru-RU" dirty="0"/>
          </a:p>
        </p:txBody>
      </p:sp>
      <p:pic>
        <p:nvPicPr>
          <p:cNvPr id="6" name="Picture 2" descr="C:\Users\Эльдар\Desktop\Новая папка (3)\20220321_1223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51877" y="4454717"/>
            <a:ext cx="2596253" cy="2156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Эльдар\Desktop\Новая папка (3)\20220321_1256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34" r="11397"/>
          <a:stretch/>
        </p:blipFill>
        <p:spPr bwMode="auto">
          <a:xfrm>
            <a:off x="4239958" y="1538386"/>
            <a:ext cx="1700194" cy="2610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22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Эльдар\Desktop\Новая папка (3)\20220321_2021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08" r="6090"/>
          <a:stretch/>
        </p:blipFill>
        <p:spPr bwMode="auto">
          <a:xfrm rot="5400000">
            <a:off x="5430768" y="1705458"/>
            <a:ext cx="185849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Эльдар\Desktop\Новая папка (3)\20220321_1817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547" r="12214" b="5571"/>
          <a:stretch/>
        </p:blipFill>
        <p:spPr bwMode="auto">
          <a:xfrm>
            <a:off x="313136" y="2132856"/>
            <a:ext cx="5050952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Эльдар\Desktop\Новая папка (3)\20220321_203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0" y="1604302"/>
            <a:ext cx="1504445" cy="1858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36" y="178653"/>
            <a:ext cx="8830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 «Говорящей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среды»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23" t="3343"/>
          <a:stretch/>
        </p:blipFill>
        <p:spPr>
          <a:xfrm rot="5400000">
            <a:off x="5691965" y="3278933"/>
            <a:ext cx="2815346" cy="3183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596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льдар\Desktop\Новая папка (3)\20220321_2020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71" r="385"/>
          <a:stretch/>
        </p:blipFill>
        <p:spPr bwMode="auto">
          <a:xfrm rot="5400000">
            <a:off x="351741" y="2392675"/>
            <a:ext cx="4120038" cy="4176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льдар\Desktop\Новая папка (3)\20220321_2020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86"/>
          <a:stretch/>
        </p:blipFill>
        <p:spPr bwMode="auto">
          <a:xfrm rot="5400000">
            <a:off x="5819951" y="168893"/>
            <a:ext cx="2304256" cy="292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532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зонирование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«Говорящей среды»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«Формирование элементарных математических представлений»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13250" r="20863"/>
          <a:stretch/>
        </p:blipFill>
        <p:spPr>
          <a:xfrm>
            <a:off x="4788024" y="2924944"/>
            <a:ext cx="381642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491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льдар\Desktop\Новая папка (3)\20220321_1922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93" t="-3149" r="8374" b="-1"/>
          <a:stretch/>
        </p:blipFill>
        <p:spPr bwMode="auto">
          <a:xfrm rot="5400000">
            <a:off x="251518" y="2348880"/>
            <a:ext cx="4608514" cy="3744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Эльдар\Desktop\Новая папка (3)\20220321_1923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81" t="28409" r="7750"/>
          <a:stretch/>
        </p:blipFill>
        <p:spPr bwMode="auto">
          <a:xfrm rot="5400000">
            <a:off x="4426203" y="2055118"/>
            <a:ext cx="2016226" cy="173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88640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зонирование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«Говорящей среды»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 – коммуникативное развитие»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151" t="1223" r="14065" b="-1112"/>
          <a:stretch/>
        </p:blipFill>
        <p:spPr>
          <a:xfrm rot="5400000">
            <a:off x="5347337" y="3697658"/>
            <a:ext cx="2481773" cy="3217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20" t="4568"/>
          <a:stretch/>
        </p:blipFill>
        <p:spPr>
          <a:xfrm rot="5400000">
            <a:off x="6570210" y="1919930"/>
            <a:ext cx="2010612" cy="1974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853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259" y="93648"/>
            <a:ext cx="66967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зонирование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«Говорящей среды»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 – коммуникативное развитие»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«Формирование элементарных математических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представлений, речевое развитие,  и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215" r="12600"/>
          <a:stretch/>
        </p:blipFill>
        <p:spPr>
          <a:xfrm rot="5400000">
            <a:off x="840082" y="1587750"/>
            <a:ext cx="4140182" cy="521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6357" y="4141710"/>
            <a:ext cx="2649645" cy="231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06" t="15600"/>
          <a:stretch/>
        </p:blipFill>
        <p:spPr>
          <a:xfrm rot="5400000">
            <a:off x="6117179" y="1523781"/>
            <a:ext cx="2320011" cy="238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211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зонирование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«Говорящей среды»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 – коммуникативное развитие»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«Формирование элементарных математических представлений, речевое развитие,  и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507" t="8907"/>
          <a:stretch/>
        </p:blipFill>
        <p:spPr>
          <a:xfrm rot="5400000">
            <a:off x="4377219" y="2096852"/>
            <a:ext cx="413397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Эльдар\Desktop\Новая папка (3)\20220318_175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98"/>
          <a:stretch/>
        </p:blipFill>
        <p:spPr bwMode="auto">
          <a:xfrm rot="5400000">
            <a:off x="-7889" y="2896321"/>
            <a:ext cx="4047209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92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d2/45/04/d2450446b790237e29ad04c7d728ad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646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1700808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Заключительный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различий «До» и «После» уровня 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развития интереса к групповому зонированию «Говорящей среды»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образовательным областям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липарт Отрисовка- Ученики На Прозрачном Фоне - Задумчивый Мальчик Рисунок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90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4099"/>
            <a:ext cx="211455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Человечек на сером фоне (210 фото) 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5625" l="556" r="7888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9972"/>
            <a:ext cx="171450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78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85728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Достоверность различий «До» и «После»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уровня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развития интереса к групповому зонированию «Говорящей среды» по  образовательным областям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0680099"/>
              </p:ext>
            </p:extLst>
          </p:nvPr>
        </p:nvGraphicFramePr>
        <p:xfrm>
          <a:off x="611559" y="1484784"/>
          <a:ext cx="7941651" cy="2376264"/>
        </p:xfrm>
        <a:graphic>
          <a:graphicData uri="http://schemas.openxmlformats.org/drawingml/2006/table">
            <a:tbl>
              <a:tblPr/>
              <a:tblGrid>
                <a:gridCol w="3238570"/>
                <a:gridCol w="1441951"/>
                <a:gridCol w="720080"/>
                <a:gridCol w="1872208"/>
                <a:gridCol w="668842"/>
              </a:tblGrid>
              <a:tr h="241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Образовательные области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После</a:t>
                      </a:r>
                      <a:endParaRPr lang="ru-RU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«Познавательное развитие»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6 %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27 %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7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«Речевое развитие»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4 %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13 %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2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«Художественно-эстетическое развитие»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Выше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среднего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20 %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Выше среднего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22 %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2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«Социально-коммуникативное развитие»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17 %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19 %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9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«Физическое развитие» групповая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зона –Спортивный уголок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53 %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19 %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188546603"/>
              </p:ext>
            </p:extLst>
          </p:nvPr>
        </p:nvGraphicFramePr>
        <p:xfrm>
          <a:off x="357158" y="4221088"/>
          <a:ext cx="7095162" cy="242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594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42" t="22624" r="1274" b="13616"/>
          <a:stretch/>
        </p:blipFill>
        <p:spPr>
          <a:xfrm>
            <a:off x="444015" y="980728"/>
            <a:ext cx="424847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250" r="2751" b="14300"/>
          <a:stretch/>
        </p:blipFill>
        <p:spPr>
          <a:xfrm>
            <a:off x="468356" y="4005064"/>
            <a:ext cx="842472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5" t="36750" r="5501" b="-400"/>
          <a:stretch/>
        </p:blipFill>
        <p:spPr>
          <a:xfrm>
            <a:off x="4692487" y="1052736"/>
            <a:ext cx="4200589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19672" y="40466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видоизмененной «Говорящей среды»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89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11500472"/>
              </p:ext>
            </p:extLst>
          </p:nvPr>
        </p:nvGraphicFramePr>
        <p:xfrm>
          <a:off x="584920" y="1407082"/>
          <a:ext cx="7992888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59632" y="614891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Характеристика группы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2" name="Picture 2" descr="http://gulliver.detkin-club.ru/images/parents/programma-ot-rozhdeniya-do-shkolyi_5c63da8b9116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192033"/>
            <a:ext cx="3109615" cy="3261304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ndc.book24.ru/iblock/625/625b3ae01523f5510c990db1dbba784b/1015c1b24f7dcc716f57311c289bc43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15" t="3226" r="17150" b="2349"/>
          <a:stretch/>
        </p:blipFill>
        <p:spPr bwMode="auto">
          <a:xfrm>
            <a:off x="5181151" y="3192032"/>
            <a:ext cx="2847233" cy="3261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7657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Человечек на сером фоне (210 фото) 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5625" l="556" r="7888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171450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липарт Отрисовка- Ученики На Прозрачном Фоне - Задумчивый Мальчик Рисунок.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90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143248"/>
            <a:ext cx="2114550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4414" y="1000108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Список использованных источников: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Перезагрузка среды детского сада» автор: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Илюхина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Юлия Валерьевна, доцент, кафедры дошкольного образования, ГБОУ «Институт развития образования» Краснодарского края, г. Краснодар.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g-fotki.yandex.ru/get/6621/108950446.115/0_cd258_96712aad_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3571876"/>
            <a:ext cx="4929222" cy="26224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2571744"/>
            <a:ext cx="4973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https://raduga.net.ru/shkolnye-kartinki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d2/45/04/d2450446b790237e29ad04c7d728ad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1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0" descr="https://st2.depositphotos.com/1552219/9330/i/950/depositphotos_93305856-stock-photo-partner-cooperation-hand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30" b="100000" l="9961" r="8984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91463"/>
            <a:ext cx="4155433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8588" y="2060093"/>
            <a:ext cx="79850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8" name="Picture 12" descr="https://st2.depositphotos.com/1552219/8982/i/950/depositphotos_89820916-stock-photo-getting-close-to-hi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30" y="476672"/>
            <a:ext cx="2542924" cy="1907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35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Динамика результата «До» группового зонирования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образовательным областям и направлениям</a:t>
            </a:r>
          </a:p>
          <a:p>
            <a:pPr lvl="0"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510983"/>
              </p:ext>
            </p:extLst>
          </p:nvPr>
        </p:nvGraphicFramePr>
        <p:xfrm>
          <a:off x="285720" y="1299393"/>
          <a:ext cx="8715435" cy="481298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00264"/>
                <a:gridCol w="2143140"/>
                <a:gridCol w="3286148"/>
                <a:gridCol w="1285883"/>
              </a:tblGrid>
              <a:tr h="2565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Образовательная</a:t>
                      </a:r>
                      <a:r>
                        <a:rPr lang="ru-RU" sz="1200" baseline="0" dirty="0" smtClean="0"/>
                        <a:t> область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 Игровая зона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Направление в</a:t>
                      </a:r>
                      <a:r>
                        <a:rPr lang="ru-RU" sz="1200" baseline="0" dirty="0" smtClean="0"/>
                        <a:t> групповой зоне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Общий балл</a:t>
                      </a:r>
                      <a:endParaRPr lang="ru-RU" sz="1200" dirty="0"/>
                    </a:p>
                  </a:txBody>
                  <a:tcPr/>
                </a:tc>
              </a:tr>
              <a:tr h="128282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Познавательное развитие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Игровая зона - Экспериментирование ознакомление с окружающим миром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-Предметное окружение</a:t>
                      </a:r>
                    </a:p>
                    <a:p>
                      <a:r>
                        <a:rPr lang="ru-RU" sz="1200" dirty="0" smtClean="0"/>
                        <a:t>-Предметное</a:t>
                      </a:r>
                      <a:r>
                        <a:rPr lang="ru-RU" sz="1200" baseline="0" dirty="0" smtClean="0"/>
                        <a:t> окружение, экологическое воспитание</a:t>
                      </a:r>
                    </a:p>
                    <a:p>
                      <a:r>
                        <a:rPr lang="ru-RU" sz="1200" baseline="0" dirty="0" smtClean="0"/>
                        <a:t>-Неживая природа</a:t>
                      </a:r>
                    </a:p>
                    <a:p>
                      <a:r>
                        <a:rPr lang="ru-RU" sz="1200" baseline="0" dirty="0" smtClean="0"/>
                        <a:t>-Мир растений</a:t>
                      </a:r>
                    </a:p>
                    <a:p>
                      <a:r>
                        <a:rPr lang="ru-RU" sz="1200" baseline="0" dirty="0" smtClean="0"/>
                        <a:t>-Мир животных</a:t>
                      </a:r>
                    </a:p>
                    <a:p>
                      <a:r>
                        <a:rPr lang="ru-RU" sz="1200" baseline="0" dirty="0" smtClean="0"/>
                        <a:t>-Социальное окружение, наша планета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4 %</a:t>
                      </a:r>
                    </a:p>
                  </a:txBody>
                  <a:tcPr/>
                </a:tc>
              </a:tr>
              <a:tr h="7696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Познавательное развитие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Игровая зона –Математическое развитие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-Количество и счет</a:t>
                      </a:r>
                    </a:p>
                    <a:p>
                      <a:r>
                        <a:rPr lang="ru-RU" sz="1200" baseline="0" dirty="0" smtClean="0"/>
                        <a:t>-Величина</a:t>
                      </a:r>
                    </a:p>
                    <a:p>
                      <a:r>
                        <a:rPr lang="ru-RU" sz="1200" baseline="0" dirty="0" smtClean="0"/>
                        <a:t>-Ориентировка в пространстве</a:t>
                      </a:r>
                    </a:p>
                    <a:p>
                      <a:r>
                        <a:rPr lang="ru-RU" sz="1200" baseline="0" dirty="0" smtClean="0"/>
                        <a:t>-Ориентировка во времени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17 %</a:t>
                      </a:r>
                    </a:p>
                    <a:p>
                      <a:pPr algn="ctr"/>
                      <a:endParaRPr lang="ru-RU" sz="1200" baseline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696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Речевое развитие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Игровая зона – Речевое развитие и мир книги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-Формирование словаря</a:t>
                      </a:r>
                    </a:p>
                    <a:p>
                      <a:r>
                        <a:rPr lang="ru-RU" sz="1200" dirty="0" smtClean="0"/>
                        <a:t>-Звуковая культура речи</a:t>
                      </a:r>
                    </a:p>
                    <a:p>
                      <a:r>
                        <a:rPr lang="ru-RU" sz="1200" dirty="0" smtClean="0"/>
                        <a:t>-Грамматический строй речи</a:t>
                      </a:r>
                    </a:p>
                    <a:p>
                      <a:r>
                        <a:rPr lang="ru-RU" sz="1200" dirty="0" smtClean="0"/>
                        <a:t>-Связная речь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86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 творчество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зона –Художественно  - эстетическое творчества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20 %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810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зона –Спортивный уголок и игра на ковре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53 %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ÐÐ°ÑÑÐ¸Ð½ÐºÐ¸ Ð¿Ð¾ Ð·Ð°Ð¿ÑÐ¾ÑÑ Ð¼ÐµÑÐ¾Ð´Ñ Ð¸ÑÑÐ»ÐµÐ´Ð¾Ð²Ð°Ð½Ð¸Ñ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214290"/>
            <a:ext cx="101438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38942142"/>
              </p:ext>
            </p:extLst>
          </p:nvPr>
        </p:nvGraphicFramePr>
        <p:xfrm>
          <a:off x="251520" y="1916832"/>
          <a:ext cx="7692257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57356" y="214290"/>
            <a:ext cx="6286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Сравнительные результаты диагностики «До» группового зонирования по образовательным областям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14290"/>
            <a:ext cx="6286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Сравнительные результаты диагностики «До» группового зонирования по образовательным областям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870682211"/>
              </p:ext>
            </p:extLst>
          </p:nvPr>
        </p:nvGraphicFramePr>
        <p:xfrm>
          <a:off x="1331640" y="1484784"/>
          <a:ext cx="6812244" cy="444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748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различий «До»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уровня 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развития интереса к игровым зонам по образовательным областям</a:t>
            </a:r>
          </a:p>
          <a:p>
            <a:pPr algn="ctr"/>
            <a:r>
              <a:rPr lang="ru-RU" sz="2000" b="1" i="1" dirty="0" smtClean="0"/>
              <a:t> </a:t>
            </a:r>
            <a:r>
              <a:rPr lang="ru-RU" sz="2000" i="1" dirty="0" smtClean="0"/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848603235"/>
              </p:ext>
            </p:extLst>
          </p:nvPr>
        </p:nvGraphicFramePr>
        <p:xfrm>
          <a:off x="418930" y="1512078"/>
          <a:ext cx="8352928" cy="4941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424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.pinimg.com/originals/d2/45/04/d2450446b790237e29ad04c7d728ad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 descr="C:\Users\Эльдар\Desktop\Новая папка (3)\20220321_163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710"/>
          <a:stretch/>
        </p:blipFill>
        <p:spPr bwMode="auto">
          <a:xfrm>
            <a:off x="755576" y="548680"/>
            <a:ext cx="7560840" cy="5637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18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d2/45/04/d2450446b790237e29ad04c7d728ad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3d people conflict dispute fight vector illustratio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6" y="319799"/>
            <a:ext cx="1916404" cy="1896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268059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de-DE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 «После»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Перезагрузка «Говорящей среды » по образовательным областям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лная статистика телеграм-публикации #1070 в канале @danestani_zendegii на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83941"/>
            <a:ext cx="3048000" cy="3305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8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originals/d2/45/04/d2450446b790237e29ad04c7d728ad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Эльдар\Desktop\Новая папка (3)\20220321_1521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716" r="12422" b="16643"/>
          <a:stretch/>
        </p:blipFill>
        <p:spPr bwMode="auto">
          <a:xfrm>
            <a:off x="1147156" y="981958"/>
            <a:ext cx="3609328" cy="229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2785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жизнь «Демонтированной мебели»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Эльдар\Desktop\Новая папка (3)\20220321_1744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4" t="14096" r="23205" b="13864"/>
          <a:stretch/>
        </p:blipFill>
        <p:spPr bwMode="auto">
          <a:xfrm rot="5400000">
            <a:off x="1295636" y="3797307"/>
            <a:ext cx="331236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Эльдар\Desktop\Новая папка (3)\20220321_1745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28" t="16782" b="11524"/>
          <a:stretch/>
        </p:blipFill>
        <p:spPr bwMode="auto">
          <a:xfrm rot="5400000">
            <a:off x="5867180" y="1133491"/>
            <a:ext cx="2505356" cy="1783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Эльдар\Desktop\Новая папка (3)\20220321_17462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52" t="12847"/>
          <a:stretch/>
        </p:blipFill>
        <p:spPr bwMode="auto">
          <a:xfrm rot="5400000">
            <a:off x="4922037" y="3856355"/>
            <a:ext cx="3142269" cy="2402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24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665</Words>
  <Application>Microsoft Office PowerPoint</Application>
  <PresentationFormat>Экран (4:3)</PresentationFormat>
  <Paragraphs>150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106</cp:revision>
  <dcterms:created xsi:type="dcterms:W3CDTF">2022-03-20T09:37:42Z</dcterms:created>
  <dcterms:modified xsi:type="dcterms:W3CDTF">2023-02-03T08:58:27Z</dcterms:modified>
</cp:coreProperties>
</file>