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B28-2DDE-4068-B157-E98C2F8E5569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03D4-DE8B-430D-ACDF-0AB372480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B28-2DDE-4068-B157-E98C2F8E5569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03D4-DE8B-430D-ACDF-0AB372480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B28-2DDE-4068-B157-E98C2F8E5569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03D4-DE8B-430D-ACDF-0AB372480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B28-2DDE-4068-B157-E98C2F8E5569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03D4-DE8B-430D-ACDF-0AB372480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B28-2DDE-4068-B157-E98C2F8E5569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03D4-DE8B-430D-ACDF-0AB372480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B28-2DDE-4068-B157-E98C2F8E5569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03D4-DE8B-430D-ACDF-0AB372480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B28-2DDE-4068-B157-E98C2F8E5569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03D4-DE8B-430D-ACDF-0AB372480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B28-2DDE-4068-B157-E98C2F8E5569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03D4-DE8B-430D-ACDF-0AB372480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B28-2DDE-4068-B157-E98C2F8E5569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03D4-DE8B-430D-ACDF-0AB372480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B28-2DDE-4068-B157-E98C2F8E5569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03D4-DE8B-430D-ACDF-0AB372480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B28-2DDE-4068-B157-E98C2F8E5569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03D4-DE8B-430D-ACDF-0AB372480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8B28-2DDE-4068-B157-E98C2F8E5569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003D4-DE8B-430D-ACDF-0AB3724807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77/7c/15/777c15f88b3a3c6efd5af44d0d818e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9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707926"/>
            <a:ext cx="84513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00"/>
                </a:solidFill>
                <a:latin typeface="Boomboom" panose="02000506050000020004" pitchFamily="50" charset="-52"/>
              </a:rPr>
              <a:t>          </a:t>
            </a:r>
          </a:p>
          <a:p>
            <a:pPr algn="ctr"/>
            <a:r>
              <a:rPr lang="ru-RU" sz="5400" b="1" dirty="0" smtClean="0">
                <a:solidFill>
                  <a:srgbClr val="000000"/>
                </a:solidFill>
                <a:latin typeface="Boomboom" panose="02000506050000020004" pitchFamily="50" charset="-52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Boomboom" panose="02000506050000020004" pitchFamily="50" charset="-52"/>
              </a:rPr>
              <a:t>«СКАЖИ НАОБОРОТ»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202" y="707926"/>
            <a:ext cx="8451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oomboom" panose="02000506050000020004" pitchFamily="50" charset="-52"/>
              </a:rPr>
              <a:t>Интерактивная логопедическая игра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9948" y="2574430"/>
            <a:ext cx="845130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Boomboom" panose="02000506050000020004" pitchFamily="50" charset="-52"/>
              </a:rPr>
              <a:t>(                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6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oomboom" panose="02000506050000020004" pitchFamily="50" charset="-52"/>
              </a:rPr>
              <a:t>тип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Boomboom" panose="02000506050000020004" pitchFamily="50" charset="-52"/>
              </a:rPr>
              <a:t>                        слоговой структуры слова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Boomboom" panose="02000506050000020004" pitchFamily="50" charset="-52"/>
            </a:endParaRPr>
          </a:p>
          <a:p>
            <a:pPr algn="ctr"/>
            <a:r>
              <a:rPr lang="ru-RU" sz="5400" b="1" dirty="0" smtClean="0">
                <a:solidFill>
                  <a:srgbClr val="000000"/>
                </a:solidFill>
                <a:latin typeface="Boomboom" panose="02000506050000020004" pitchFamily="50" charset="-52"/>
              </a:rPr>
              <a:t> </a:t>
            </a:r>
            <a:endParaRPr lang="ru-RU" sz="5400" dirty="0">
              <a:solidFill>
                <a:srgbClr val="000000"/>
              </a:solidFill>
              <a:latin typeface="Boomboom" panose="02000506050000020004" pitchFamily="50" charset="-52"/>
            </a:endParaRPr>
          </a:p>
        </p:txBody>
      </p:sp>
      <p:pic>
        <p:nvPicPr>
          <p:cNvPr id="2052" name="Picture 4" descr="https://i.pinimg.com/originals/b9/d3/2e/b9d32e04fa620d19d588054bc6c187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06403"/>
            <a:ext cx="4706889" cy="175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3968" y="3891384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ru-RU" b="1" i="1" dirty="0">
                <a:solidFill>
                  <a:schemeClr val="bg1"/>
                </a:solidFill>
              </a:rPr>
              <a:t>Подготовила : учитель-логопед 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b="1" i="1" dirty="0">
                <a:solidFill>
                  <a:schemeClr val="bg1"/>
                </a:solidFill>
              </a:rPr>
              <a:t>МБДОУ № 29 г. Калуги</a:t>
            </a:r>
            <a:endParaRPr lang="ru-RU" b="1" dirty="0">
              <a:solidFill>
                <a:schemeClr val="bg1"/>
              </a:solidFill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ru-RU" b="1" i="1" dirty="0" err="1">
                <a:solidFill>
                  <a:schemeClr val="bg1"/>
                </a:solidFill>
              </a:rPr>
              <a:t>Логошина</a:t>
            </a:r>
            <a:r>
              <a:rPr lang="ru-RU" b="1" i="1" dirty="0">
                <a:solidFill>
                  <a:schemeClr val="bg1"/>
                </a:solidFill>
              </a:rPr>
              <a:t> Ирина Сергеевна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5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77/7c/15/777c15f88b3a3c6efd5af44d0d818e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9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.pinimg.com/originals/b9/d3/2e/b9d32e04fa620d19d588054bc6c187c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950" y="3606403"/>
            <a:ext cx="3131839" cy="175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2730287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200" b="1" dirty="0" smtClean="0"/>
              <a:t>При создании данной игры использовался дидактический материал из пособия</a:t>
            </a:r>
          </a:p>
          <a:p>
            <a:pPr>
              <a:spcBef>
                <a:spcPts val="0"/>
              </a:spcBef>
              <a:buNone/>
            </a:pPr>
            <a:r>
              <a:rPr lang="ru-RU" sz="1200" dirty="0" err="1" smtClean="0"/>
              <a:t>Четверушкина</a:t>
            </a:r>
            <a:r>
              <a:rPr lang="ru-RU" sz="1200" dirty="0" smtClean="0"/>
              <a:t> Н.С. Слоговая структура слова: система коррекционных упражнений для детей 5-7 лет. Практическое пособие для логопедов, воспитателей и родителей. М.: «Издательство гном и Д» 2001. — 96 с.</a:t>
            </a:r>
          </a:p>
          <a:p>
            <a:pPr>
              <a:spcBef>
                <a:spcPts val="0"/>
              </a:spcBef>
              <a:buNone/>
            </a:pPr>
            <a:r>
              <a:rPr lang="ru-RU" sz="1200" dirty="0" smtClean="0"/>
              <a:t>Изображения взяты из интернета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561456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dirty="0"/>
              <a:t>Данная игра рассчитана на детей 5-7 лет.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/>
              <a:t>Цель</a:t>
            </a:r>
            <a:r>
              <a:rPr lang="ru-RU" sz="1400" b="1" dirty="0"/>
              <a:t>:</a:t>
            </a:r>
            <a:endParaRPr lang="ru-RU" sz="1400" dirty="0"/>
          </a:p>
          <a:p>
            <a:pPr indent="-252000">
              <a:spcBef>
                <a:spcPts val="0"/>
              </a:spcBef>
              <a:buNone/>
            </a:pPr>
            <a:r>
              <a:rPr lang="ru-RU" sz="1400" dirty="0"/>
              <a:t>Учить четко произносить слова слоговой структуры 6-го типа при подборе </a:t>
            </a:r>
            <a:r>
              <a:rPr lang="ru-RU" sz="1400" dirty="0" smtClean="0"/>
              <a:t>антонимов</a:t>
            </a:r>
            <a:r>
              <a:rPr lang="ru-RU" sz="1400" dirty="0"/>
              <a:t>.</a:t>
            </a:r>
          </a:p>
          <a:p>
            <a:pPr indent="-252000">
              <a:spcBef>
                <a:spcPts val="0"/>
              </a:spcBef>
              <a:buNone/>
            </a:pPr>
            <a:r>
              <a:rPr lang="ru-RU" sz="1400" dirty="0" smtClean="0"/>
              <a:t>Расширять </a:t>
            </a:r>
            <a:r>
              <a:rPr lang="ru-RU" sz="1400" dirty="0"/>
              <a:t>и активизировать словарный запас. 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/>
              <a:t>Ход </a:t>
            </a:r>
            <a:r>
              <a:rPr lang="ru-RU" sz="1400" b="1" dirty="0"/>
              <a:t>игрового упражнения</a:t>
            </a:r>
            <a:r>
              <a:rPr lang="ru-RU" sz="1400" b="1" dirty="0" smtClean="0"/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Взрослый называет картинку слева, ребенок – слово с противоположным значением (опираясь на картинку справа).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Смена картинки происходит при клике мышкой в любом месте экрана. </a:t>
            </a:r>
            <a:endParaRPr lang="ru-RU" sz="1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843808" y="2262903"/>
            <a:ext cx="525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Словарь: толстый-тонкий, высокий-низкий, здоровый-больной, слабый-сильный, пустой-полный, глупый-умный.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111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1/1643622011_79-phonoteka-org-p-fon-dlya-prezentatsii-vinni-pukh-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6856" y="986734"/>
            <a:ext cx="3017589" cy="18002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82846" y="987758"/>
            <a:ext cx="3177586" cy="179917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https://konspekta.net/studopediaru/baza25/13210567585206.files/image024.jpg"/>
          <p:cNvPicPr>
            <a:picLocks noChangeAspect="1" noChangeArrowheads="1"/>
          </p:cNvPicPr>
          <p:nvPr/>
        </p:nvPicPr>
        <p:blipFill>
          <a:blip r:embed="rId3" cstate="print"/>
          <a:srcRect l="33912" t="34940" r="50673" b="9566"/>
          <a:stretch>
            <a:fillRect/>
          </a:stretch>
        </p:blipFill>
        <p:spPr bwMode="auto">
          <a:xfrm rot="4886584">
            <a:off x="6438805" y="599976"/>
            <a:ext cx="882663" cy="2383190"/>
          </a:xfrm>
          <a:prstGeom prst="rect">
            <a:avLst/>
          </a:prstGeom>
          <a:noFill/>
        </p:spPr>
      </p:pic>
      <p:pic>
        <p:nvPicPr>
          <p:cNvPr id="5" name="Picture 2" descr="https://konspekta.net/studopediaru/baza25/13210567585206.files/image024.jpg"/>
          <p:cNvPicPr>
            <a:picLocks noChangeAspect="1" noChangeArrowheads="1"/>
          </p:cNvPicPr>
          <p:nvPr/>
        </p:nvPicPr>
        <p:blipFill>
          <a:blip r:embed="rId3" cstate="print"/>
          <a:srcRect l="7707" t="34940" r="72254" b="9566"/>
          <a:stretch>
            <a:fillRect/>
          </a:stretch>
        </p:blipFill>
        <p:spPr bwMode="auto">
          <a:xfrm rot="5726324">
            <a:off x="1827665" y="709870"/>
            <a:ext cx="1114410" cy="2314544"/>
          </a:xfrm>
          <a:prstGeom prst="rect">
            <a:avLst/>
          </a:prstGeom>
          <a:noFill/>
        </p:spPr>
      </p:pic>
      <p:pic>
        <p:nvPicPr>
          <p:cNvPr id="14340" name="Picture 4" descr="https://webstockreview.net/images/fever-clipart-viral-fever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902" y="1059766"/>
            <a:ext cx="1765326" cy="1639106"/>
          </a:xfrm>
          <a:prstGeom prst="rect">
            <a:avLst/>
          </a:prstGeom>
          <a:noFill/>
        </p:spPr>
      </p:pic>
      <p:pic>
        <p:nvPicPr>
          <p:cNvPr id="14342" name="Picture 6" descr="http://ds9ishim.ru/sites/default/files/ddff45c62e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4929" y="842717"/>
            <a:ext cx="1336422" cy="2057371"/>
          </a:xfrm>
          <a:prstGeom prst="rect">
            <a:avLst/>
          </a:prstGeom>
          <a:noFill/>
        </p:spPr>
      </p:pic>
      <p:pic>
        <p:nvPicPr>
          <p:cNvPr id="14344" name="Picture 8" descr="https://media.baamboozle.com/uploads/images/145866/1607111467_48851"/>
          <p:cNvPicPr>
            <a:picLocks noChangeAspect="1" noChangeArrowheads="1"/>
          </p:cNvPicPr>
          <p:nvPr/>
        </p:nvPicPr>
        <p:blipFill>
          <a:blip r:embed="rId6" cstate="print"/>
          <a:srcRect l="59984"/>
          <a:stretch>
            <a:fillRect/>
          </a:stretch>
        </p:blipFill>
        <p:spPr bwMode="auto">
          <a:xfrm>
            <a:off x="6002926" y="1037510"/>
            <a:ext cx="1323994" cy="1704339"/>
          </a:xfrm>
          <a:prstGeom prst="rect">
            <a:avLst/>
          </a:prstGeom>
          <a:noFill/>
        </p:spPr>
      </p:pic>
      <p:pic>
        <p:nvPicPr>
          <p:cNvPr id="9" name="Picture 8" descr="https://media.baamboozle.com/uploads/images/145866/1607111467_48851"/>
          <p:cNvPicPr>
            <a:picLocks noChangeAspect="1" noChangeArrowheads="1"/>
          </p:cNvPicPr>
          <p:nvPr/>
        </p:nvPicPr>
        <p:blipFill>
          <a:blip r:embed="rId6" cstate="print"/>
          <a:srcRect r="40182"/>
          <a:stretch>
            <a:fillRect/>
          </a:stretch>
        </p:blipFill>
        <p:spPr bwMode="auto">
          <a:xfrm>
            <a:off x="1196897" y="1058742"/>
            <a:ext cx="1891396" cy="1628752"/>
          </a:xfrm>
          <a:prstGeom prst="rect">
            <a:avLst/>
          </a:prstGeom>
          <a:noFill/>
        </p:spPr>
      </p:pic>
      <p:pic>
        <p:nvPicPr>
          <p:cNvPr id="14346" name="Picture 10" descr="https://content.tinytap.it/3B67DA54-A676-4163-99E0-E51D063EF3AC/unzipped%2Fphoto1%2Fphoto1phone.jpg"/>
          <p:cNvPicPr>
            <a:picLocks noChangeAspect="1" noChangeArrowheads="1"/>
          </p:cNvPicPr>
          <p:nvPr/>
        </p:nvPicPr>
        <p:blipFill>
          <a:blip r:embed="rId7" cstate="print"/>
          <a:srcRect l="6583" t="21065" r="60500" b="19252"/>
          <a:stretch>
            <a:fillRect/>
          </a:stretch>
        </p:blipFill>
        <p:spPr bwMode="auto">
          <a:xfrm>
            <a:off x="6172945" y="1150529"/>
            <a:ext cx="1114410" cy="1515598"/>
          </a:xfrm>
          <a:prstGeom prst="rect">
            <a:avLst/>
          </a:prstGeom>
          <a:noFill/>
        </p:spPr>
      </p:pic>
      <p:pic>
        <p:nvPicPr>
          <p:cNvPr id="11" name="Picture 10" descr="https://content.tinytap.it/3B67DA54-A676-4163-99E0-E51D063EF3AC/unzipped%2Fphoto1%2Fphoto1phone.jpg"/>
          <p:cNvPicPr>
            <a:picLocks noChangeAspect="1" noChangeArrowheads="1"/>
          </p:cNvPicPr>
          <p:nvPr/>
        </p:nvPicPr>
        <p:blipFill>
          <a:blip r:embed="rId7" cstate="print"/>
          <a:srcRect l="61730" t="20860" r="14570" b="22967"/>
          <a:stretch>
            <a:fillRect/>
          </a:stretch>
        </p:blipFill>
        <p:spPr bwMode="auto">
          <a:xfrm>
            <a:off x="1765557" y="1028613"/>
            <a:ext cx="943346" cy="1677058"/>
          </a:xfrm>
          <a:prstGeom prst="rect">
            <a:avLst/>
          </a:prstGeom>
          <a:noFill/>
        </p:spPr>
      </p:pic>
      <p:pic>
        <p:nvPicPr>
          <p:cNvPr id="14348" name="Picture 12" descr="https://placepic.ru/wp-content/uploads/2021/09/22-13.jpg"/>
          <p:cNvPicPr>
            <a:picLocks noChangeAspect="1" noChangeArrowheads="1"/>
          </p:cNvPicPr>
          <p:nvPr/>
        </p:nvPicPr>
        <p:blipFill>
          <a:blip r:embed="rId8" cstate="print"/>
          <a:srcRect l="8777" t="22235" r="51727" b="16911"/>
          <a:stretch>
            <a:fillRect/>
          </a:stretch>
        </p:blipFill>
        <p:spPr bwMode="auto">
          <a:xfrm>
            <a:off x="1772842" y="1016016"/>
            <a:ext cx="1507185" cy="1741636"/>
          </a:xfrm>
          <a:prstGeom prst="rect">
            <a:avLst/>
          </a:prstGeom>
          <a:noFill/>
        </p:spPr>
      </p:pic>
      <p:pic>
        <p:nvPicPr>
          <p:cNvPr id="13" name="Picture 12" descr="https://placepic.ru/wp-content/uploads/2021/09/22-13.jpg"/>
          <p:cNvPicPr>
            <a:picLocks noChangeAspect="1" noChangeArrowheads="1"/>
          </p:cNvPicPr>
          <p:nvPr/>
        </p:nvPicPr>
        <p:blipFill>
          <a:blip r:embed="rId8" cstate="print"/>
          <a:srcRect l="54315" t="44334" r="12333" b="17048"/>
          <a:stretch>
            <a:fillRect/>
          </a:stretch>
        </p:blipFill>
        <p:spPr bwMode="auto">
          <a:xfrm>
            <a:off x="5997386" y="1353336"/>
            <a:ext cx="1337573" cy="1161577"/>
          </a:xfrm>
          <a:prstGeom prst="rect">
            <a:avLst/>
          </a:prstGeom>
          <a:noFill/>
        </p:spPr>
      </p:pic>
      <p:pic>
        <p:nvPicPr>
          <p:cNvPr id="14350" name="Picture 14" descr="https://catherineasquithgallery.com/uploads/posts/2021-02/1613675944_13-p-fon-dlya-prezentatsii-neznaika-16.jpg"/>
          <p:cNvPicPr>
            <a:picLocks noChangeAspect="1" noChangeArrowheads="1"/>
          </p:cNvPicPr>
          <p:nvPr/>
        </p:nvPicPr>
        <p:blipFill>
          <a:blip r:embed="rId9" cstate="print"/>
          <a:srcRect r="38462"/>
          <a:stretch>
            <a:fillRect/>
          </a:stretch>
        </p:blipFill>
        <p:spPr bwMode="auto">
          <a:xfrm>
            <a:off x="5997386" y="1069799"/>
            <a:ext cx="1376047" cy="1677058"/>
          </a:xfrm>
          <a:prstGeom prst="rect">
            <a:avLst/>
          </a:prstGeom>
          <a:noFill/>
        </p:spPr>
      </p:pic>
      <p:pic>
        <p:nvPicPr>
          <p:cNvPr id="15" name="Picture 14" descr="https://catherineasquithgallery.com/uploads/posts/2021-02/1613675944_13-p-fon-dlya-prezentatsii-neznaika-16.jpg"/>
          <p:cNvPicPr>
            <a:picLocks noChangeAspect="1" noChangeArrowheads="1"/>
          </p:cNvPicPr>
          <p:nvPr/>
        </p:nvPicPr>
        <p:blipFill>
          <a:blip r:embed="rId9" cstate="print"/>
          <a:srcRect l="57244"/>
          <a:stretch>
            <a:fillRect/>
          </a:stretch>
        </p:blipFill>
        <p:spPr bwMode="auto">
          <a:xfrm>
            <a:off x="1848858" y="1055471"/>
            <a:ext cx="952943" cy="1671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77/7c/15/777c15f88b3a3c6efd5af44d0d818e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9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atherineasquithgallery.com/uploads/posts/2021-02/1614531276_113-p-smailik-na-belom-fone-1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31590"/>
            <a:ext cx="3575518" cy="249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.pinimg.com/originals/b9/d3/2e/b9d32e04fa620d19d588054bc6c187c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950" y="3606403"/>
            <a:ext cx="3131839" cy="175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56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397</TotalTime>
  <Words>154</Words>
  <Application>Microsoft Office PowerPoint</Application>
  <PresentationFormat>Экран (16:9)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Black</vt:lpstr>
      <vt:lpstr>Boomboom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33</cp:revision>
  <dcterms:created xsi:type="dcterms:W3CDTF">2022-09-03T03:44:25Z</dcterms:created>
  <dcterms:modified xsi:type="dcterms:W3CDTF">2023-02-21T22:05:21Z</dcterms:modified>
</cp:coreProperties>
</file>