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80" r:id="rId24"/>
    <p:sldId id="285" r:id="rId25"/>
    <p:sldId id="281" r:id="rId26"/>
    <p:sldId id="286" r:id="rId27"/>
    <p:sldId id="287" r:id="rId28"/>
    <p:sldId id="282" r:id="rId29"/>
    <p:sldId id="279" r:id="rId30"/>
    <p:sldId id="283" r:id="rId31"/>
    <p:sldId id="284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60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«Картинно-буквенный трехъязычный ребус»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8.jpg"/>
          <p:cNvPicPr>
            <a:picLocks noGrp="1"/>
          </p:cNvPicPr>
          <p:nvPr>
            <p:ph idx="1"/>
          </p:nvPr>
        </p:nvPicPr>
        <p:blipFill rotWithShape="1">
          <a:blip r:embed="rId2"/>
          <a:srcRect l="1714" t="3664" r="1820" b="1599"/>
          <a:stretch/>
        </p:blipFill>
        <p:spPr>
          <a:xfrm>
            <a:off x="3512321" y="2384278"/>
            <a:ext cx="5161660" cy="40507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761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83503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“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Слоговицы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3064213"/>
            <a:ext cx="9820955" cy="284700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МАНГАЛ – РУДА – ЖЮРИ – КОЛЕНО – ВОРОТА - ЕНИСЕЙ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ПАНАМА – БЫСТРОТА – ЕДА – ВЯЗАНИЕ - ЕЖЕВИКА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 – 2 – 2 – 3 – 1 – 1          2 – 2 – 1 – 3 – 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86770" y="1673158"/>
            <a:ext cx="6988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Расшифруйте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слоговицы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 вы узнаете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тему следующего занятия.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0918" y="554730"/>
            <a:ext cx="6550165" cy="57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54" y="457856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Приём 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Кроссенс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(пересечение смыслов)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296" y="1947553"/>
            <a:ext cx="9818316" cy="4393869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latin typeface="Arial" pitchFamily="34" charset="0"/>
                <a:cs typeface="Arial" pitchFamily="34" charset="0"/>
              </a:rPr>
              <a:t>Ассоциативная головоломка нового поколения, соединяющая в себе лучшие качества сразу нескольких интеллектуальных развлечений: головоломки, загадки и ребуса. </a:t>
            </a:r>
          </a:p>
          <a:p>
            <a:pPr algn="just"/>
            <a:r>
              <a:rPr lang="ru-RU" sz="2500" dirty="0" err="1" smtClean="0">
                <a:latin typeface="Arial" pitchFamily="34" charset="0"/>
                <a:cs typeface="Arial" pitchFamily="34" charset="0"/>
              </a:rPr>
              <a:t>Кроссенс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 представляет собой ассоциативную цепочку 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из девяти картинок, замкнутых в стандартное поле 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как для игры в «Крестики-нолики».</a:t>
            </a:r>
          </a:p>
          <a:p>
            <a:pPr algn="just"/>
            <a:r>
              <a:rPr lang="ru-RU" sz="2500" dirty="0" smtClean="0">
                <a:latin typeface="Arial" pitchFamily="34" charset="0"/>
                <a:cs typeface="Arial" pitchFamily="34" charset="0"/>
              </a:rPr>
              <a:t>Изображения расставлены таким образом, что каждая картинка имеет связь с предыдущей и последующей, </a:t>
            </a:r>
            <a:br>
              <a:rPr lang="ru-RU" sz="2500" dirty="0" smtClean="0"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latin typeface="Arial" pitchFamily="34" charset="0"/>
                <a:cs typeface="Arial" pitchFamily="34" charset="0"/>
              </a:rPr>
              <a:t>а центральная объединяет по смыслу сразу несколько картинок.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279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78905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Приём 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Кроссенс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673" y="1555668"/>
            <a:ext cx="9559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Найдите ассоциативную связь между соседними картинками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определите ключевое понятие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кроссенса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image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99" y="3196740"/>
            <a:ext cx="3691873" cy="2900224"/>
          </a:xfrm>
          <a:prstGeom prst="rect">
            <a:avLst/>
          </a:prstGeom>
          <a:ln/>
        </p:spPr>
      </p:pic>
      <p:pic>
        <p:nvPicPr>
          <p:cNvPr id="7" name="image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25" y="3196740"/>
            <a:ext cx="3857155" cy="2903421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2186373" y="2619633"/>
            <a:ext cx="382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«Здоровый образ жизни»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5016" y="264434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«Зима»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7261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Кроссенс</a:t>
            </a:r>
          </a:p>
        </p:txBody>
      </p:sp>
      <p:pic>
        <p:nvPicPr>
          <p:cNvPr id="4" name="image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82" y="2503155"/>
            <a:ext cx="5364000" cy="3960000"/>
          </a:xfrm>
          <a:prstGeom prst="rect">
            <a:avLst/>
          </a:prstGeom>
          <a:ln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7855" y="3896882"/>
            <a:ext cx="1623054" cy="104258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95929" y="1502907"/>
            <a:ext cx="9646783" cy="633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«Креативное мышление»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8834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кроссенса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633928"/>
            <a:ext cx="9820955" cy="47368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проверка домашнего задания (рассказать о материале прошлого урока);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формулировке темы и цели урока (найдите связь между изображениями и определите тему урока; определите,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что мы будем изучать);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закреплении и обобщении изученного материала 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кроссенс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состоит из изображений, которые появлялись в ходе урока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разных этапах, учащиеся по ним обобщают материал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делают выводы);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творческое домашнее задание (составление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кроссенса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печатном или электронном виде на заданную тему,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произвольную тему).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5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8749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«Таксономия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499016"/>
            <a:ext cx="9820955" cy="5111646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это система учебных целей, которую разработали ученые Чикагского университета во главе с психологом </a:t>
            </a:r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Бенджамином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Блумом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 1956 г.</a:t>
            </a:r>
          </a:p>
          <a:p>
            <a:pPr algn="just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чем суть? </a:t>
            </a:r>
            <a:r>
              <a:rPr lang="ru-RU" sz="1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Блум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разделил образовательные цели на три сферы: когнитивную, аффективную и психомоторную. </a:t>
            </a:r>
          </a:p>
          <a:p>
            <a:pPr algn="just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Когнитивная сфера — «Знаю».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Это знания, понимание и критическое мышление. К когнитивной сфере относится все, что связано с процессом получения знаний: от запоминаний новых фактов и идей до решения проблем </a:t>
            </a:r>
            <a:b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 помощью полученной информации. </a:t>
            </a:r>
          </a:p>
          <a:p>
            <a:pPr algn="just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Аффективная сфера — «Чувствую».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Эта сфера связана с чувствами </a:t>
            </a:r>
            <a:b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эмоциями. Главная цель аффективной сферы — формирование эмоционального отношения к явлениям окружающего мира. Сюда относится </a:t>
            </a:r>
            <a:b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то, как человек реагирует на различные ситуации, его ценности, интересы </a:t>
            </a:r>
            <a:b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склонности. </a:t>
            </a:r>
          </a:p>
          <a:p>
            <a:pPr algn="just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Психомоторная сфера — «Творю». </a:t>
            </a:r>
            <a:r>
              <a:rPr lang="ru-RU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Психомоторные цели связаны с развитием практических навыков и умением пользоваться различными инструментами.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8449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«Таксономия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84338" y="1439056"/>
            <a:ext cx="999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Среди всех сфер большее внимание было уделено когнитивной области. Именно в ней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Блум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выделил шесть уровней учебных целей, расположенных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иерархическом порядке. Каждый уровень направлен на формирование определенных навыков мышления.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s1.thingpic.com/images/jT/nTCkbneDYRHy42vsy3WKZi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447" y="2851374"/>
            <a:ext cx="4922447" cy="369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321013"/>
            <a:ext cx="9646783" cy="12159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692614"/>
            <a:ext cx="9820955" cy="3599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нового знания</a:t>
            </a:r>
          </a:p>
          <a:p>
            <a:pPr marL="0" indent="360363" algn="just">
              <a:buNone/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(знать – это просто вернуть то, что преподавали; навык мышления низкого уровня)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«Передвигайся по стрелочкам»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Узнайте, что в переводе с коми языка на русский язык означает слово «Ты», передвигаясь по прямой согласно следующему алгоритму: одно деление – один шаг, цифры обозначают количество шагов, а стрелки обозначают направление движения (→ вправо, ←влево). Начало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точке, обозначенной шестнадцатой буквой алфавита.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Алгоритм:   2→, 1→, 1→, 3 ←, 1→.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1685" y="5411584"/>
          <a:ext cx="8128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4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4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4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4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75324"/>
              </p:ext>
            </p:extLst>
          </p:nvPr>
        </p:nvGraphicFramePr>
        <p:xfrm>
          <a:off x="4089400" y="5430122"/>
          <a:ext cx="514604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Arial" pitchFamily="34" charset="0"/>
                          <a:cs typeface="Arial" pitchFamily="34" charset="0"/>
                        </a:rPr>
                        <a:t>ОЗЕРО</a:t>
                      </a:r>
                      <a:endParaRPr lang="ru-RU" sz="4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046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8899" y="2068643"/>
            <a:ext cx="9825714" cy="442209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Открытие нового знания</a:t>
            </a:r>
            <a:endParaRPr lang="ru-RU" sz="2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«Определи название»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Первый по величине природный водоём Республики Коми, расположенный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центральной пониженной части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Тиманского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кряжа между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Четласским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Чайцинским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камнями. Озеро расположено в болотистой местности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Печорско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-Мезенском водоразделе на высоте 212 метров. Котловина озера имеет ледниковое происхождение. Дно представлено илами глубиной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 1 метра, под которыми находятся твёрдые каменные породы. На западе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озеро впадают реки Чёрная и Брусничная Виска, вытекает Печорская Пижма. Размеры озера - 7-10 на 5-6 километров. В озере водятся щука, окунь, лещ, речной гольян. </a:t>
            </a:r>
          </a:p>
          <a:p>
            <a:pPr algn="just">
              <a:buNone/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Назовите озеро, если количество букв в названии соответствует значению выражения: (125 * 3 - 25) : 50</a:t>
            </a:r>
          </a:p>
          <a:p>
            <a:pPr algn="ctr">
              <a:buNone/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Б)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Донское озеро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	       В) 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Вадты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	Г) 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Кадам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90825" y="5705475"/>
            <a:ext cx="163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Ямозеро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218544"/>
            <a:ext cx="9820955" cy="42122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Первичная проверка понимания</a:t>
            </a:r>
            <a:endParaRPr lang="ru-RU" sz="20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Понимание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(объяснить своими словами то, что ему преподавали; навык мышления низкого уровня)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«Третий лишний»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Инструкция: установите связь между объектами в каждой строчке, определите лишнее слово, подчеркните его.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а)    Печора, Ижма,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Кожва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б)    Апшеронск, Бийск,              , Ершов.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в)    Казбек, Мунку-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Сардык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Эльбрус,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81450" y="4562475"/>
            <a:ext cx="87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Волга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2773" y="4980824"/>
            <a:ext cx="105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Микунь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283" y="5437363"/>
            <a:ext cx="9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Этбай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393372"/>
            <a:ext cx="8915399" cy="33840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креатива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креативного мышления обучающихся 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образовательном процессе»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084747"/>
            <a:ext cx="8915399" cy="1179319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Педагоги-психологи ГОУ РК «РЦО»:</a:t>
            </a: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А.В. Толкачева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Н.В. Абжалиева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068644"/>
            <a:ext cx="9820955" cy="4317166"/>
          </a:xfr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новых  знаний</a:t>
            </a:r>
            <a:endParaRPr lang="ru-RU" sz="2200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использование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(использовать выученное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для решения иной, но похожей задачи; навык мышления низкого уровня)</a:t>
            </a:r>
          </a:p>
          <a:p>
            <a:pPr marL="0" indent="360363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Задание. «Шифровка»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Это озеро пойменное, реликтовое, площадь — 4,6 км², длина —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20 км, глубина — 2 м (1948 год) и 1,5 м (1975 год). Расположено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бассейне рек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Кулэмъю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Вычегды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в 7 км к юго-востоку от села Дон,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Усть-Куломский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район. Дно покрыто мощными отложениями сапропеля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торфянистого ила. Озеро является остатком водоема ледниковых времен постепенно спущенного р.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Вычегдой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после завершения Великого оледенения.</a:t>
            </a: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023672"/>
            <a:ext cx="9820955" cy="854439"/>
          </a:xfrm>
        </p:spPr>
        <p:txBody>
          <a:bodyPr/>
          <a:lstStyle/>
          <a:p>
            <a:pPr marL="0" indent="360363" algn="just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Название озера зашифровано. Укажите, какое правило шифрования использовано и расшифруйте название озера.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9392" y="3088508"/>
            <a:ext cx="7483841" cy="320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52218" y="3571875"/>
            <a:ext cx="2038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Донты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143593"/>
            <a:ext cx="9820955" cy="4122295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(самостоятельно находить информацию; навык мышления высокого уровня) 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ru-RU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(«Поиск слов» или «Облако слов», словесная головоломка или словесный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пазл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360363" algn="just">
              <a:buNone/>
            </a:pP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Задание.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Прочитайте текст с пропущенными словами. Вставьте на месте пропусков подходящие по смыслу слова из словесной головоломки.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360363" algn="just">
              <a:buNone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Моя родная ___________ - суровый Север.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Здесь зыбь _______, здесь край _______ и вьюг.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Люблю, когда ____________ пахучий клевер,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Родных __________ медово-пряный круг.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603886" y="4509541"/>
            <a:ext cx="2419350" cy="167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89438"/>
            <a:ext cx="9820955" cy="45596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Синтез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(производить что-то собственное, опираясь на данные; навык мышления высокого уровня)</a:t>
            </a:r>
          </a:p>
          <a:p>
            <a:pPr marL="0" indent="358775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Задание. «Я  не артист, я только учусь…»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</a:pP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Прием РАФТ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Raft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 переводе - “плот”. Это приём, направленный на создание письменных текстов, определенной тематики. Данный метод учит рассматривать тему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 различных сторон и точек зрения, один из способов обучения критическому мышлению, формирует систему суждений, способствует умению анализировать предметы, содержание, проблемы, формулировать свои выводы, выносить свои оценки):</a:t>
            </a:r>
          </a:p>
          <a:p>
            <a:pPr marL="0" indent="358775" algn="just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роль (от имени кого этот текст).</a:t>
            </a:r>
          </a:p>
          <a:p>
            <a:pPr marL="0" indent="358775" algn="just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акцент на особенность или аудиторию, которой адресован текст.</a:t>
            </a:r>
          </a:p>
          <a:p>
            <a:pPr marL="0" indent="358775" algn="just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форма повествования, жанр (письмо, беседа, дневник, внутренний монолог и т.д.)</a:t>
            </a:r>
          </a:p>
          <a:p>
            <a:pPr marL="0" indent="358775" algn="just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тема (о чем?)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52368"/>
            <a:ext cx="9820955" cy="580767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Прием РАФТ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01185"/>
              </p:ext>
            </p:extLst>
          </p:nvPr>
        </p:nvGraphicFramePr>
        <p:xfrm>
          <a:off x="2612771" y="2631994"/>
          <a:ext cx="8128000" cy="3642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20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 — многогранная фигура!</a:t>
                      </a:r>
                    </a:p>
                    <a:p>
                      <a:pPr marL="0" indent="0"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меня есть вершины, грани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основание. Причем одна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вершин расположена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в основании.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нее особое, почетное место!</a:t>
                      </a:r>
                    </a:p>
                    <a:p>
                      <a:pPr marL="0" indent="0"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основании может лежать любой многоугольник,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которого и зависит мое имя. </a:t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все боковые грани — треугольники.</a:t>
                      </a:r>
                    </a:p>
                    <a:p>
                      <a:pPr marL="0" indent="0"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Как меня зовут, мой юный друг?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70332" y="3105190"/>
            <a:ext cx="2098561" cy="271484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52368"/>
            <a:ext cx="9820955" cy="704335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Прием РАФТ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92192"/>
              </p:ext>
            </p:extLst>
          </p:nvPr>
        </p:nvGraphicFramePr>
        <p:xfrm>
          <a:off x="2347784" y="2530563"/>
          <a:ext cx="920578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Учитель: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Напиши небольшой рассказ о том,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что ты узнал сегодня на уроке.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 рассказ должен быть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от твоего имени, а от имени любого человека нашей планеты, и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предназначен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 будет для жителей планеты Венера.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Определим четыре параметра будущего текста: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 – роль (любой человек нашей планеты) 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 – аудитория (кому вы будете писать – жителям планеты Венера) 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 - форма – рассказ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 – тема «Нервная система человека»</a:t>
                      </a:r>
                    </a:p>
                    <a:p>
                      <a:pPr algn="just"/>
                      <a:endParaRPr lang="ru-RU" sz="18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 составляет </a:t>
                      </a:r>
                      <a:r>
                        <a:rPr lang="ru-RU" baseline="0" dirty="0" smtClean="0"/>
                        <a:t> текст.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52369"/>
            <a:ext cx="9820955" cy="630194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Прием РАФТ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93818"/>
              </p:ext>
            </p:extLst>
          </p:nvPr>
        </p:nvGraphicFramePr>
        <p:xfrm>
          <a:off x="2347784" y="2684391"/>
          <a:ext cx="92057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0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Роли: поэт, знаток творчества Есенина, поклонник.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Аудитория: посетители музея Сергея Есенина, жюри конкурса чтецов, мама.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Форма: стихотворение,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рассказ.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Тема: “Береза” Сергея Есенина.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  высказывается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стихотворении “Береза” Сергея Есенина.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52368"/>
            <a:ext cx="9820955" cy="642551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Прием РАФТ</a:t>
            </a:r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34036"/>
              </p:ext>
            </p:extLst>
          </p:nvPr>
        </p:nvGraphicFramePr>
        <p:xfrm>
          <a:off x="2347784" y="2684391"/>
          <a:ext cx="920578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8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 smtClean="0"/>
                    </a:p>
                    <a:p>
                      <a:pPr marL="0" indent="358775"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752726" y="3283990"/>
            <a:ext cx="2553186" cy="2440535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5905501" y="2936863"/>
            <a:ext cx="53088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ctr"/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- природный водный поток значительных размеров </a:t>
            </a:r>
            <a:b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естественным течением </a:t>
            </a:r>
            <a:b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руслу от истока вниз до устья </a:t>
            </a:r>
            <a:b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питающийся за счёт поверхностного </a:t>
            </a:r>
            <a:b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подземного стока с его бассейна.</a:t>
            </a:r>
          </a:p>
          <a:p>
            <a:pPr indent="358775" algn="ctr"/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меня нет жизни на земле. </a:t>
            </a:r>
          </a:p>
          <a:p>
            <a:pPr indent="358775" algn="ctr"/>
            <a:r>
              <a:rPr lang="ru-RU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</a:t>
            </a:r>
            <a:r>
              <a:rPr lang="ru-RU" sz="2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 проходили торговые пути.</a:t>
            </a:r>
          </a:p>
          <a:p>
            <a:pPr indent="358775" algn="ctr"/>
            <a:r>
              <a:rPr lang="ru-RU" sz="2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тема?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344" y="2997546"/>
            <a:ext cx="53088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роль (от имени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кого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этот текст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– акцент на особенность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аудиторию, которой адресован текст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 – форма повествования, жанр (письмо, беседа, дневник, внутренний монолог и т.д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/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 – тема (о чем?) </a:t>
            </a: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014152"/>
            <a:ext cx="9820955" cy="38970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(сформулировать собственное мнение относительно определенного вопроса; навык мышления высокого уровня)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Оцените свою работу в </a:t>
            </a:r>
            <a:r>
              <a:rPr lang="ru-R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задании «Я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 артист, я </a:t>
            </a:r>
            <a:r>
              <a:rPr lang="ru-R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только учусь…» по критериям: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</a:pPr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Критерии оценивания: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1.   Оригинальность.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2.   Быстрота выполнения.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3.   Доступность (грамотность).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4.   Дизайн (оформление).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5.   Актуальность.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Задания, построенные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основе таксономии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008682"/>
            <a:ext cx="9820955" cy="4467069"/>
          </a:xfrm>
        </p:spPr>
        <p:txBody>
          <a:bodyPr/>
          <a:lstStyle/>
          <a:p>
            <a:pPr marL="0" indent="360363" algn="just">
              <a:buNone/>
            </a:pP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</a:t>
            </a:r>
            <a:endParaRPr lang="ru-RU" sz="2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«Фразеологизмы»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(оценка промежуточных результатов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саморегуляция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для повышения мотивации учебной деятельности)</a:t>
            </a:r>
          </a:p>
          <a:p>
            <a:pPr marL="0" indent="360363" algn="just">
              <a:buNone/>
            </a:pPr>
            <a:r>
              <a:rPr lang="ru-RU" sz="2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Проанализируйте уровень  приобретенных знаний на данном этапе, выбрав один из вариантов:</a:t>
            </a: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60363" algn="just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«светлая голова»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мне все ясно, я удовлетворен своей работой, могу применять в работе;    	</a:t>
            </a:r>
          </a:p>
          <a:p>
            <a:pPr marL="0" indent="360363" algn="just"/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«каша в голове»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необходимо еще поработать над собой, </a:t>
            </a:r>
            <a:b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чтобы до конца разобрать в материале, но сделаю это самостоятельно;	</a:t>
            </a:r>
          </a:p>
          <a:p>
            <a:pPr marL="0" indent="360363" algn="just"/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«ни в зуб ногой»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мне многие моменты не ясны, необходима консультация.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«Буквенные ленты»</a:t>
            </a: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423" y="3521816"/>
            <a:ext cx="10383140" cy="23552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ОБУРОКМЕНОПЫНОВОСТЬТОМПОВНЕОСЕНЬ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ДРЕНИЮПРИЁКАНИКУЛЫМОВРАЗВИТОБНОВЛЕНИЕИЯКРЕАСКАЙПТИВНОГОМЫШУРАЛЕНИЯ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959429" y="1905000"/>
            <a:ext cx="8984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Вычеркните </a:t>
            </a:r>
            <a:r>
              <a:rPr lang="ru-RU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лишних слов, расставьте пробелы по смыслу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цель мастер-класса: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8423" y="3578989"/>
            <a:ext cx="10026189" cy="1609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3" charset="2"/>
              <a:buNone/>
            </a:pPr>
            <a:r>
              <a:rPr lang="ru-RU" sz="6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 ПО ВНЕДРЕНИЮ ПРИЁМОВ РАЗВИТИЯ КРЕАТИВНОГО МЫШЛЕНИЯ</a:t>
            </a:r>
            <a:endParaRPr lang="ru-RU" sz="6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64264" y="3948678"/>
            <a:ext cx="925796" cy="854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47737" y="3940654"/>
            <a:ext cx="1770013" cy="802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84935" y="3940654"/>
            <a:ext cx="1209553" cy="1514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58837" y="4754340"/>
            <a:ext cx="2032680" cy="321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49997" y="4742580"/>
            <a:ext cx="2589375" cy="1176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328445" y="5433082"/>
            <a:ext cx="1230595" cy="854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554340" y="5441628"/>
            <a:ext cx="692210" cy="1139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99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Рефлексия деятельности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«Палитра новых возможностей»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8" y="2224215"/>
            <a:ext cx="4247585" cy="4114801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</a:t>
            </a:r>
            <a:endParaRPr lang="ru-RU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358775" algn="just">
              <a:buNone/>
            </a:pP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Инструкция: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Перечислите, какие новые приемы развития креативного мышления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вы сегодня узнали и запомнили. Посчитайте их количество. </a:t>
            </a:r>
          </a:p>
          <a:p>
            <a:pPr marL="0" indent="358775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Закрасьте зеленым цветом один наиболее понравившийся прием, два следующих за ним желтым цветом, и тот который вызывает затруднение красным цветом.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image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77233" y="2020267"/>
            <a:ext cx="5128054" cy="4034543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>
            <a:off x="6573795" y="3262184"/>
            <a:ext cx="133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Буквенные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ленты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4367" y="4378411"/>
            <a:ext cx="143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Перевёртыши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961" y="2075523"/>
            <a:ext cx="1478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Картинно-буквенный </a:t>
            </a:r>
            <a:b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3-хязычный ребус</a:t>
            </a:r>
            <a:endParaRPr lang="ru-RU" sz="1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509" y="5263978"/>
            <a:ext cx="133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Понятийное колесо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3721" y="3303374"/>
            <a:ext cx="133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Кроссенс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5483" y="4357817"/>
            <a:ext cx="133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Слоговицы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2530" y="5263979"/>
            <a:ext cx="1383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Рассыпанная фраза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4812" y="2141838"/>
            <a:ext cx="1334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Шифровки, третий лишний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8412" y="2257168"/>
            <a:ext cx="133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Таксономия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Блума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60692" y="3249827"/>
            <a:ext cx="133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 РАФТ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9664" y="4162579"/>
            <a:ext cx="1462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Палитра </a:t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новых возможностей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9503" y="5123936"/>
            <a:ext cx="1334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Чемодан, мясорубка, корзина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Рефлексия содержания учебного материала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125362"/>
            <a:ext cx="10117046" cy="42507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</a:t>
            </a:r>
            <a:endParaRPr lang="ru-RU" sz="24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Приём </a:t>
            </a:r>
            <a:r>
              <a:rPr lang="ru-RU" sz="24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«Чемодан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мясорубка, корзина»</a:t>
            </a:r>
          </a:p>
          <a:p>
            <a:pPr marL="0" indent="358775" algn="just">
              <a:buNone/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Инструкция: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перед учеником открываются рисунки чемодана, мясорубки, корзины. Ученик определяет предмет, характеризующий содержание материала.</a:t>
            </a:r>
          </a:p>
          <a:p>
            <a:pPr marL="0" lvl="0" indent="358775" algn="just">
              <a:buNone/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Чемодан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всё, что пригодится в дальнейшем.</a:t>
            </a:r>
          </a:p>
          <a:p>
            <a:pPr marL="0" lvl="0" indent="358775" algn="just">
              <a:buNone/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Мясорубка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информацию переработаю.</a:t>
            </a:r>
          </a:p>
          <a:p>
            <a:pPr marL="0" lvl="0" indent="358775" algn="just">
              <a:buNone/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Корзина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всё выброшу.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 l="3588" t="4392" r="5939" b="14527"/>
          <a:stretch>
            <a:fillRect/>
          </a:stretch>
        </p:blipFill>
        <p:spPr bwMode="auto">
          <a:xfrm>
            <a:off x="8160589" y="4843850"/>
            <a:ext cx="3528903" cy="14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83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hild-lib.com/images/news/2020/01/2020-0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221" y="557963"/>
            <a:ext cx="6949559" cy="574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«Перевертыши»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190" y="3731410"/>
            <a:ext cx="9820955" cy="1349828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ВСЕХ НЕТ ЛУНЫ. ЗАБЕРИТЕ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ПОГИБНУТЬ. </a:t>
            </a:r>
            <a:b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0343" y="2191657"/>
            <a:ext cx="862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Расшифруйте эпиграф мастер-класса.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83657" y="3738500"/>
            <a:ext cx="9820955" cy="1349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 3" charset="2"/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ЕСТЬ СОЛНЦЕ. ДАЙТЕ ЕМУ ВЗОЙТИ.</a:t>
            </a:r>
            <a:b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(Сократ)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«Рассыпанная фраза»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928225"/>
            <a:ext cx="9820955" cy="2190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Креативность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 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                новые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оригинальные идеи, отклоняясь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принятых схем 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,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решать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нестандартным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394" y="2047280"/>
            <a:ext cx="380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фразу – </a:t>
            </a:r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пазл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8853" y="5557374"/>
            <a:ext cx="223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04699" y="5557375"/>
            <a:ext cx="257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440244" y="5557375"/>
            <a:ext cx="1926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888367" y="5568533"/>
            <a:ext cx="149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9347" y="4285897"/>
            <a:ext cx="5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9922" y="3819573"/>
            <a:ext cx="5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1173" y="3315692"/>
            <a:ext cx="5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703" y="2782965"/>
            <a:ext cx="521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4375 -0.3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93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4075 -0.312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56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37 L 0.07734 -0.23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121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139 L -0.66784 -0.17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9" y="-86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Креативность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994170"/>
            <a:ext cx="9820955" cy="441635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созидание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творческие способности индивида, характеризующиеся готовностью к продуцированию принципиально новых идей и входящие в структуру одаренности в качестве независимого фактора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Торренса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креативность включает в себя повышенную чувствительность к проблемам, к дефициту или противоречивости знаний, действия по определению этих проблем, по поиску их решений на основе выдвижения гипотез, по проверке и изменению гипотез, по формулированию результата решения.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содействия развитию творческого мышления могут использоваться учебные ситуации, которые характеризуются незавершенностью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открытостью к интеграции новых элементов, при этом учащихся поощряют задавать множество 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4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развития креативности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799618"/>
            <a:ext cx="9820955" cy="44163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Проходит две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«первичной» креативности как общей творческой способности, неспециализированной по отношению к определенной области человеческой жизнедеятельности.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Сензитивный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 (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лет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 это время подражание значимому взрослому как креативному образцу, возможно, является основным механизмом формирования креативности;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подростковый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юношеский возраст (от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до 20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В этот период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«общей» креативности формируется «специализированная» креативность: способность к творчеству, связанная с определенной сферой деятельности, как ее дополнение и альтернатива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«Понятийное колесо»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538244"/>
            <a:ext cx="9820955" cy="837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Запишите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ассоциации, связанные с ключевым понятием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 словосочетанием “креативное мышление”.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62528" y="2375731"/>
            <a:ext cx="4666944" cy="4127619"/>
          </a:xfrm>
          <a:prstGeom prst="rect">
            <a:avLst/>
          </a:prstGeom>
          <a:ln/>
        </p:spPr>
      </p:pic>
      <p:sp>
        <p:nvSpPr>
          <p:cNvPr id="5" name="TextBox 4"/>
          <p:cNvSpPr txBox="1"/>
          <p:nvPr/>
        </p:nvSpPr>
        <p:spPr>
          <a:xfrm rot="17373547">
            <a:off x="5786052" y="3067138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мыслить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677048">
            <a:off x="6505552" y="360277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думать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43078">
            <a:off x="6602608" y="4385507"/>
            <a:ext cx="1919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изобретательность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374794">
            <a:off x="3706169" y="3720359"/>
            <a:ext cx="1853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оригинальность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48194">
            <a:off x="6519611" y="4928802"/>
            <a:ext cx="93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840215">
            <a:off x="4801454" y="3151523"/>
            <a:ext cx="125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творение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49001">
            <a:off x="4483389" y="4588312"/>
            <a:ext cx="88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203393">
            <a:off x="4552871" y="5360365"/>
            <a:ext cx="1532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непохожесть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4985607">
            <a:off x="5903594" y="5303185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даёт креативное мышление ученику?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2140085"/>
            <a:ext cx="9820955" cy="43385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Приобретение разнообразных навыков.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Развитие творческого воображения.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Преодоление трудностей, что позволит проявить свои творческие способности и раскрыть свою индивидуальность, повысить самооценку.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Возможность научиться использовать непривычные подходы, разрушить оковы стереотипов мышления, т.е. мыслить креативно.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Преодоление боязни и инертности, «сделайте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что-нибудь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маленькое,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и ни на что не похожее».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«Ничего не делаешь, ничем не рискуешь», «Не ошибается тот, кто ничего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делает» эти слова хорошо характеризуют нетворческий подход.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Лучший способ преодолеть страх неудачи попробовать и добиться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5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813</TotalTime>
  <Words>1181</Words>
  <Application>Microsoft Office PowerPoint</Application>
  <PresentationFormat>Широкоэкранный</PresentationFormat>
  <Paragraphs>220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Легкий дым</vt:lpstr>
      <vt:lpstr>«Картинно-буквенный трехъязычный ребус» </vt:lpstr>
      <vt:lpstr>Мастерская креатива   «Развитие креативного мышления обучающихся  в образовательном процессе»</vt:lpstr>
      <vt:lpstr>Приём «Буквенные ленты» </vt:lpstr>
      <vt:lpstr>Приём «Перевертыши»</vt:lpstr>
      <vt:lpstr>Приём «Рассыпанная фраза» </vt:lpstr>
      <vt:lpstr>Креативность</vt:lpstr>
      <vt:lpstr>Процесс развития креативности</vt:lpstr>
      <vt:lpstr>Приём «Понятийное колесо» </vt:lpstr>
      <vt:lpstr>Что даёт креативное мышление ученику?</vt:lpstr>
      <vt:lpstr>Приём “Слоговицы”</vt:lpstr>
      <vt:lpstr>Приём «Кроссенс»  (пересечение смыслов)  </vt:lpstr>
      <vt:lpstr>Приём «Кроссенс»</vt:lpstr>
      <vt:lpstr>Приём Кроссенс</vt:lpstr>
      <vt:lpstr>Применение кроссенса</vt:lpstr>
      <vt:lpstr>«Таксономия Блума»</vt:lpstr>
      <vt:lpstr>«Таксономия Блума»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Задания, построенные  на основе таксономии Блума</vt:lpstr>
      <vt:lpstr>Рефлексия деятельности  «Палитра новых возможностей» </vt:lpstr>
      <vt:lpstr>Рефлексия содержания учебного материала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креатива   «Развитие креативного мышления обучающихся  в образовательном процессе»</dc:title>
  <dc:creator>Надежда Абжалиева</dc:creator>
  <cp:lastModifiedBy>Надежда Абжалиева</cp:lastModifiedBy>
  <cp:revision>165</cp:revision>
  <dcterms:created xsi:type="dcterms:W3CDTF">2022-10-26T07:40:50Z</dcterms:created>
  <dcterms:modified xsi:type="dcterms:W3CDTF">2022-10-31T06:09:08Z</dcterms:modified>
</cp:coreProperties>
</file>