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5BADCCC-0E69-40AA-9C46-D5D53D7E3589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E873D5A-70EE-47CC-A3D8-179CAF1E6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DCCC-0E69-40AA-9C46-D5D53D7E3589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3D5A-70EE-47CC-A3D8-179CAF1E6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DCCC-0E69-40AA-9C46-D5D53D7E3589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3D5A-70EE-47CC-A3D8-179CAF1E6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5BADCCC-0E69-40AA-9C46-D5D53D7E3589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E873D5A-70EE-47CC-A3D8-179CAF1E6C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5BADCCC-0E69-40AA-9C46-D5D53D7E3589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E873D5A-70EE-47CC-A3D8-179CAF1E6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DCCC-0E69-40AA-9C46-D5D53D7E3589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3D5A-70EE-47CC-A3D8-179CAF1E6C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DCCC-0E69-40AA-9C46-D5D53D7E3589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3D5A-70EE-47CC-A3D8-179CAF1E6C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BADCCC-0E69-40AA-9C46-D5D53D7E3589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873D5A-70EE-47CC-A3D8-179CAF1E6C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DCCC-0E69-40AA-9C46-D5D53D7E3589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3D5A-70EE-47CC-A3D8-179CAF1E6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5BADCCC-0E69-40AA-9C46-D5D53D7E3589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E873D5A-70EE-47CC-A3D8-179CAF1E6C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BADCCC-0E69-40AA-9C46-D5D53D7E3589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873D5A-70EE-47CC-A3D8-179CAF1E6C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5BADCCC-0E69-40AA-9C46-D5D53D7E3589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E873D5A-70EE-47CC-A3D8-179CAF1E6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857232"/>
            <a:ext cx="7772400" cy="1470025"/>
          </a:xfrm>
        </p:spPr>
        <p:txBody>
          <a:bodyPr>
            <a:normAutofit fontScale="90000"/>
          </a:bodyPr>
          <a:lstStyle/>
          <a:p>
            <a:pPr hangingPunct="0"/>
            <a:r>
              <a:rPr lang="ru-RU" dirty="0" smtClean="0"/>
              <a:t>Контрольная </a:t>
            </a:r>
            <a:r>
              <a:rPr lang="ru-RU" dirty="0" smtClean="0"/>
              <a:t>работа по информатике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«Информационные технологии и общество</a:t>
            </a:r>
            <a:r>
              <a:rPr lang="ru-RU" dirty="0" smtClean="0"/>
              <a:t>». 11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Автор: учитель информатики</a:t>
            </a:r>
          </a:p>
          <a:p>
            <a:r>
              <a:rPr lang="ru-RU" dirty="0" smtClean="0"/>
              <a:t>МБОУ ЛСОШ №3</a:t>
            </a:r>
          </a:p>
          <a:p>
            <a:r>
              <a:rPr lang="ru-RU" dirty="0" err="1" smtClean="0"/>
              <a:t>Брасовского</a:t>
            </a:r>
            <a:r>
              <a:rPr lang="ru-RU" dirty="0" smtClean="0"/>
              <a:t> района Брянской области</a:t>
            </a:r>
          </a:p>
          <a:p>
            <a:r>
              <a:rPr lang="ru-RU" dirty="0" smtClean="0"/>
              <a:t>Дьяченко Юлия Семёновна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784976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19. Что из перечисленного не относится к целям информатизации?</a:t>
            </a:r>
          </a:p>
          <a:p>
            <a:pPr>
              <a:buFontTx/>
              <a:buChar char="-"/>
            </a:pPr>
            <a:r>
              <a:rPr lang="ru-RU" dirty="0" smtClean="0"/>
              <a:t>Перевод всех информационных ресурсов в цифровой формат;</a:t>
            </a:r>
          </a:p>
          <a:p>
            <a:pPr>
              <a:buFontTx/>
              <a:buChar char="-"/>
            </a:pPr>
            <a:r>
              <a:rPr lang="ru-RU" dirty="0" smtClean="0"/>
              <a:t>Информационное обеспечение всех видов человеческой деятельности;</a:t>
            </a:r>
          </a:p>
          <a:p>
            <a:pPr>
              <a:buFontTx/>
              <a:buChar char="-"/>
            </a:pPr>
            <a:r>
              <a:rPr lang="ru-RU" dirty="0" smtClean="0"/>
              <a:t>Формирование условий, обеспечивающих осуществление информатизации;</a:t>
            </a:r>
          </a:p>
          <a:p>
            <a:pPr>
              <a:buFontTx/>
              <a:buChar char="-"/>
            </a:pPr>
            <a:r>
              <a:rPr lang="ru-RU" dirty="0" smtClean="0"/>
              <a:t>Формирование и развитие информационных потребностей людей;</a:t>
            </a:r>
          </a:p>
          <a:p>
            <a:pPr>
              <a:buFontTx/>
              <a:buChar char="-"/>
            </a:pPr>
            <a:r>
              <a:rPr lang="ru-RU" dirty="0" smtClean="0"/>
              <a:t>Информационное обеспечение активного отдыха и досуга людей.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endParaRPr lang="ru-RU" sz="4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4800" dirty="0" smtClean="0"/>
              <a:t>Продолжите предложение. </a:t>
            </a:r>
            <a:r>
              <a:rPr lang="ru-RU" sz="4800" dirty="0" smtClean="0"/>
              <a:t>Элементной </a:t>
            </a:r>
            <a:r>
              <a:rPr lang="ru-RU" sz="4800" dirty="0" smtClean="0"/>
              <a:t>базой ЭВМ первого поколения были…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800" dirty="0" smtClean="0"/>
              <a:t>Продолжите предложение. Элементной </a:t>
            </a:r>
            <a:r>
              <a:rPr lang="ru-RU" sz="4800" dirty="0" smtClean="0"/>
              <a:t>базой ЭВМ второго поколения были…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800" dirty="0" smtClean="0"/>
              <a:t>Какие устройства </a:t>
            </a:r>
            <a:r>
              <a:rPr lang="ru-RU" sz="4800" dirty="0" smtClean="0"/>
              <a:t>внешней </a:t>
            </a:r>
            <a:r>
              <a:rPr lang="ru-RU" sz="4800" dirty="0" smtClean="0"/>
              <a:t>памяти использовались в ЭВМ второго поколения?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507288" cy="5793507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ru-RU" sz="4800" dirty="0" smtClean="0"/>
              <a:t>4. Кем был разработан проект первой программно- управляемой машины?</a:t>
            </a:r>
          </a:p>
          <a:p>
            <a:pPr marL="514350" indent="-514350">
              <a:buNone/>
            </a:pPr>
            <a:r>
              <a:rPr lang="ru-RU" sz="4800" dirty="0" smtClean="0"/>
              <a:t>5. Как называлась первая отечественная ЭВМ?</a:t>
            </a:r>
          </a:p>
          <a:p>
            <a:pPr marL="514350" indent="-514350">
              <a:buNone/>
            </a:pPr>
            <a:r>
              <a:rPr lang="ru-RU" sz="4800" dirty="0"/>
              <a:t>6</a:t>
            </a:r>
            <a:r>
              <a:rPr lang="ru-RU" sz="4800" dirty="0" smtClean="0"/>
              <a:t>. В какой стране, когда и кем была построена первая ЭВМ?</a:t>
            </a:r>
            <a:endParaRPr lang="ru-RU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712968" cy="64087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200" dirty="0" smtClean="0"/>
              <a:t>7. Какие устройства были предшественниками ЭВМ?</a:t>
            </a:r>
          </a:p>
          <a:p>
            <a:pPr>
              <a:buNone/>
            </a:pPr>
            <a:r>
              <a:rPr lang="ru-RU" sz="4200" dirty="0" smtClean="0"/>
              <a:t>8. К какому поколению ЭВМ относятся персональные компьютеры?</a:t>
            </a:r>
          </a:p>
          <a:p>
            <a:pPr>
              <a:buNone/>
            </a:pPr>
            <a:r>
              <a:rPr lang="ru-RU" sz="4200" dirty="0" smtClean="0"/>
              <a:t>9. Кто разработал принципы устройства и работы ЭВМ, главные из которых используются до настоящего времени?</a:t>
            </a:r>
            <a:endParaRPr lang="ru-RU" sz="4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ru-RU" sz="4800" dirty="0" smtClean="0"/>
              <a:t>10. Кто был конструктором первых отечественных машин?</a:t>
            </a:r>
          </a:p>
          <a:p>
            <a:pPr marL="514350" indent="-514350">
              <a:buNone/>
            </a:pPr>
            <a:r>
              <a:rPr lang="ru-RU" sz="4800" dirty="0" smtClean="0"/>
              <a:t>11. Что называют совокупностью способов и приёмов накопления, передачи и обработки информации с использованием современных технических и программных средств?</a:t>
            </a:r>
          </a:p>
          <a:p>
            <a:pPr marL="514350" indent="-514350">
              <a:buNone/>
            </a:pPr>
            <a:endParaRPr lang="ru-RU" sz="4800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0"/>
            <a:ext cx="8604448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12. Что не относится к мерам обеспечения информационной безопасности?</a:t>
            </a:r>
          </a:p>
          <a:p>
            <a:pPr>
              <a:buFontTx/>
              <a:buChar char="-"/>
            </a:pPr>
            <a:r>
              <a:rPr lang="ru-RU" dirty="0" smtClean="0"/>
              <a:t>Разработка технологий создания защищённых автоматизированных систем обработки информации;</a:t>
            </a:r>
          </a:p>
          <a:p>
            <a:pPr>
              <a:buFontTx/>
              <a:buChar char="-"/>
            </a:pPr>
            <a:r>
              <a:rPr lang="ru-RU" dirty="0" smtClean="0"/>
              <a:t>Технические меры по защите от компьютерных преступлений;</a:t>
            </a:r>
          </a:p>
          <a:p>
            <a:pPr>
              <a:buFontTx/>
              <a:buChar char="-"/>
            </a:pPr>
            <a:r>
              <a:rPr lang="ru-RU" dirty="0" smtClean="0"/>
              <a:t>Соблюдение правил ТБ при работе с компьютером;</a:t>
            </a:r>
          </a:p>
          <a:p>
            <a:pPr>
              <a:buFontTx/>
              <a:buChar char="-"/>
            </a:pPr>
            <a:r>
              <a:rPr lang="ru-RU" dirty="0" smtClean="0"/>
              <a:t>Юридические меры по защите от компьютерных преступлений;</a:t>
            </a:r>
          </a:p>
          <a:p>
            <a:pPr>
              <a:buFontTx/>
              <a:buChar char="-"/>
            </a:pPr>
            <a:r>
              <a:rPr lang="ru-RU" dirty="0" smtClean="0"/>
              <a:t>Административные меры по защите от компьютерных преступлений;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13. Выбрать неверное утверждение:</a:t>
            </a:r>
          </a:p>
          <a:p>
            <a:pPr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Всякий ресурс, кроме информационного, после его использования исчезает;</a:t>
            </a:r>
          </a:p>
          <a:p>
            <a:pPr>
              <a:buFontTx/>
              <a:buChar char="-"/>
            </a:pPr>
            <a:r>
              <a:rPr lang="ru-RU" dirty="0" smtClean="0"/>
              <a:t>информационные ресурсы являются одним из важнейших видов ресурсов современного общества;</a:t>
            </a:r>
          </a:p>
          <a:p>
            <a:pPr>
              <a:buFontTx/>
              <a:buChar char="-"/>
            </a:pPr>
            <a:r>
              <a:rPr lang="ru-RU" dirty="0" smtClean="0"/>
              <a:t>Произведения литературы и искусства не относятся к информационным ресурсам;</a:t>
            </a:r>
          </a:p>
          <a:p>
            <a:pPr>
              <a:buFontTx/>
              <a:buChar char="-"/>
            </a:pPr>
            <a:r>
              <a:rPr lang="ru-RU" dirty="0" smtClean="0"/>
              <a:t>Информационным ресурсом можно пользоваться многократно;</a:t>
            </a:r>
          </a:p>
          <a:p>
            <a:pPr>
              <a:buFontTx/>
              <a:buChar char="-"/>
            </a:pPr>
            <a:r>
              <a:rPr lang="ru-RU" dirty="0" smtClean="0"/>
              <a:t>использование информационных ресурсов несет за собой создание новых ресурсов, в том числе информационных.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400" dirty="0" smtClean="0"/>
              <a:t>14. </a:t>
            </a:r>
            <a:r>
              <a:rPr lang="ru-RU" sz="4400" dirty="0"/>
              <a:t>Что называют информационным обществом?</a:t>
            </a:r>
          </a:p>
          <a:p>
            <a:pPr>
              <a:buNone/>
            </a:pPr>
            <a:r>
              <a:rPr lang="ru-RU" sz="4400" dirty="0" smtClean="0"/>
              <a:t>15. </a:t>
            </a:r>
            <a:r>
              <a:rPr lang="ru-RU" sz="4400" dirty="0"/>
              <a:t>Что такое информатизация?</a:t>
            </a:r>
          </a:p>
          <a:p>
            <a:pPr>
              <a:buNone/>
            </a:pPr>
            <a:r>
              <a:rPr lang="ru-RU" sz="4400" dirty="0" smtClean="0"/>
              <a:t>16. </a:t>
            </a:r>
            <a:r>
              <a:rPr lang="ru-RU" sz="4400" dirty="0"/>
              <a:t>Приведите примеры национальных информационных ресурсов?</a:t>
            </a:r>
          </a:p>
          <a:p>
            <a:pPr>
              <a:buNone/>
            </a:pPr>
            <a:r>
              <a:rPr lang="ru-RU" sz="4400" dirty="0" smtClean="0"/>
              <a:t>17. </a:t>
            </a:r>
            <a:r>
              <a:rPr lang="ru-RU" sz="4400" dirty="0"/>
              <a:t>Что такое информационный ресурс?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18. Выберите НЕВЕРНОЕ утверждение:</a:t>
            </a:r>
          </a:p>
          <a:p>
            <a:pPr>
              <a:buFontTx/>
              <a:buChar char="-"/>
            </a:pPr>
            <a:r>
              <a:rPr lang="ru-RU" dirty="0" smtClean="0"/>
              <a:t>ПО является интеллектуальной собственностью разработчиков;</a:t>
            </a:r>
          </a:p>
          <a:p>
            <a:pPr>
              <a:buFontTx/>
              <a:buChar char="-"/>
            </a:pPr>
            <a:r>
              <a:rPr lang="ru-RU" dirty="0" smtClean="0"/>
              <a:t>Использование ПО должно оплачиваться;</a:t>
            </a:r>
          </a:p>
          <a:p>
            <a:pPr>
              <a:buFontTx/>
              <a:buChar char="-"/>
            </a:pPr>
            <a:r>
              <a:rPr lang="ru-RU" dirty="0" smtClean="0"/>
              <a:t>Создание и распространение «пиратских копий» ПО является преступлением;</a:t>
            </a:r>
          </a:p>
          <a:p>
            <a:pPr>
              <a:buFontTx/>
              <a:buChar char="-"/>
            </a:pPr>
            <a:r>
              <a:rPr lang="ru-RU" dirty="0" smtClean="0"/>
              <a:t>Создание и распространение «пиратских копий» ПО  НЕ является преступлением;</a:t>
            </a:r>
          </a:p>
          <a:p>
            <a:pPr>
              <a:buFontTx/>
              <a:buChar char="-"/>
            </a:pPr>
            <a:r>
              <a:rPr lang="ru-RU" dirty="0" smtClean="0"/>
              <a:t>Защита авторских прав разработчиков ПО является одной из проблем защиты информации.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</TotalTime>
  <Words>388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Контрольная работа по информатике «Информационные технологии и общество». 11 класс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office 2007 rus ent: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Контрольная работа «Информационные технологии и общество».</dc:title>
  <dc:creator>Админ</dc:creator>
  <cp:lastModifiedBy>Lenovo</cp:lastModifiedBy>
  <cp:revision>6</cp:revision>
  <dcterms:created xsi:type="dcterms:W3CDTF">2017-05-17T03:55:00Z</dcterms:created>
  <dcterms:modified xsi:type="dcterms:W3CDTF">2023-03-11T06:10:43Z</dcterms:modified>
</cp:coreProperties>
</file>