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64" r:id="rId6"/>
    <p:sldId id="265" r:id="rId7"/>
    <p:sldId id="266" r:id="rId8"/>
    <p:sldId id="268" r:id="rId9"/>
    <p:sldId id="269" r:id="rId10"/>
    <p:sldId id="271" r:id="rId11"/>
    <p:sldId id="270" r:id="rId12"/>
    <p:sldId id="267" r:id="rId13"/>
    <p:sldId id="262" r:id="rId14"/>
    <p:sldId id="25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615533-71A6-4DCD-9B99-677CDA59E2E9}" v="2729" dt="2023-02-27T09:29:53.760"/>
    <p1510:client id="{2D0820D7-0897-4E16-8EF7-1DD3FCAF163F}" v="50" dt="2023-03-09T17:46:02.261"/>
    <p1510:client id="{30A4403F-7E04-401D-8143-65EC125D150A}" v="144" dt="2023-03-05T10:37:34.187"/>
    <p1510:client id="{65C4E7DC-58B1-420F-8694-66A25F015008}" v="155" dt="2023-02-21T13:34:04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93D677-D6B0-7E39-E873-E349BB374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263"/>
          <a:stretch/>
        </p:blipFill>
        <p:spPr>
          <a:xfrm>
            <a:off x="65709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326F76-7735-9C11-8843-C016C37BADD9}"/>
              </a:ext>
            </a:extLst>
          </p:cNvPr>
          <p:cNvSpPr txBox="1"/>
          <p:nvPr/>
        </p:nvSpPr>
        <p:spPr>
          <a:xfrm>
            <a:off x="341586" y="407275"/>
            <a:ext cx="1165334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 algn="ctr"/>
            <a:r>
              <a:rPr lang="ru-RU" sz="3600" b="1" dirty="0">
                <a:latin typeface="Times New Roman"/>
                <a:cs typeface="Calibri"/>
              </a:rPr>
              <a:t>Презентация на тему:</a:t>
            </a:r>
          </a:p>
          <a:p>
            <a:pPr lvl="1" algn="ctr"/>
            <a:r>
              <a:rPr lang="ru-RU" sz="3600" b="1" dirty="0">
                <a:latin typeface="Times New Roman"/>
                <a:cs typeface="Calibri"/>
              </a:rPr>
              <a:t>"Пальчиковые игры как средство развития мелкой моторики рук и речи детей младшего возраста".</a:t>
            </a:r>
            <a:endParaRPr lang="ru-RU" sz="3600" b="1" dirty="0"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B56D1-B386-DB74-8013-9F6C6A226F27}"/>
              </a:ext>
            </a:extLst>
          </p:cNvPr>
          <p:cNvSpPr txBox="1"/>
          <p:nvPr/>
        </p:nvSpPr>
        <p:spPr>
          <a:xfrm>
            <a:off x="7692765" y="3239409"/>
            <a:ext cx="506376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latin typeface="Times New Roman"/>
                <a:cs typeface="Calibri"/>
              </a:rPr>
              <a:t>Подготовили воспитатели: </a:t>
            </a:r>
          </a:p>
          <a:p>
            <a:r>
              <a:rPr lang="ru-RU" sz="2400" b="1" dirty="0">
                <a:latin typeface="Times New Roman"/>
                <a:cs typeface="Calibri"/>
              </a:rPr>
              <a:t>Шендрик Т.В., Каримова Ю.Д.</a:t>
            </a:r>
          </a:p>
        </p:txBody>
      </p:sp>
    </p:spTree>
    <p:extLst>
      <p:ext uri="{BB962C8B-B14F-4D97-AF65-F5344CB8AC3E}">
        <p14:creationId xmlns:p14="http://schemas.microsoft.com/office/powerpoint/2010/main" val="17519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Рисунок 2" descr="Изображение выглядит как стол, внутренний, человек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BD771234-6DDF-A37F-44D5-C4A4992A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31" y="1114097"/>
            <a:ext cx="4240923" cy="4958254"/>
          </a:xfrm>
          <a:prstGeom prst="rect">
            <a:avLst/>
          </a:prstGeom>
        </p:spPr>
      </p:pic>
      <p:pic>
        <p:nvPicPr>
          <p:cNvPr id="3" name="Рисунок 4" descr="Изображение выглядит как человек, ребено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5D3ACBAD-F079-5410-A1E8-EA43EA08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160" y="1165335"/>
            <a:ext cx="5725508" cy="48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53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4B9338-A6F7-A43C-F121-FAD0F5A1311F}"/>
              </a:ext>
            </a:extLst>
          </p:cNvPr>
          <p:cNvSpPr txBox="1"/>
          <p:nvPr/>
        </p:nvSpPr>
        <p:spPr>
          <a:xfrm>
            <a:off x="902677" y="800402"/>
            <a:ext cx="1019907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/>
                <a:ea typeface="Calibri"/>
                <a:cs typeface="Calibri"/>
              </a:rPr>
              <a:t>Но одним из самых лучших средств для развития мелкой моторики и речи являются пальчиковые игры и упражнения. Ведь пальчиковая гимнастика - это инсценировка стихов или каких - либо историй при помощи пальцев. Такая тренировка движений пальчиков и кистей рук является мощным средством развития мышления ребенка.</a:t>
            </a:r>
            <a:endParaRPr lang="ru-RU" sz="2800">
              <a:latin typeface="Times New Roman"/>
              <a:cs typeface="Times New Roman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BFF838D-CEE0-55F9-AE52-3441439F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159" y="3030921"/>
            <a:ext cx="5935715" cy="34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85CCC-7948-972D-EC77-88A29BF78D59}"/>
              </a:ext>
            </a:extLst>
          </p:cNvPr>
          <p:cNvSpPr txBox="1"/>
          <p:nvPr/>
        </p:nvSpPr>
        <p:spPr>
          <a:xfrm>
            <a:off x="925285" y="1567543"/>
            <a:ext cx="1027611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/>
                <a:ea typeface="Calibri"/>
                <a:cs typeface="Calibri"/>
              </a:rPr>
              <a:t>Поэтому прежде всего, мелкая моторика связана с развитием речи и ежедневная тренировка пальчиков непосредственно на это влияет.</a:t>
            </a:r>
            <a:endParaRPr lang="ru-RU" sz="2800">
              <a:latin typeface="Times New Roman"/>
              <a:cs typeface="Times New Roman"/>
            </a:endParaRPr>
          </a:p>
        </p:txBody>
      </p:sp>
      <p:pic>
        <p:nvPicPr>
          <p:cNvPr id="3" name="Рисунок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2106477-3A73-4CB7-7F05-CB05527D2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39793"/>
            <a:ext cx="3483428" cy="269707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A3A7616-44B1-F815-AAF4-7F37CAD89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429" y="3238500"/>
            <a:ext cx="4158342" cy="28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5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978A68-305D-ABEA-D4B8-270E6F564330}"/>
              </a:ext>
            </a:extLst>
          </p:cNvPr>
          <p:cNvSpPr txBox="1"/>
          <p:nvPr/>
        </p:nvSpPr>
        <p:spPr>
          <a:xfrm>
            <a:off x="1001485" y="1578428"/>
            <a:ext cx="1045028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/>
                <a:cs typeface="Calibri"/>
              </a:rPr>
              <a:t>В нашей группе развитию мелкой моторики уделяется специальное внимание, такая работа ведется с начала учебного года. Ежедневно мы играем с детьми в пальчиковые игры. Для этих веселых игр нужно только желание и не нужно специального места. Их можно проводить в группе, на прогулке и даже лежа в кроватке после сна.</a:t>
            </a:r>
            <a:endParaRPr lang="ru-RU" sz="2800" dirty="0">
              <a:latin typeface="Times New Roman"/>
            </a:endParaRPr>
          </a:p>
        </p:txBody>
      </p:sp>
      <p:pic>
        <p:nvPicPr>
          <p:cNvPr id="2" name="Рисунок 4" descr="Изображение выглядит как внутренний, цветной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id="{8653E494-2318-9503-F45F-1CBB3D04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43" y="3684814"/>
            <a:ext cx="38317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8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2B7282C-7F38-F7B4-AD37-9BA776C03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7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BFD8D4-228C-BE57-7F3A-E8B191CF6F18}"/>
              </a:ext>
            </a:extLst>
          </p:cNvPr>
          <p:cNvSpPr txBox="1"/>
          <p:nvPr/>
        </p:nvSpPr>
        <p:spPr>
          <a:xfrm>
            <a:off x="1668516" y="1142999"/>
            <a:ext cx="949872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/>
                <a:cs typeface="Calibri"/>
              </a:rPr>
              <a:t>"Ум ребенка находится на кончиках его пальцев...."</a:t>
            </a:r>
          </a:p>
          <a:p>
            <a:r>
              <a:rPr lang="ru-RU" sz="2800" dirty="0">
                <a:latin typeface="Times New Roman"/>
                <a:cs typeface="Calibri"/>
              </a:rPr>
              <a:t>        В.А. Сухомлинский</a:t>
            </a:r>
          </a:p>
          <a:p>
            <a:r>
              <a:rPr lang="ru-RU" sz="2800" dirty="0">
                <a:latin typeface="Times New Roman"/>
                <a:cs typeface="Calibri"/>
              </a:rPr>
              <a:t>"Рука - это инструмент всех инструментов."</a:t>
            </a:r>
          </a:p>
          <a:p>
            <a:r>
              <a:rPr lang="ru-RU" sz="2800" dirty="0">
                <a:latin typeface="Times New Roman"/>
                <a:cs typeface="Calibri"/>
              </a:rPr>
              <a:t>        Аристотель</a:t>
            </a:r>
          </a:p>
          <a:p>
            <a:r>
              <a:rPr lang="ru-RU" sz="2800" dirty="0">
                <a:latin typeface="Times New Roman"/>
                <a:cs typeface="Calibri"/>
              </a:rPr>
              <a:t>"Рука является вышедшим наружу головным мозгом."</a:t>
            </a:r>
          </a:p>
          <a:p>
            <a:r>
              <a:rPr lang="ru-RU" sz="2800" dirty="0">
                <a:latin typeface="Times New Roman"/>
                <a:cs typeface="Calibri"/>
              </a:rPr>
              <a:t>        И. Кант</a:t>
            </a:r>
          </a:p>
        </p:txBody>
      </p:sp>
      <p:pic>
        <p:nvPicPr>
          <p:cNvPr id="2" name="Рисунок 2" descr="Изображение выглядит как человек, рука, косметика&#10;&#10;Автоматически созданное описание">
            <a:extLst>
              <a:ext uri="{FF2B5EF4-FFF2-40B4-BE49-F238E27FC236}">
                <a16:creationId xmlns:a16="http://schemas.microsoft.com/office/drawing/2014/main" id="{E4639E46-7B75-7C73-9B78-D44356540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883" y="3383218"/>
            <a:ext cx="5029199" cy="27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CBDD3A-B6E1-00F3-0CBA-5101A7C01593}"/>
              </a:ext>
            </a:extLst>
          </p:cNvPr>
          <p:cNvSpPr txBox="1"/>
          <p:nvPr/>
        </p:nvSpPr>
        <p:spPr>
          <a:xfrm>
            <a:off x="1340068" y="1169276"/>
            <a:ext cx="1022131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/>
                <a:cs typeface="Calibri"/>
              </a:rPr>
              <a:t>Действительно, всем известна связь между развитием мелкий моторики и развитием речи у ребенка раннего возраста. Считается, что словесная речь ребенка начинается, когда движения его пальчиков становятся максимально точными.</a:t>
            </a:r>
          </a:p>
          <a:p>
            <a:r>
              <a:rPr lang="ru-RU" sz="2800" dirty="0">
                <a:latin typeface="Times New Roman"/>
                <a:cs typeface="Calibri"/>
              </a:rPr>
              <a:t>Чем же можно позаниматься с детьми, чтобы развить умелость пальчиков?</a:t>
            </a:r>
          </a:p>
          <a:p>
            <a:r>
              <a:rPr lang="ru-RU" sz="2800" dirty="0">
                <a:latin typeface="Times New Roman"/>
                <a:cs typeface="Calibri"/>
              </a:rPr>
              <a:t>Существует много занятий для развития мелкой моторики. Для этого очень полезны - лепка, рисование, игры с конструктором, игры с вкладышами, шнуровки, собирание пирамидок, пальчиковые игры.</a:t>
            </a:r>
          </a:p>
        </p:txBody>
      </p:sp>
    </p:spTree>
    <p:extLst>
      <p:ext uri="{BB962C8B-B14F-4D97-AF65-F5344CB8AC3E}">
        <p14:creationId xmlns:p14="http://schemas.microsoft.com/office/powerpoint/2010/main" val="286674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Рисунок 4" descr="Изображение выглядит как человек, ребенок, маленьк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54980F01-5C9C-FF0E-D647-D5A5BC306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43" y="969579"/>
            <a:ext cx="5094889" cy="4590393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ребенок, мальчи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3FDAA11-DE0F-2768-5999-533714ED5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194" y="601718"/>
            <a:ext cx="5199992" cy="52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7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Рисунок 2" descr="Изображение выглядит как человек, внутренний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F2227A9F-9349-7CBD-E4DA-64FA21CE8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70" y="1547648"/>
            <a:ext cx="3557751" cy="4222531"/>
          </a:xfrm>
          <a:prstGeom prst="rect">
            <a:avLst/>
          </a:prstGeom>
        </p:spPr>
      </p:pic>
      <p:pic>
        <p:nvPicPr>
          <p:cNvPr id="3" name="Рисунок 4" descr="Изображение выглядит как человек, ребенок, день рождения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2DDD97D5-5F14-53D1-7609-2641661D2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952" y="1600200"/>
            <a:ext cx="3255579" cy="4169979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пол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54D68759-2B4B-82BB-26C5-F39342EC6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84" y="1600200"/>
            <a:ext cx="3124199" cy="42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3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7271BC-C82A-FB5E-3CC4-DFCB670495CA}"/>
              </a:ext>
            </a:extLst>
          </p:cNvPr>
          <p:cNvSpPr txBox="1"/>
          <p:nvPr/>
        </p:nvSpPr>
        <p:spPr>
          <a:xfrm>
            <a:off x="949569" y="1301262"/>
            <a:ext cx="10304584" cy="26776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latin typeface="Times New Roman"/>
                <a:ea typeface="Calibri"/>
                <a:cs typeface="Calibri"/>
              </a:rPr>
              <a:t>Ежедневно в своей работе с детьми мы используем мячики - ежики.</a:t>
            </a:r>
          </a:p>
          <a:p>
            <a:r>
              <a:rPr lang="ru-RU" sz="2800" dirty="0">
                <a:latin typeface="Times New Roman"/>
                <a:ea typeface="Calibri"/>
                <a:cs typeface="Calibri"/>
              </a:rPr>
              <a:t>Они укрепляют детскую ладонь, массируют ее и укрепляют чувствительность рук. Эти мячики привлекают детей своей яркостью, игры с ними всегда сопровождаются стихами, при этом пополняется словарный запас детей и совершенствуется память.</a:t>
            </a:r>
          </a:p>
        </p:txBody>
      </p:sp>
    </p:spTree>
    <p:extLst>
      <p:ext uri="{BB962C8B-B14F-4D97-AF65-F5344CB8AC3E}">
        <p14:creationId xmlns:p14="http://schemas.microsoft.com/office/powerpoint/2010/main" val="402280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1DE937C-FA7D-A3DC-80FA-6ADACDE1A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04" y="1337441"/>
            <a:ext cx="3439510" cy="4353910"/>
          </a:xfrm>
          <a:prstGeom prst="rect">
            <a:avLst/>
          </a:prstGeom>
        </p:spPr>
      </p:pic>
      <p:pic>
        <p:nvPicPr>
          <p:cNvPr id="3" name="Рисунок 4" descr="Изображение выглядит как человек, ребенок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FC3C320-D884-D59B-B543-7877C78F16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746" y="1901059"/>
            <a:ext cx="3912474" cy="4290847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558F788-2D84-9052-AE2A-8D7727E3C9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918" y="1533197"/>
            <a:ext cx="3268716" cy="3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5B2BD-0BE3-7119-AB56-2BA7DB6D81A5}"/>
              </a:ext>
            </a:extLst>
          </p:cNvPr>
          <p:cNvSpPr txBox="1"/>
          <p:nvPr/>
        </p:nvSpPr>
        <p:spPr>
          <a:xfrm>
            <a:off x="1266091" y="1441938"/>
            <a:ext cx="9917723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Times New Roman"/>
                <a:ea typeface="Calibri"/>
                <a:cs typeface="Calibri"/>
              </a:rPr>
              <a:t>Так же для развития мелкой моторики широко используются нетрадиционные предметы. Это - зубные щетки, цветные карандаши, цветные пластиковые крышки, шишки, прищепки. В играх с этими предметами формируется познавательная активность и творческое воображение детей. Закрепляется проговаривание стихов одновременно с движениями пальцев рук, идёт развитие зрительного и слухового восприятия, творческого воображения.</a:t>
            </a:r>
            <a:endParaRPr lang="ru-RU"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233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2D35DD7-CA07-6BC6-5241-A373542FD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30" b="18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Рисунок 2" descr="Изображение выглядит как текст, человек, внутренний, пол&#10;&#10;Автоматически созданное описание">
            <a:extLst>
              <a:ext uri="{FF2B5EF4-FFF2-40B4-BE49-F238E27FC236}">
                <a16:creationId xmlns:a16="http://schemas.microsoft.com/office/drawing/2014/main" id="{F3697DCD-B3DF-5818-9843-6B371836E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29" y="1452021"/>
            <a:ext cx="3531474" cy="4532028"/>
          </a:xfrm>
          <a:prstGeom prst="rect">
            <a:avLst/>
          </a:prstGeom>
        </p:spPr>
      </p:pic>
      <p:pic>
        <p:nvPicPr>
          <p:cNvPr id="3" name="Рисунок 4" descr="Изображение выглядит как внутренний, человек, окно&#10;&#10;Автоматически созданное описание">
            <a:extLst>
              <a:ext uri="{FF2B5EF4-FFF2-40B4-BE49-F238E27FC236}">
                <a16:creationId xmlns:a16="http://schemas.microsoft.com/office/drawing/2014/main" id="{7D592FBA-4249-E4A0-B89B-C573193AF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202" y="951186"/>
            <a:ext cx="3660184" cy="4193627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ловек, ребено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95DF947D-07FC-C096-8A48-6F3DA1613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195" y="1864977"/>
            <a:ext cx="3781095" cy="41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39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431</cp:revision>
  <dcterms:created xsi:type="dcterms:W3CDTF">2023-02-21T13:24:03Z</dcterms:created>
  <dcterms:modified xsi:type="dcterms:W3CDTF">2023-03-09T17:51:17Z</dcterms:modified>
</cp:coreProperties>
</file>