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9" r:id="rId2"/>
    <p:sldId id="257" r:id="rId3"/>
    <p:sldId id="256" r:id="rId4"/>
    <p:sldId id="261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7" d="100"/>
          <a:sy n="57" d="100"/>
        </p:scale>
        <p:origin x="1260" y="4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145C-4DB5-4F3E-BB22-4238D933FC5E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7EDF-7609-4294-B540-29990FFA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795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145C-4DB5-4F3E-BB22-4238D933FC5E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7EDF-7609-4294-B540-29990FFA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74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145C-4DB5-4F3E-BB22-4238D933FC5E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7EDF-7609-4294-B540-29990FFA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6421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145C-4DB5-4F3E-BB22-4238D933FC5E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7EDF-7609-4294-B540-29990FFA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73296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145C-4DB5-4F3E-BB22-4238D933FC5E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7EDF-7609-4294-B540-29990FFA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7616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145C-4DB5-4F3E-BB22-4238D933FC5E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7EDF-7609-4294-B540-29990FFA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116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145C-4DB5-4F3E-BB22-4238D933FC5E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7EDF-7609-4294-B540-29990FFA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6653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145C-4DB5-4F3E-BB22-4238D933FC5E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7EDF-7609-4294-B540-29990FFA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123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145C-4DB5-4F3E-BB22-4238D933FC5E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7EDF-7609-4294-B540-29990FFA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8510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145C-4DB5-4F3E-BB22-4238D933FC5E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7EDF-7609-4294-B540-29990FFA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094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4145C-4DB5-4F3E-BB22-4238D933FC5E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D7EDF-7609-4294-B540-29990FFA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306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4145C-4DB5-4F3E-BB22-4238D933FC5E}" type="datetimeFigureOut">
              <a:rPr lang="ru-RU" smtClean="0"/>
              <a:t>22.03.2023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D7EDF-7609-4294-B540-29990FFA6D3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6556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catherineasquithgallery.com/uploads/posts/2021-03/1614805170_183-p-fon-dlya-prezentatsii-detskii-sad-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00" y="-59012"/>
            <a:ext cx="12267699" cy="691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391478" y="943902"/>
            <a:ext cx="1126840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>
                <a:solidFill>
                  <a:srgbClr val="000000"/>
                </a:solidFill>
                <a:latin typeface="Boomboom" panose="02000506050000020004" pitchFamily="50" charset="-52"/>
              </a:rPr>
              <a:t>          </a:t>
            </a:r>
          </a:p>
          <a:p>
            <a:pPr algn="ctr"/>
            <a:r>
              <a:rPr lang="ru-RU" sz="7200" b="1" dirty="0">
                <a:solidFill>
                  <a:srgbClr val="000000"/>
                </a:solidFill>
                <a:latin typeface="Boomboom" panose="02000506050000020004" pitchFamily="50" charset="-52"/>
              </a:rPr>
              <a:t> </a:t>
            </a:r>
            <a:r>
              <a:rPr lang="ru-RU" sz="7200" b="1" dirty="0" smtClean="0">
                <a:solidFill>
                  <a:srgbClr val="002060"/>
                </a:solidFill>
                <a:latin typeface="Boomboom" panose="02000506050000020004" pitchFamily="50" charset="-52"/>
              </a:rPr>
              <a:t>«ЧТО В ТУМАНЕ?»</a:t>
            </a:r>
            <a:endParaRPr lang="ru-RU" sz="7200" b="1" dirty="0">
              <a:solidFill>
                <a:srgbClr val="002060"/>
              </a:solidFill>
              <a:latin typeface="Boomboom" panose="02000506050000020004" pitchFamily="50" charset="-52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02937" y="943902"/>
            <a:ext cx="11268407" cy="748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67" b="1" dirty="0">
                <a:solidFill>
                  <a:schemeClr val="accent5">
                    <a:lumMod val="50000"/>
                  </a:schemeClr>
                </a:solidFill>
                <a:latin typeface="Boomboom" panose="02000506050000020004" pitchFamily="50" charset="-52"/>
              </a:rPr>
              <a:t>Интерактивная логопедическая игра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013265" y="3432574"/>
            <a:ext cx="11268407" cy="2513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267" b="1" dirty="0">
                <a:solidFill>
                  <a:srgbClr val="000000"/>
                </a:solidFill>
                <a:latin typeface="Boomboom" panose="02000506050000020004" pitchFamily="50" charset="-52"/>
              </a:rPr>
              <a:t>(                 </a:t>
            </a:r>
            <a:r>
              <a:rPr lang="ru-RU" sz="4267" b="1" dirty="0">
                <a:solidFill>
                  <a:schemeClr val="accent5">
                    <a:lumMod val="50000"/>
                  </a:schemeClr>
                </a:solidFill>
                <a:latin typeface="Arial Black" panose="020B0A04020102020204" pitchFamily="34" charset="0"/>
              </a:rPr>
              <a:t>6 </a:t>
            </a:r>
            <a:r>
              <a:rPr lang="ru-RU" sz="4267" b="1" dirty="0">
                <a:solidFill>
                  <a:schemeClr val="accent5">
                    <a:lumMod val="50000"/>
                  </a:schemeClr>
                </a:solidFill>
                <a:latin typeface="Boomboom" panose="02000506050000020004" pitchFamily="50" charset="-52"/>
              </a:rPr>
              <a:t>тип </a:t>
            </a:r>
          </a:p>
          <a:p>
            <a:pPr algn="ctr"/>
            <a:r>
              <a:rPr lang="ru-RU" sz="4267" b="1" dirty="0">
                <a:solidFill>
                  <a:schemeClr val="accent5">
                    <a:lumMod val="50000"/>
                  </a:schemeClr>
                </a:solidFill>
                <a:latin typeface="Boomboom" panose="02000506050000020004" pitchFamily="50" charset="-52"/>
              </a:rPr>
              <a:t>                        слоговой структуры слова</a:t>
            </a:r>
            <a:endParaRPr lang="ru-RU" sz="4267" b="1" dirty="0">
              <a:solidFill>
                <a:schemeClr val="accent5">
                  <a:lumMod val="50000"/>
                </a:schemeClr>
              </a:solidFill>
              <a:latin typeface="Boomboom" panose="02000506050000020004" pitchFamily="50" charset="-52"/>
            </a:endParaRPr>
          </a:p>
          <a:p>
            <a:pPr algn="ctr"/>
            <a:r>
              <a:rPr lang="ru-RU" sz="7200" b="1" dirty="0">
                <a:solidFill>
                  <a:srgbClr val="000000"/>
                </a:solidFill>
                <a:latin typeface="Boomboom" panose="02000506050000020004" pitchFamily="50" charset="-52"/>
              </a:rPr>
              <a:t> </a:t>
            </a:r>
            <a:endParaRPr lang="ru-RU" sz="7200" dirty="0">
              <a:solidFill>
                <a:srgbClr val="000000"/>
              </a:solidFill>
              <a:latin typeface="Boomboom" panose="02000506050000020004" pitchFamily="50" charset="-52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864357" y="5291803"/>
            <a:ext cx="6096000" cy="134806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r">
              <a:spcBef>
                <a:spcPct val="20000"/>
              </a:spcBef>
              <a:defRPr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Подготовила : учитель-логопед </a:t>
            </a:r>
          </a:p>
          <a:p>
            <a:pPr lvl="0" algn="r">
              <a:spcBef>
                <a:spcPct val="20000"/>
              </a:spcBef>
              <a:defRPr/>
            </a:pP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МБДОУ № 29 г. Калуги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lvl="0" algn="r">
              <a:spcBef>
                <a:spcPct val="20000"/>
              </a:spcBef>
              <a:defRPr/>
            </a:pP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Логошина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Ирина Сергеевна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787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catherineasquithgallery.com/uploads/posts/2021-03/1614805170_183-p-fon-dlya-prezentatsii-detskii-sad-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00" y="-59012"/>
            <a:ext cx="12267699" cy="691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43307" y="801204"/>
            <a:ext cx="644482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dirty="0"/>
              <a:t>Данная игра рассчитана на детей </a:t>
            </a:r>
            <a:r>
              <a:rPr lang="ru-RU" dirty="0" smtClean="0"/>
              <a:t>4-7 </a:t>
            </a:r>
            <a:r>
              <a:rPr lang="ru-RU" dirty="0"/>
              <a:t>лет.</a:t>
            </a:r>
          </a:p>
          <a:p>
            <a:pPr>
              <a:spcBef>
                <a:spcPts val="0"/>
              </a:spcBef>
              <a:buNone/>
            </a:pPr>
            <a:r>
              <a:rPr lang="ru-RU" b="1" dirty="0"/>
              <a:t>Цель:</a:t>
            </a:r>
            <a:endParaRPr lang="ru-RU" dirty="0"/>
          </a:p>
          <a:p>
            <a:pPr indent="-252000">
              <a:spcBef>
                <a:spcPts val="0"/>
              </a:spcBef>
              <a:buNone/>
            </a:pPr>
            <a:r>
              <a:rPr lang="ru-RU" dirty="0"/>
              <a:t>Учить четко произносить слова слоговой структуры 6-го </a:t>
            </a:r>
            <a:r>
              <a:rPr lang="ru-RU" dirty="0" smtClean="0"/>
              <a:t>типа.</a:t>
            </a:r>
            <a:endParaRPr lang="ru-RU" dirty="0"/>
          </a:p>
          <a:p>
            <a:pPr indent="-252000">
              <a:spcBef>
                <a:spcPts val="0"/>
              </a:spcBef>
              <a:buNone/>
            </a:pPr>
            <a:r>
              <a:rPr lang="ru-RU" dirty="0"/>
              <a:t>Расширять и активизировать словарный запас. </a:t>
            </a:r>
            <a:endParaRPr lang="ru-RU" dirty="0" smtClean="0"/>
          </a:p>
          <a:p>
            <a:pPr indent="-252000">
              <a:spcBef>
                <a:spcPts val="0"/>
              </a:spcBef>
              <a:buNone/>
            </a:pPr>
            <a:r>
              <a:rPr lang="ru-RU" dirty="0" smtClean="0"/>
              <a:t>Развивать речевой выдох.</a:t>
            </a:r>
          </a:p>
          <a:p>
            <a:pPr indent="-252000">
              <a:spcBef>
                <a:spcPts val="0"/>
              </a:spcBef>
              <a:buNone/>
            </a:pPr>
            <a:r>
              <a:rPr lang="ru-RU" dirty="0" smtClean="0"/>
              <a:t>Развивать зрительный </a:t>
            </a:r>
            <a:r>
              <a:rPr lang="ru-RU" dirty="0" err="1" smtClean="0"/>
              <a:t>гнозис</a:t>
            </a:r>
            <a:r>
              <a:rPr lang="ru-RU" dirty="0" smtClean="0"/>
              <a:t>.</a:t>
            </a:r>
            <a:endParaRPr lang="ru-RU" dirty="0"/>
          </a:p>
          <a:p>
            <a:pPr>
              <a:spcBef>
                <a:spcPts val="0"/>
              </a:spcBef>
              <a:buNone/>
            </a:pPr>
            <a:r>
              <a:rPr lang="ru-RU" b="1" dirty="0"/>
              <a:t>Ход игрового упражнения:</a:t>
            </a:r>
          </a:p>
          <a:p>
            <a:pPr>
              <a:spcBef>
                <a:spcPts val="0"/>
              </a:spcBef>
              <a:buNone/>
            </a:pPr>
            <a:r>
              <a:rPr lang="ru-RU" dirty="0"/>
              <a:t>Взрослый </a:t>
            </a:r>
            <a:r>
              <a:rPr lang="ru-RU" dirty="0" smtClean="0"/>
              <a:t>просит ребенка назвать предмет, который скрывает туман. Затем предлагает сдуть туман с картинки, чтобы проверить верность своего ответа. 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Туман убирается кликом мышки по картинке.</a:t>
            </a:r>
          </a:p>
          <a:p>
            <a:pPr>
              <a:spcBef>
                <a:spcPts val="0"/>
              </a:spcBef>
              <a:buNone/>
            </a:pPr>
            <a:r>
              <a:rPr lang="ru-RU" dirty="0" smtClean="0"/>
              <a:t>Словарь: дельфин, магнит, хоккей, фонтан, тюльпан, бульдог, медведь.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7070399" y="4624036"/>
            <a:ext cx="48245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200" b="1" dirty="0" smtClean="0"/>
              <a:t>При создании данной игры использовался дидактический материал из пособия</a:t>
            </a:r>
          </a:p>
          <a:p>
            <a:pPr>
              <a:spcBef>
                <a:spcPts val="0"/>
              </a:spcBef>
              <a:buNone/>
            </a:pPr>
            <a:r>
              <a:rPr lang="ru-RU" sz="1200" dirty="0" err="1" smtClean="0"/>
              <a:t>Четверушкина</a:t>
            </a:r>
            <a:r>
              <a:rPr lang="ru-RU" sz="1200" dirty="0" smtClean="0"/>
              <a:t> Н.С. Слоговая структура слова: система коррекционных упражнений для детей 5-7 лет. Практическое пособие для логопедов, воспитателей и родителей. М.: «Издательство гном и Д» 2001. — 96 с.</a:t>
            </a:r>
          </a:p>
          <a:p>
            <a:pPr>
              <a:spcBef>
                <a:spcPts val="0"/>
              </a:spcBef>
              <a:buNone/>
            </a:pPr>
            <a:r>
              <a:rPr lang="ru-RU" sz="1200" dirty="0" smtClean="0"/>
              <a:t>Изображения взяты из интернета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10224802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atherineasquithgallery.com/uploads/posts/2021-03/1614805170_183-p-fon-dlya-prezentatsii-detskii-sad-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00" y="-59012"/>
            <a:ext cx="12267699" cy="691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42" y="544730"/>
            <a:ext cx="2964849" cy="2084758"/>
          </a:xfrm>
          <a:prstGeom prst="rect">
            <a:avLst/>
          </a:prstGeom>
        </p:spPr>
      </p:pic>
      <p:pic>
        <p:nvPicPr>
          <p:cNvPr id="1028" name="Picture 4" descr="https://ic.pics.livejournal.com/cittadino_vero/76950166/1127102/1127102_600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792" t="6514" r="30951" b="7771"/>
          <a:stretch/>
        </p:blipFill>
        <p:spPr bwMode="auto">
          <a:xfrm>
            <a:off x="3932634" y="4046662"/>
            <a:ext cx="1567022" cy="2403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sd.multiurok.ru/html/2020/02/05/s_5e3a3bafcc60a/1342423_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116" y="999848"/>
            <a:ext cx="3057626" cy="2014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cdn130.picsart.com/301709483094211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426" y="3489274"/>
            <a:ext cx="2472873" cy="24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29341" y="2907511"/>
            <a:ext cx="2007273" cy="17439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23276" y="480512"/>
            <a:ext cx="2963324" cy="21489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642351" y="4079628"/>
            <a:ext cx="2867425" cy="2010056"/>
          </a:xfrm>
          <a:prstGeom prst="rect">
            <a:avLst/>
          </a:prstGeom>
        </p:spPr>
      </p:pic>
      <p:grpSp>
        <p:nvGrpSpPr>
          <p:cNvPr id="9" name="Группа 8"/>
          <p:cNvGrpSpPr/>
          <p:nvPr/>
        </p:nvGrpSpPr>
        <p:grpSpPr>
          <a:xfrm>
            <a:off x="-653966" y="30356"/>
            <a:ext cx="5407623" cy="2921442"/>
            <a:chOff x="-653966" y="30356"/>
            <a:chExt cx="5407623" cy="2921442"/>
          </a:xfrm>
        </p:grpSpPr>
        <p:pic>
          <p:nvPicPr>
            <p:cNvPr id="1038" name="Picture 14" descr="https://static.tildacdn.com/tild3030-3533-4338-b233-343833323530/real-cloud-picture-8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94994">
              <a:off x="-653966" y="30356"/>
              <a:ext cx="4931061" cy="236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14" descr="https://static.tildacdn.com/tild3030-3533-4338-b233-343833323530/real-cloud-picture-8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94994">
              <a:off x="-477475" y="245114"/>
              <a:ext cx="4931061" cy="236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4" descr="https://static.tildacdn.com/tild3030-3533-4338-b233-343833323530/real-cloud-picture-8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94994">
              <a:off x="-177404" y="591761"/>
              <a:ext cx="4931061" cy="236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" name="Группа 29"/>
          <p:cNvGrpSpPr/>
          <p:nvPr/>
        </p:nvGrpSpPr>
        <p:grpSpPr>
          <a:xfrm>
            <a:off x="2675309" y="221185"/>
            <a:ext cx="5407623" cy="2921442"/>
            <a:chOff x="-653966" y="30356"/>
            <a:chExt cx="5407623" cy="2921442"/>
          </a:xfrm>
        </p:grpSpPr>
        <p:pic>
          <p:nvPicPr>
            <p:cNvPr id="31" name="Picture 14" descr="https://static.tildacdn.com/tild3030-3533-4338-b233-343833323530/real-cloud-picture-8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94994">
              <a:off x="-653966" y="30356"/>
              <a:ext cx="4931061" cy="236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Picture 14" descr="https://static.tildacdn.com/tild3030-3533-4338-b233-343833323530/real-cloud-picture-8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94994">
              <a:off x="-477475" y="245114"/>
              <a:ext cx="4931061" cy="236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14" descr="https://static.tildacdn.com/tild3030-3533-4338-b233-343833323530/real-cloud-picture-8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94994">
              <a:off x="-177404" y="591761"/>
              <a:ext cx="4931061" cy="236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4" name="Группа 33"/>
          <p:cNvGrpSpPr/>
          <p:nvPr/>
        </p:nvGrpSpPr>
        <p:grpSpPr>
          <a:xfrm>
            <a:off x="7101699" y="3335124"/>
            <a:ext cx="5407623" cy="3611357"/>
            <a:chOff x="-653966" y="30356"/>
            <a:chExt cx="5407623" cy="2921442"/>
          </a:xfrm>
        </p:grpSpPr>
        <p:pic>
          <p:nvPicPr>
            <p:cNvPr id="35" name="Picture 14" descr="https://static.tildacdn.com/tild3030-3533-4338-b233-343833323530/real-cloud-picture-8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94994">
              <a:off x="-653966" y="30356"/>
              <a:ext cx="4931061" cy="236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4" descr="https://static.tildacdn.com/tild3030-3533-4338-b233-343833323530/real-cloud-picture-8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94994">
              <a:off x="-477475" y="245114"/>
              <a:ext cx="4931061" cy="236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4" descr="https://static.tildacdn.com/tild3030-3533-4338-b233-343833323530/real-cloud-picture-8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94994">
              <a:off x="-177404" y="591761"/>
              <a:ext cx="4931061" cy="236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8" name="Группа 37"/>
          <p:cNvGrpSpPr/>
          <p:nvPr/>
        </p:nvGrpSpPr>
        <p:grpSpPr>
          <a:xfrm>
            <a:off x="6414604" y="18120"/>
            <a:ext cx="5407623" cy="3611357"/>
            <a:chOff x="-653966" y="30356"/>
            <a:chExt cx="5407623" cy="2921442"/>
          </a:xfrm>
        </p:grpSpPr>
        <p:pic>
          <p:nvPicPr>
            <p:cNvPr id="39" name="Picture 14" descr="https://static.tildacdn.com/tild3030-3533-4338-b233-343833323530/real-cloud-picture-8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94994">
              <a:off x="-653966" y="30356"/>
              <a:ext cx="4931061" cy="236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14" descr="https://static.tildacdn.com/tild3030-3533-4338-b233-343833323530/real-cloud-picture-8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94994">
              <a:off x="-477475" y="245114"/>
              <a:ext cx="4931061" cy="236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14" descr="https://static.tildacdn.com/tild3030-3533-4338-b233-343833323530/real-cloud-picture-8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94994">
              <a:off x="-177404" y="591761"/>
              <a:ext cx="4931061" cy="236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-912136" y="3169555"/>
            <a:ext cx="5407623" cy="3611357"/>
            <a:chOff x="-653966" y="30356"/>
            <a:chExt cx="5407623" cy="2921442"/>
          </a:xfrm>
        </p:grpSpPr>
        <p:pic>
          <p:nvPicPr>
            <p:cNvPr id="43" name="Picture 14" descr="https://static.tildacdn.com/tild3030-3533-4338-b233-343833323530/real-cloud-picture-8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94994">
              <a:off x="-653966" y="30356"/>
              <a:ext cx="4931061" cy="236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4" name="Picture 14" descr="https://static.tildacdn.com/tild3030-3533-4338-b233-343833323530/real-cloud-picture-8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94994">
              <a:off x="-477475" y="245114"/>
              <a:ext cx="4931061" cy="236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5" name="Picture 14" descr="https://static.tildacdn.com/tild3030-3533-4338-b233-343833323530/real-cloud-picture-8.png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94994">
              <a:off x="-177404" y="591761"/>
              <a:ext cx="4931061" cy="236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6" name="Группа 45"/>
          <p:cNvGrpSpPr/>
          <p:nvPr/>
        </p:nvGrpSpPr>
        <p:grpSpPr>
          <a:xfrm>
            <a:off x="2549112" y="3706050"/>
            <a:ext cx="4517483" cy="3369264"/>
            <a:chOff x="-653966" y="30356"/>
            <a:chExt cx="5407623" cy="2921442"/>
          </a:xfrm>
        </p:grpSpPr>
        <p:pic>
          <p:nvPicPr>
            <p:cNvPr id="47" name="Picture 14" descr="https://static.tildacdn.com/tild3030-3533-4338-b233-343833323530/real-cloud-picture-8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94994">
              <a:off x="-653966" y="30356"/>
              <a:ext cx="4931061" cy="236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14" descr="https://static.tildacdn.com/tild3030-3533-4338-b233-343833323530/real-cloud-picture-8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94994">
              <a:off x="-477475" y="245114"/>
              <a:ext cx="4931061" cy="236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9" name="Picture 14" descr="https://static.tildacdn.com/tild3030-3533-4338-b233-343833323530/real-cloud-picture-8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94994">
              <a:off x="-177404" y="591761"/>
              <a:ext cx="4931061" cy="236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0" name="Группа 49"/>
          <p:cNvGrpSpPr/>
          <p:nvPr/>
        </p:nvGrpSpPr>
        <p:grpSpPr>
          <a:xfrm>
            <a:off x="4396548" y="2010631"/>
            <a:ext cx="4517483" cy="3369264"/>
            <a:chOff x="-653966" y="30356"/>
            <a:chExt cx="5407623" cy="2921442"/>
          </a:xfrm>
        </p:grpSpPr>
        <p:pic>
          <p:nvPicPr>
            <p:cNvPr id="51" name="Picture 14" descr="https://static.tildacdn.com/tild3030-3533-4338-b233-343833323530/real-cloud-picture-8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94994">
              <a:off x="-653966" y="30356"/>
              <a:ext cx="4931061" cy="236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14" descr="https://static.tildacdn.com/tild3030-3533-4338-b233-343833323530/real-cloud-picture-8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94994">
              <a:off x="-477475" y="245114"/>
              <a:ext cx="4931061" cy="236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3" name="Picture 14" descr="https://static.tildacdn.com/tild3030-3533-4338-b233-343833323530/real-cloud-picture-8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9394994">
              <a:off x="-177404" y="591761"/>
              <a:ext cx="4931061" cy="23600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4040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catherineasquithgallery.com/uploads/posts/2021-03/1614805170_183-p-fon-dlya-prezentatsii-detskii-sad-19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00" y="-59012"/>
            <a:ext cx="12267699" cy="6917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s://catherineasquithgallery.com/uploads/posts/2021-02/1614531276_113-p-smailik-na-belom-fone-1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7862" y="1508788"/>
            <a:ext cx="4767357" cy="3333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84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164</Words>
  <Application>Microsoft Office PowerPoint</Application>
  <PresentationFormat>Широкоэкранный</PresentationFormat>
  <Paragraphs>22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Arial Black</vt:lpstr>
      <vt:lpstr>Boomboom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123</dc:creator>
  <cp:lastModifiedBy>123</cp:lastModifiedBy>
  <cp:revision>13</cp:revision>
  <dcterms:created xsi:type="dcterms:W3CDTF">2022-12-03T22:03:07Z</dcterms:created>
  <dcterms:modified xsi:type="dcterms:W3CDTF">2023-03-21T23:22:42Z</dcterms:modified>
</cp:coreProperties>
</file>