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91" r:id="rId4"/>
    <p:sldId id="303" r:id="rId5"/>
    <p:sldId id="304" r:id="rId6"/>
    <p:sldId id="305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306" r:id="rId15"/>
    <p:sldId id="277" r:id="rId16"/>
    <p:sldId id="283" r:id="rId17"/>
    <p:sldId id="284" r:id="rId18"/>
    <p:sldId id="285" r:id="rId19"/>
    <p:sldId id="287" r:id="rId20"/>
    <p:sldId id="288" r:id="rId21"/>
    <p:sldId id="289" r:id="rId22"/>
    <p:sldId id="295" r:id="rId23"/>
    <p:sldId id="294" r:id="rId24"/>
    <p:sldId id="298" r:id="rId25"/>
    <p:sldId id="297" r:id="rId26"/>
    <p:sldId id="307" r:id="rId27"/>
    <p:sldId id="299" r:id="rId28"/>
    <p:sldId id="300" r:id="rId29"/>
    <p:sldId id="301" r:id="rId30"/>
    <p:sldId id="302" r:id="rId31"/>
    <p:sldId id="308" r:id="rId32"/>
    <p:sldId id="309" r:id="rId33"/>
    <p:sldId id="310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344816" cy="2880320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Моделирование комфортной развивающей предметно-пространственной среды </a:t>
            </a:r>
          </a:p>
          <a:p>
            <a:r>
              <a:rPr lang="ru-RU" sz="4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 инновационными технологиями</a:t>
            </a:r>
          </a:p>
          <a:p>
            <a:r>
              <a:rPr lang="ru-RU" sz="4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 старшей группе «Росточки»</a:t>
            </a:r>
          </a:p>
          <a:p>
            <a:endParaRPr lang="ru-RU" sz="4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4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Воспитатель: Головачёва Е.В.</a:t>
            </a:r>
          </a:p>
          <a:p>
            <a:endParaRPr lang="ru-RU" dirty="0"/>
          </a:p>
        </p:txBody>
      </p:sp>
      <p:pic>
        <p:nvPicPr>
          <p:cNvPr id="1030" name="Picture 6" descr="C:\Documents and Settings\Admin\Рабочий стол\картинкив сад\babysitting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01008"/>
            <a:ext cx="6264696" cy="2956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39552" y="5301208"/>
            <a:ext cx="7776864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620687"/>
          </a:xfrm>
        </p:spPr>
        <p:txBody>
          <a:bodyPr>
            <a:no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Игровая зона для мальчиков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30120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А вот любимое местечко,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Здесь время мчится словно речка.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Тут быстро взрослым можно стать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 профессии менять.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530120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Гаражи построим ловко,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Вот что значит тренировка.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 машины в ряд стоят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Поиграть с тобой хотят.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0668" y="692696"/>
            <a:ext cx="5711652" cy="429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5229200"/>
            <a:ext cx="8115200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836711"/>
          </a:xfrm>
        </p:spPr>
        <p:txBody>
          <a:bodyPr>
            <a:no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Зона конструирования</a:t>
            </a:r>
          </a:p>
        </p:txBody>
      </p:sp>
      <p:pic>
        <p:nvPicPr>
          <p:cNvPr id="10244" name="Picture 4" descr="C:\Documents and Settings\Admin\Рабочий стол\111___01\IMG_1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888432" cy="289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229200"/>
            <a:ext cx="3468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Раз, два, три – сложу детали,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Чтоб они строеньем стали.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Из конструктора такого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Что ни сделай -  всё толково!</a:t>
            </a:r>
          </a:p>
        </p:txBody>
      </p:sp>
      <p:pic>
        <p:nvPicPr>
          <p:cNvPr id="1026" name="Picture 2" descr="C:\Documents and Settings\Admin\Рабочий стол\средняя группа\занятия фото\IMG_4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92696"/>
            <a:ext cx="2376264" cy="315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Admin\Рабочий стол\фото сад\конструирование\IMG_4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74458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Равнобедренный треугольник 7"/>
          <p:cNvSpPr/>
          <p:nvPr/>
        </p:nvSpPr>
        <p:spPr>
          <a:xfrm>
            <a:off x="755576" y="3645024"/>
            <a:ext cx="3528392" cy="1368152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5085184"/>
            <a:ext cx="352839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67744" y="422108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90871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Познавательная  зона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3640" y="1052736"/>
            <a:ext cx="3240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Полок здесь полным полно.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Для развития мышленья,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Математики ученья,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И для книжек и для букв,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Чтобы грызть гранит наук.</a:t>
            </a:r>
          </a:p>
          <a:p>
            <a:endParaRPr lang="ru-RU" dirty="0">
              <a:ln>
                <a:solidFill>
                  <a:srgbClr val="002060"/>
                </a:solidFill>
              </a:ln>
              <a:latin typeface="Constantia" pitchFamily="18" charset="0"/>
            </a:endParaRPr>
          </a:p>
          <a:p>
            <a:endParaRPr lang="ru-RU" dirty="0">
              <a:ln>
                <a:solidFill>
                  <a:srgbClr val="002060"/>
                </a:solidFill>
              </a:ln>
              <a:latin typeface="Constantia" pitchFamily="18" charset="0"/>
            </a:endParaRPr>
          </a:p>
          <a:p>
            <a:endParaRPr lang="ru-RU" dirty="0">
              <a:ln>
                <a:solidFill>
                  <a:srgbClr val="002060"/>
                </a:solidFill>
              </a:ln>
              <a:latin typeface="Constantia" pitchFamily="18" charset="0"/>
            </a:endParaRPr>
          </a:p>
          <a:p>
            <a:endParaRPr lang="ru-RU" dirty="0">
              <a:ln>
                <a:solidFill>
                  <a:srgbClr val="002060"/>
                </a:solidFill>
              </a:ln>
              <a:latin typeface="Constantia" pitchFamily="18" charset="0"/>
            </a:endParaRPr>
          </a:p>
          <a:p>
            <a:endParaRPr lang="ru-RU" dirty="0">
              <a:ln>
                <a:solidFill>
                  <a:srgbClr val="002060"/>
                </a:solidFill>
              </a:ln>
              <a:latin typeface="Constantia" pitchFamily="18" charset="0"/>
            </a:endParaRP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Если хочешь провести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Опыт ты над чем-нибудь,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На эту полку заглянуть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Ты, конечно, не забудь.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Здесь пробирки и часы,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Это всё не для красы,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Для развития ума.</a:t>
            </a:r>
          </a:p>
          <a:p>
            <a:r>
              <a:rPr lang="ru-RU" dirty="0">
                <a:ln>
                  <a:solidFill>
                    <a:srgbClr val="002060"/>
                  </a:solidFill>
                </a:ln>
                <a:latin typeface="Constantia" pitchFamily="18" charset="0"/>
              </a:rPr>
              <a:t>Мысль приходит здесь сама.</a:t>
            </a:r>
          </a:p>
          <a:p>
            <a:endParaRPr lang="ru-RU" dirty="0">
              <a:ln>
                <a:solidFill>
                  <a:srgbClr val="002060"/>
                </a:solidFill>
              </a:ln>
            </a:endParaRPr>
          </a:p>
          <a:p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8" name="Рисунок 7" descr="C:\Documents and Settings\Admin\Рабочий стол\накопительная папка стимулирующие\презентация развив. среды\123___05\IMG_33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0243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Documents and Settings\Admin\Рабочий стол\фото сад\развив среда матем\IMG_5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288032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b="50004"/>
          <a:stretch>
            <a:fillRect/>
          </a:stretch>
        </p:blipFill>
        <p:spPr bwMode="auto">
          <a:xfrm>
            <a:off x="2843808" y="1556792"/>
            <a:ext cx="2448272" cy="2609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низ 12"/>
          <p:cNvSpPr/>
          <p:nvPr/>
        </p:nvSpPr>
        <p:spPr>
          <a:xfrm>
            <a:off x="5724128" y="1052736"/>
            <a:ext cx="3240360" cy="2304256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4139952" y="3789040"/>
            <a:ext cx="4752528" cy="2664296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720079"/>
          </a:xfrm>
        </p:spPr>
        <p:txBody>
          <a:bodyPr>
            <a:no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Учебная зона</a:t>
            </a:r>
          </a:p>
        </p:txBody>
      </p:sp>
      <p:pic>
        <p:nvPicPr>
          <p:cNvPr id="4100" name="Picture 4" descr="C:\Documents and Settings\Admin\Рабочий стол\111___01\IMG_1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3672408" cy="2754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92080" y="1124744"/>
            <a:ext cx="33408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Мы с фигурами знакомы,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 цифры много узнаём.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математики законы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Постигать не устаём.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Буквы тоже изучаем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Учимся читать,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Предложенья составлять.</a:t>
            </a:r>
          </a:p>
        </p:txBody>
      </p:sp>
      <p:pic>
        <p:nvPicPr>
          <p:cNvPr id="4101" name="Picture 5" descr="C:\Documents and Settings\Admin\Рабочий стол\r689\1448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2692251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Багетная рамка 9"/>
          <p:cNvSpPr/>
          <p:nvPr/>
        </p:nvSpPr>
        <p:spPr>
          <a:xfrm>
            <a:off x="4860032" y="764704"/>
            <a:ext cx="3600400" cy="2808312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981075"/>
            <a:ext cx="3312864" cy="2489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для презентации воскобович\разв.среда 2\IMG_8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3024336" cy="3312368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268760"/>
            <a:ext cx="3382963" cy="254476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77072"/>
            <a:ext cx="3311971" cy="249046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293096"/>
            <a:ext cx="2544762" cy="214947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92080" y="18864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 и я – 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настоящие друзья!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692696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Про театры много знаем,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Можем сказку показать.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Наши куклы оживают,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Стоит  только им сказать: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«Сказка, сказка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Раз, два, три,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Поскорее оживи!»</a:t>
            </a:r>
          </a:p>
          <a:p>
            <a:endParaRPr lang="ru-RU" dirty="0"/>
          </a:p>
        </p:txBody>
      </p:sp>
      <p:pic>
        <p:nvPicPr>
          <p:cNvPr id="6147" name="Picture 3" descr="C:\Documents and Settings\Admin\Рабочий стол\пасха\1286986232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76672"/>
            <a:ext cx="1800200" cy="1800200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Рабочий стол\накопительная папка стимулирующие\презентация развив. среды\разви театр\IMG_34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429000"/>
            <a:ext cx="2520280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C:\Documents and Settings\Admin\Рабочий стол\конкурс педагог 2018\IMG_63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645024"/>
            <a:ext cx="208823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C:\Documents and Settings\Admin\Рабочий стол\конкурс педагог 2018\IMG_63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21088"/>
            <a:ext cx="2520280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C:\Documents and Settings\Admin\Рабочий стол\конкурс педагог 2018\137___12\IMG_63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4664"/>
            <a:ext cx="2664296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Овальная выноска 12"/>
          <p:cNvSpPr/>
          <p:nvPr/>
        </p:nvSpPr>
        <p:spPr>
          <a:xfrm>
            <a:off x="3347864" y="260648"/>
            <a:ext cx="3744416" cy="2952328"/>
          </a:xfrm>
          <a:prstGeom prst="wedgeEllipseCallou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111___01\IMG_1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240360" cy="2430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3" descr="C:\Documents and Settings\Admin\Рабочий стол\111___01\IMG_1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21088"/>
            <a:ext cx="3240360" cy="24301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868143" y="404664"/>
            <a:ext cx="3168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Библиотека просто «класс».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Много книжек есть у нас.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Здесь есть книжки про ребят,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Про щенят и поросят,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Про лисичку, про зайчонка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 пушистого котёнка.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36450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А на полках игры есть.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Их у нас не перечесть.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 про буквы и про цифры,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Про профессии людей.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Есть на полочке часы,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 они не для красы.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Учим время – чтобы знать.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 школу вовремя вставать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</p:txBody>
      </p:sp>
      <p:pic>
        <p:nvPicPr>
          <p:cNvPr id="1029" name="Picture 5" descr="C:\Documents and Settings\Admin\Рабочий стол\r689\f2050af246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2160240" cy="1210716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Рабочий стол\накопительная папка стимулирующие\презентация развив. среды\разви театр\IMG_34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420888"/>
            <a:ext cx="3312368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5868144" y="3501008"/>
            <a:ext cx="3096344" cy="2592288"/>
          </a:xfrm>
          <a:prstGeom prst="snip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5796136" y="260648"/>
            <a:ext cx="3024336" cy="2808312"/>
          </a:xfrm>
          <a:prstGeom prst="snip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Физкультурный уголок</a:t>
            </a:r>
          </a:p>
        </p:txBody>
      </p:sp>
      <p:pic>
        <p:nvPicPr>
          <p:cNvPr id="5122" name="Picture 2" descr="C:\Documents and Settings\Admin\Рабочий стол\111___01\IMG_1364.JPG"/>
          <p:cNvPicPr>
            <a:picLocks noChangeAspect="1" noChangeArrowheads="1"/>
          </p:cNvPicPr>
          <p:nvPr/>
        </p:nvPicPr>
        <p:blipFill>
          <a:blip r:embed="rId3" cstate="print"/>
          <a:srcRect l="4787" r="7452"/>
          <a:stretch>
            <a:fillRect/>
          </a:stretch>
        </p:blipFill>
        <p:spPr bwMode="auto">
          <a:xfrm>
            <a:off x="467544" y="3068960"/>
            <a:ext cx="3960440" cy="3384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Documents and Settings\Admin\Рабочий стол\111___01\IMG_1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836712"/>
            <a:ext cx="187220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Documents and Settings\Admin\Рабочий стол\111___01\IMG_1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36712"/>
            <a:ext cx="2267744" cy="1916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436097" y="3861048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Зона здесь у нас ФИЗО.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Заниматься здесь легко.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Можно в кегли поиграть,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скакалке поскакать.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Будем спортом заниматься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здоровьем заряжаться!</a:t>
            </a:r>
          </a:p>
          <a:p>
            <a:endParaRPr lang="ru-RU" dirty="0"/>
          </a:p>
        </p:txBody>
      </p:sp>
      <p:pic>
        <p:nvPicPr>
          <p:cNvPr id="5125" name="Picture 5" descr="C:\Documents and Settings\Admin\Рабочий стол\пасха\дети-с-мяч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908720"/>
            <a:ext cx="2088232" cy="1833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Капля 9"/>
          <p:cNvSpPr/>
          <p:nvPr/>
        </p:nvSpPr>
        <p:spPr>
          <a:xfrm>
            <a:off x="5004048" y="3284984"/>
            <a:ext cx="3384376" cy="2952328"/>
          </a:xfrm>
          <a:prstGeom prst="teardro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DCIM\110___11\IMG_1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4104456" cy="3606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5577" y="4797152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На стене висит портрет,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На нём России президент,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Вся символика страны.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Дети знать её должны.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79715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Если не мы, то кто же,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Детям нашим поможет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Россию любить и знать!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Как важно не опоздать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</p:txBody>
      </p:sp>
      <p:pic>
        <p:nvPicPr>
          <p:cNvPr id="8" name="Рисунок 7" descr="C:\Documents and Settings\Admin\Рабочий стол\конкурс педагог 2018\IMG_63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439248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Горизонтальный свиток 8"/>
          <p:cNvSpPr/>
          <p:nvPr/>
        </p:nvSpPr>
        <p:spPr>
          <a:xfrm>
            <a:off x="395536" y="4509120"/>
            <a:ext cx="3456384" cy="2041384"/>
          </a:xfrm>
          <a:prstGeom prst="horizontalScroll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716016" y="4365104"/>
            <a:ext cx="3384376" cy="2185400"/>
          </a:xfrm>
          <a:prstGeom prst="horizontalScroll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75856" y="188640"/>
            <a:ext cx="280831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Патриотический уголок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пасха\973f7e2a3b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25144"/>
            <a:ext cx="2016224" cy="1663852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DCIM\110___11\IMG_1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4704735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465313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О безопасности в пути,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На улице и дома,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Мы будем, знаю, говорить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Сегодня в группе снова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3"/>
            <a:ext cx="3024336" cy="401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Блок-схема: узел 8"/>
          <p:cNvSpPr/>
          <p:nvPr/>
        </p:nvSpPr>
        <p:spPr>
          <a:xfrm>
            <a:off x="683568" y="4365104"/>
            <a:ext cx="648072" cy="64807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83568" y="5013176"/>
            <a:ext cx="648072" cy="64807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83568" y="5661248"/>
            <a:ext cx="648072" cy="64807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1619672" y="4509120"/>
            <a:ext cx="3888432" cy="1944216"/>
          </a:xfrm>
          <a:prstGeom prst="flowChartPredefinedProcess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80189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Цель</a:t>
            </a:r>
            <a:r>
              <a:rPr lang="ru-RU" sz="2000" b="1" dirty="0">
                <a:solidFill>
                  <a:srgbClr val="FF0000"/>
                </a:solidFill>
              </a:rPr>
              <a:t>:  </a:t>
            </a:r>
            <a:r>
              <a:rPr lang="ru-RU" sz="2000" dirty="0">
                <a:solidFill>
                  <a:srgbClr val="002060"/>
                </a:solidFill>
              </a:rPr>
              <a:t>формирование развивающей предметно – пространственной среды, способствующей гармоничному  развитию и саморазвитию детей.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7" y="2132856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Задачи: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Обеспечить реализацию потребности ребёнка в активной и разноплановой деятельности;</a:t>
            </a:r>
          </a:p>
          <a:p>
            <a:pPr>
              <a:buFont typeface="Arial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Способствовать реализации индивидуальных интересов детей, их самостоятельной деятельности и эффективного накопления личного опыта.</a:t>
            </a:r>
          </a:p>
          <a:p>
            <a:pPr>
              <a:buFont typeface="Arial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 Способствовать формированию умственных, психических и личностных качеств дошкольников.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980727"/>
          </a:xfrm>
        </p:spPr>
        <p:txBody>
          <a:bodyPr>
            <a:no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Уголок дежурства</a:t>
            </a:r>
          </a:p>
        </p:txBody>
      </p:sp>
      <p:pic>
        <p:nvPicPr>
          <p:cNvPr id="12291" name="Picture 3" descr="C:\Documents and Settings\Admin\Рабочий стол\пасха\1301340556_1284230323_kids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2448272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1700808"/>
            <a:ext cx="366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Все хотят дежурным быть,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Чтобы всем руководить.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Ведь дежурить каждый день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Малышам совсем не лень. </a:t>
            </a:r>
          </a:p>
        </p:txBody>
      </p:sp>
      <p:pic>
        <p:nvPicPr>
          <p:cNvPr id="2050" name="Picture 2" descr="C:\Documents and Settings\Admin\Рабочий стол\накопительная папка стимулирующие\презентация развив. среды\IMG_4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4176464" cy="5568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5076056" y="1052736"/>
            <a:ext cx="3960440" cy="2376264"/>
          </a:xfrm>
          <a:prstGeom prst="flowChartMultidocumen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48073"/>
          </a:xfrm>
        </p:spPr>
        <p:txBody>
          <a:bodyPr>
            <a:no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Родителям на заметку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1340768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Здесь у нас стоят кабинки,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Внутри порядок – ни пылинки!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Залог здоровья – чистота!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На каждом шкафчике – картинка!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Не раздевалка – красота!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Вы поближе подойдите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 советы все прочтите: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Как воспитывать, учить,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Как по улице ходить.</a:t>
            </a:r>
          </a:p>
        </p:txBody>
      </p:sp>
      <p:sp>
        <p:nvSpPr>
          <p:cNvPr id="13" name="Выноска 3 (граница и черта) 12"/>
          <p:cNvSpPr/>
          <p:nvPr/>
        </p:nvSpPr>
        <p:spPr>
          <a:xfrm>
            <a:off x="5436096" y="1484784"/>
            <a:ext cx="3024336" cy="4464496"/>
          </a:xfrm>
          <a:prstGeom prst="accentBorderCallout3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3009900" cy="226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92896"/>
            <a:ext cx="3055937" cy="229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757188"/>
            <a:ext cx="1583630" cy="210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0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Инновационные технологии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Головачёва Е.В.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908720"/>
            <a:ext cx="440005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Развивающие игры В.В. Воскобовича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1340768"/>
            <a:ext cx="28679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игры эти мы играем</a:t>
            </a:r>
          </a:p>
          <a:p>
            <a:r>
              <a:rPr lang="ru-RU" dirty="0">
                <a:solidFill>
                  <a:srgbClr val="002060"/>
                </a:solidFill>
              </a:rPr>
              <a:t>И мышленье развиваем.</a:t>
            </a:r>
          </a:p>
          <a:p>
            <a:r>
              <a:rPr lang="ru-RU" dirty="0">
                <a:solidFill>
                  <a:srgbClr val="002060"/>
                </a:solidFill>
              </a:rPr>
              <a:t>Будем «Ларчик» открывать</a:t>
            </a:r>
          </a:p>
          <a:p>
            <a:r>
              <a:rPr lang="ru-RU" dirty="0">
                <a:solidFill>
                  <a:srgbClr val="002060"/>
                </a:solidFill>
              </a:rPr>
              <a:t>И всех гномов доставать.</a:t>
            </a:r>
          </a:p>
          <a:p>
            <a:r>
              <a:rPr lang="ru-RU" dirty="0">
                <a:solidFill>
                  <a:srgbClr val="002060"/>
                </a:solidFill>
              </a:rPr>
              <a:t>Много  игр еще есть в нём.</a:t>
            </a:r>
          </a:p>
          <a:p>
            <a:r>
              <a:rPr lang="ru-RU" dirty="0">
                <a:solidFill>
                  <a:srgbClr val="002060"/>
                </a:solidFill>
              </a:rPr>
              <a:t>Приходи покажем всё.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1800200" cy="206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96752"/>
            <a:ext cx="229393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179863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Documents and Settings\Admin\Рабочий стол\для презентации воскобович\IMG_7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429000"/>
            <a:ext cx="3456228" cy="259228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789040"/>
            <a:ext cx="1800175" cy="238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83568" y="3356992"/>
            <a:ext cx="1872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Радужные гномики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0" y="3429000"/>
            <a:ext cx="2712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Пространственные  карточки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6309320"/>
            <a:ext cx="112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Коврограф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1880" y="6093296"/>
            <a:ext cx="2066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Квадрат Воскобовича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4288" y="6309320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Фонарики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60848"/>
            <a:ext cx="334998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6780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933056"/>
            <a:ext cx="3096344" cy="23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429000"/>
            <a:ext cx="19431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76672"/>
            <a:ext cx="2160240" cy="2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2348880"/>
            <a:ext cx="2457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Кораблик «Брызг - </a:t>
            </a:r>
            <a:r>
              <a:rPr lang="ru-RU" sz="1600" dirty="0" err="1">
                <a:solidFill>
                  <a:srgbClr val="FF0000"/>
                </a:solidFill>
              </a:rPr>
              <a:t>брызг</a:t>
            </a:r>
            <a:r>
              <a:rPr lang="ru-RU" sz="1600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5816" y="4653136"/>
            <a:ext cx="217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Волшебная восьмёр</a:t>
            </a:r>
            <a:r>
              <a:rPr lang="ru-RU" dirty="0">
                <a:solidFill>
                  <a:srgbClr val="FF0000"/>
                </a:solidFill>
              </a:rPr>
              <a:t>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630932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Прозрачная цифра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6093296"/>
            <a:ext cx="2008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Прозрачный квадрат</a:t>
            </a:r>
          </a:p>
        </p:txBody>
      </p:sp>
      <p:pic>
        <p:nvPicPr>
          <p:cNvPr id="17" name="Рисунок 1" descr="C:\Users\ACER\AppData\Local\Temp\Rar$DIa0.448\всюс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5175" y="4508500"/>
            <a:ext cx="12604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188913"/>
            <a:ext cx="12874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5013176"/>
            <a:ext cx="661193" cy="168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7092280" y="3356992"/>
            <a:ext cx="975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Геоконд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2"/>
            <a:ext cx="4302760" cy="3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17412"/>
            <a:ext cx="4175235" cy="315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2569408" cy="194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764704"/>
            <a:ext cx="2856468" cy="21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07704" y="3645024"/>
            <a:ext cx="1149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solidFill>
                  <a:srgbClr val="FF0000"/>
                </a:solidFill>
              </a:rPr>
              <a:t>Складушки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2924944"/>
            <a:ext cx="2310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Развивающие шнуровки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0" y="6237312"/>
            <a:ext cx="1820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Шнурок - затейник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1886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Твигис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4" name="_s1031"/>
          <p:cNvSpPr>
            <a:spLocks noChangeArrowheads="1"/>
          </p:cNvSpPr>
          <p:nvPr/>
        </p:nvSpPr>
        <p:spPr bwMode="auto">
          <a:xfrm>
            <a:off x="1043608" y="908720"/>
            <a:ext cx="7200800" cy="18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Технология «ТВИГИС»</a:t>
            </a:r>
            <a:endParaRPr kumimoji="0" lang="ru-RU" sz="40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27584" y="2708920"/>
            <a:ext cx="1714512" cy="1714512"/>
          </a:xfrm>
          <a:prstGeom prst="downArrow">
            <a:avLst>
              <a:gd name="adj1" fmla="val 202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707904" y="2708920"/>
            <a:ext cx="1714512" cy="1714512"/>
          </a:xfrm>
          <a:prstGeom prst="downArrow">
            <a:avLst>
              <a:gd name="adj1" fmla="val 202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60232" y="2708920"/>
            <a:ext cx="1714512" cy="1571636"/>
          </a:xfrm>
          <a:prstGeom prst="downArrow">
            <a:avLst>
              <a:gd name="adj1" fmla="val 202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_s1031"/>
          <p:cNvSpPr>
            <a:spLocks noChangeArrowheads="1"/>
          </p:cNvSpPr>
          <p:nvPr/>
        </p:nvSpPr>
        <p:spPr bwMode="auto">
          <a:xfrm>
            <a:off x="251520" y="4653136"/>
            <a:ext cx="2630096" cy="15932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Творчество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_s1031"/>
          <p:cNvSpPr>
            <a:spLocks noChangeArrowheads="1"/>
          </p:cNvSpPr>
          <p:nvPr/>
        </p:nvSpPr>
        <p:spPr bwMode="auto">
          <a:xfrm>
            <a:off x="3286117" y="4643446"/>
            <a:ext cx="2654036" cy="15938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Игра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_s1031"/>
          <p:cNvSpPr>
            <a:spLocks noChangeArrowheads="1"/>
          </p:cNvSpPr>
          <p:nvPr/>
        </p:nvSpPr>
        <p:spPr bwMode="auto">
          <a:xfrm>
            <a:off x="6286512" y="4572008"/>
            <a:ext cx="2605968" cy="16653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Познавательно</a:t>
            </a:r>
            <a:r>
              <a:rPr kumimoji="0" lang="ru-RU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– исследовательская деятельность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404664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основу технологии положены модель деятельности как процесса по </a:t>
            </a:r>
          </a:p>
          <a:p>
            <a:pPr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А.Н. Леонтьеву и структура инициативности Т.С. Борисовой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547664" y="2780928"/>
            <a:ext cx="1785950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012160" y="2708920"/>
            <a:ext cx="1785950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4572008"/>
            <a:ext cx="3282728" cy="1571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Модель деятельности  по А.Н. Леонтьеву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4509120"/>
            <a:ext cx="3240360" cy="1571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инициативности Т.С. Борисовой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32656"/>
            <a:ext cx="597666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3171"/>
            <a:ext cx="9144000" cy="6861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332656"/>
            <a:ext cx="7858180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«ТВИГИС»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428736"/>
            <a:ext cx="2500298" cy="24288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Возникает проблемно-игровая ситуация, которую предлагают сказочные персонажи  (надо кому то помочь,  я хочу помочь)</a:t>
            </a:r>
          </a:p>
          <a:p>
            <a:pPr algn="ct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1428736"/>
            <a:ext cx="2428860" cy="23574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Стимуляция к выдвижению идей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Проблему необходимо решить,   поиск решения (как помочь, что для этого сделать)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1428736"/>
            <a:ext cx="2571736" cy="23574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инициативы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 о пособия   с помощью чего я буду решать проблему, проявление инициативы , самостоятельности и творческого подхода.</a:t>
            </a:r>
          </a:p>
          <a:p>
            <a:pPr algn="ct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4357694"/>
            <a:ext cx="2428892" cy="22860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Достижение  в деятельности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игрового действия, после  положительного решения проблемы дети объединяются в один игровой сюжет.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4357694"/>
            <a:ext cx="2500298" cy="22860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Партнера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57950" y="4286256"/>
            <a:ext cx="2500298" cy="23574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Рефлексия, демонстрация достижения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получилось ли  то что я делал и для чего.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476672"/>
            <a:ext cx="7572428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СМАЙЛИКИ – ПОМОЩНИКИ В БЕСЕДЕ ВОСПИТАТЕЛЯ С ДЕТЬМИ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1319430" cy="1428760"/>
          </a:xfrm>
          <a:prstGeom prst="rect">
            <a:avLst/>
          </a:prstGeom>
        </p:spPr>
      </p:pic>
      <p:pic>
        <p:nvPicPr>
          <p:cNvPr id="5" name="Рисунок 4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492896"/>
            <a:ext cx="1272774" cy="1406750"/>
          </a:xfrm>
          <a:prstGeom prst="rect">
            <a:avLst/>
          </a:prstGeom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5" cstate="print"/>
          <a:srcRect l="20297" r="10736"/>
          <a:stretch>
            <a:fillRect/>
          </a:stretch>
        </p:blipFill>
        <p:spPr>
          <a:xfrm>
            <a:off x="2915816" y="2348880"/>
            <a:ext cx="1440160" cy="1604107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2492896"/>
            <a:ext cx="1368152" cy="1498451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492896"/>
            <a:ext cx="1512168" cy="1491915"/>
          </a:xfrm>
          <a:prstGeom prst="rect">
            <a:avLst/>
          </a:prstGeom>
        </p:spPr>
      </p:pic>
      <p:pic>
        <p:nvPicPr>
          <p:cNvPr id="9" name="Рисунок 8" descr="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2492896"/>
            <a:ext cx="1440160" cy="15001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005064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я знаю?</a:t>
            </a:r>
          </a:p>
          <a:p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4005064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я хочу узнать?</a:t>
            </a:r>
          </a:p>
          <a:p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4005064"/>
            <a:ext cx="1296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сделать, чтобы узнать?</a:t>
            </a:r>
          </a:p>
          <a:p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4077072"/>
            <a:ext cx="1477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Чему я хочу научиться?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4077072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кем я хочу это сделать?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24328" y="4221088"/>
            <a:ext cx="161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у меня получилось?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Проблемная ситуация для развития инициативы и самостоятельности с помощью технологии «ТВИГИС»</a:t>
            </a:r>
          </a:p>
          <a:p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Ситуация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«Хочу совершить путешествие на Луну и не знаю, как»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1.Что я знаю?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-На луну можно полететь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2. Что я хочу узнать?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Как долететь до луны? Сколько времени можно там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пробыть?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3. Что сделать, чтобы узнать?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(У кого? Каким способом? Кто подскажет? У кого спросить?)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-Можно посмотреть энциклопедию «Мир космоса», обсудить различные виды космических кораблей, рассмотреть иллюстрации луны, определить место приземления, вспомнить мультфильм «Незнайка на луне», расспросить других ребят в группе.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4. Чему я хочу научиться?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Хочу научиться конструировать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супер-космический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корабль из LEGO-конструктора  либо других пособий.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5. С кем я хочу это сделать?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С Ваней.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6. Как у меня получилось?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Классно,  покажу другим детям и организую игру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Требование к развивающей предметно – пространственной среде: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*  насыщенность,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*  </a:t>
            </a:r>
            <a:r>
              <a:rPr lang="ru-RU" sz="2400" b="1" dirty="0" err="1">
                <a:solidFill>
                  <a:srgbClr val="002060"/>
                </a:solidFill>
              </a:rPr>
              <a:t>трансформируемость</a:t>
            </a:r>
            <a:r>
              <a:rPr lang="ru-RU" sz="2400" b="1" dirty="0">
                <a:solidFill>
                  <a:srgbClr val="002060"/>
                </a:solidFill>
              </a:rPr>
              <a:t> пространства,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*  вариативность,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*  </a:t>
            </a:r>
            <a:r>
              <a:rPr lang="ru-RU" sz="2400" b="1" dirty="0" err="1">
                <a:solidFill>
                  <a:srgbClr val="002060"/>
                </a:solidFill>
              </a:rPr>
              <a:t>полифункциональность</a:t>
            </a:r>
            <a:r>
              <a:rPr lang="ru-RU" sz="2400" b="1" dirty="0">
                <a:solidFill>
                  <a:srgbClr val="002060"/>
                </a:solidFill>
              </a:rPr>
              <a:t> материалов,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*  доступность,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*  безопасность.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Admin\Рабочий стол\картинкив сад\3e13bbc7ab21-1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5976" y="2780928"/>
            <a:ext cx="3744416" cy="3888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0682">
            <a:off x="519926" y="474369"/>
            <a:ext cx="2290588" cy="3042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7810">
            <a:off x="3043625" y="1052195"/>
            <a:ext cx="2125353" cy="2823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15816" y="332656"/>
            <a:ext cx="232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nstantia" pitchFamily="18" charset="0"/>
              </a:rPr>
              <a:t>Конструктор «</a:t>
            </a:r>
            <a:r>
              <a:rPr lang="ru-RU" dirty="0" err="1">
                <a:solidFill>
                  <a:srgbClr val="FF0000"/>
                </a:solidFill>
                <a:latin typeface="Constantia" pitchFamily="18" charset="0"/>
              </a:rPr>
              <a:t>Лего</a:t>
            </a:r>
            <a:r>
              <a:rPr lang="ru-RU" dirty="0">
                <a:solidFill>
                  <a:srgbClr val="FF0000"/>
                </a:solidFill>
                <a:latin typeface="Constantia" pitchFamily="18" charset="0"/>
              </a:rPr>
              <a:t>»</a:t>
            </a:r>
          </a:p>
        </p:txBody>
      </p:sp>
      <p:pic>
        <p:nvPicPr>
          <p:cNvPr id="1026" name="Picture 2" descr="C:\Documents and Settings\Admin\Рабочий стол\для презентации воскобович\IMG_7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49080"/>
            <a:ext cx="3264215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Admin\Рабочий стол\для презентации воскобович\IMG_79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132856"/>
            <a:ext cx="2627784" cy="3503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22468" y="1196752"/>
            <a:ext cx="372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nstantia" pitchFamily="18" charset="0"/>
              </a:rPr>
              <a:t>Коврограф и мягкий конструктор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23309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275883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Счётные палочки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260648"/>
            <a:ext cx="250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Рисование пальцем</a:t>
            </a:r>
          </a:p>
          <a:p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на стекле с песком</a:t>
            </a:r>
          </a:p>
        </p:txBody>
      </p:sp>
      <p:pic>
        <p:nvPicPr>
          <p:cNvPr id="7" name="Рисунок 6" descr="C:\Users\1\Desktop\b15b23c572ecc7a6132497568f28fda6.jpg"/>
          <p:cNvPicPr/>
          <p:nvPr/>
        </p:nvPicPr>
        <p:blipFill>
          <a:blip r:embed="rId5" cstate="print"/>
          <a:srcRect b="7895"/>
          <a:stretch>
            <a:fillRect/>
          </a:stretch>
        </p:blipFill>
        <p:spPr bwMode="auto">
          <a:xfrm>
            <a:off x="2411760" y="2348880"/>
            <a:ext cx="216024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0150413_052124.jpg"/>
          <p:cNvPicPr/>
          <p:nvPr/>
        </p:nvPicPr>
        <p:blipFill>
          <a:blip r:embed="rId6" cstate="print"/>
          <a:srcRect t="8511" r="7692" b="21277"/>
          <a:stretch>
            <a:fillRect/>
          </a:stretch>
        </p:blipFill>
        <p:spPr>
          <a:xfrm>
            <a:off x="4067944" y="4005064"/>
            <a:ext cx="18722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5517232"/>
            <a:ext cx="38154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Строительные пластмассовые </a:t>
            </a:r>
          </a:p>
          <a:p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блок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</p:txBody>
      </p:sp>
      <p:pic>
        <p:nvPicPr>
          <p:cNvPr id="8196" name="Picture 4" descr="C:\Documents and Settings\Admin\Рабочий стол\картинкив сад\images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60648"/>
            <a:ext cx="1366143" cy="1775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процессе реализации технологии педагог формирует у ребенка: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628800"/>
            <a:ext cx="5688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-Умение решать проблемные ситуации; 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-Проявление уверенности;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Способность к выбору;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-Творческий подход;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-Организацию собственной деятельности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312823"/>
            <a:ext cx="3493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Инновационные технологии</a:t>
            </a:r>
          </a:p>
          <a:p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860" y="1255675"/>
            <a:ext cx="208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onstantia" pitchFamily="18" charset="0"/>
              </a:rPr>
              <a:t>Песочная терапия</a:t>
            </a:r>
          </a:p>
        </p:txBody>
      </p:sp>
      <p:pic>
        <p:nvPicPr>
          <p:cNvPr id="5" name="Рисунок 4" descr="C:\Documents and Settings\Admin\Рабочий стол\фото сад\image (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85184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о сад\image (7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о сад\image (4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 сад\image (6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492896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фото сад\imag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365104"/>
            <a:ext cx="18722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фото сад\image (3)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548680"/>
            <a:ext cx="22322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4653136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764704"/>
            <a:ext cx="72008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Наша группа – это единое пространство: воспитатель – ребёнок – родитель.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 dirty="0">
              <a:latin typeface="Georgia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 dirty="0">
              <a:latin typeface="Georgia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Группа «Росточки» и наш детский сад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Каждому ребёнку рад.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Приходите к нам друзья –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Будем рады вам всегда.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620688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C00FF"/>
                </a:solidFill>
                <a:latin typeface="Georgia" pitchFamily="18" charset="0"/>
                <a:cs typeface="Times New Roman" pitchFamily="18" charset="0"/>
              </a:rPr>
              <a:t>Под предметно-развивающей средой</a:t>
            </a:r>
            <a:r>
              <a:rPr lang="ru-RU" sz="2000" b="1" dirty="0">
                <a:latin typeface="Georgia" pitchFamily="18" charset="0"/>
                <a:cs typeface="Times New Roman" pitchFamily="18" charset="0"/>
              </a:rPr>
              <a:t>, </a:t>
            </a:r>
            <a:br>
              <a:rPr lang="ru-RU" sz="2000" b="1" dirty="0">
                <a:latin typeface="Georgia" pitchFamily="18" charset="0"/>
                <a:cs typeface="Times New Roman" pitchFamily="18" charset="0"/>
              </a:rPr>
            </a:b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мы понимаем естественную, комфортабельную обстановку, рационально организованную, насыщенную разнообразными предметами и игровыми материалами.</a:t>
            </a:r>
            <a:br>
              <a:rPr lang="ru-RU" sz="2000" b="1" dirty="0">
                <a:latin typeface="Georgia" pitchFamily="18" charset="0"/>
                <a:cs typeface="Times New Roman" pitchFamily="18" charset="0"/>
              </a:rPr>
            </a:br>
            <a:br>
              <a:rPr lang="ru-RU" sz="2000" b="1" dirty="0">
                <a:latin typeface="Georgia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C00FF"/>
                </a:solidFill>
                <a:latin typeface="Georgia" pitchFamily="18" charset="0"/>
                <a:cs typeface="Times New Roman" pitchFamily="18" charset="0"/>
              </a:rPr>
              <a:t>Правильно организованная предметно-развивающая среда является одним из самых важных условий воспитательно-образовательной работы в дошкольном учреждении.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картинкив сад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7043918" cy="2808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FF"/>
                </a:solidFill>
                <a:latin typeface="Segoe Script" pitchFamily="34" charset="0"/>
                <a:cs typeface="Times New Roman" pitchFamily="18" charset="0"/>
              </a:rPr>
              <a:t>Что же является главным для создания предметно-развивающей среды?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2068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Она должна  быть: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яркой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познавательной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эстетичной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поучительной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гармоничной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доступной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учитываемая  потребности и интересы детей. </a:t>
            </a:r>
            <a:endParaRPr lang="ru-RU" dirty="0"/>
          </a:p>
          <a:p>
            <a:r>
              <a:rPr lang="ru-RU" b="1" dirty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А также, развивающая среда  должна иметь: 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Segoe Script" pitchFamily="34" charset="0"/>
                <a:cs typeface="Times New Roman" pitchFamily="18" charset="0"/>
              </a:rPr>
              <a:t>современный дизайн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возрастную функциональность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>
                <a:latin typeface="Segoe Script" pitchFamily="34" charset="0"/>
                <a:cs typeface="Times New Roman" pitchFamily="18" charset="0"/>
              </a:rPr>
              <a:t> комфортность для пребывания детей в группе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941168"/>
            <a:ext cx="63367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FF"/>
                </a:solidFill>
                <a:latin typeface="Segoe Script" pitchFamily="34" charset="0"/>
                <a:cs typeface="Times New Roman" pitchFamily="18" charset="0"/>
              </a:rPr>
              <a:t>Организация предметно – развивающей  среды должна осуществляться на основе: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Segoe Script" pitchFamily="34" charset="0"/>
                <a:cs typeface="Times New Roman" pitchFamily="18" charset="0"/>
              </a:rPr>
              <a:t>1. возрастного состава детей</a:t>
            </a:r>
          </a:p>
          <a:p>
            <a:r>
              <a:rPr lang="ru-RU" b="1" dirty="0">
                <a:latin typeface="Segoe Script" pitchFamily="34" charset="0"/>
                <a:cs typeface="Times New Roman" pitchFamily="18" charset="0"/>
              </a:rPr>
              <a:t>2. психологической характеристики группы</a:t>
            </a:r>
          </a:p>
          <a:p>
            <a:r>
              <a:rPr lang="ru-RU" b="1" dirty="0">
                <a:latin typeface="Segoe Script" pitchFamily="34" charset="0"/>
                <a:cs typeface="Times New Roman" pitchFamily="18" charset="0"/>
              </a:rPr>
              <a:t>3. индивидуальных особенностей детей.</a:t>
            </a:r>
            <a:endParaRPr lang="ru-RU" dirty="0"/>
          </a:p>
        </p:txBody>
      </p:sp>
      <p:pic>
        <p:nvPicPr>
          <p:cNvPr id="3074" name="Picture 2" descr="C:\Documents and Settings\Admin\Рабочий стол\картинкив сад\124158830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20"/>
            <a:ext cx="2258402" cy="2430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332656"/>
            <a:ext cx="6606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Приглашаю вас 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познакомиться, с тем как организована развивающая предметно – пространственная среда в нашей старшей  группе</a:t>
            </a:r>
            <a:endParaRPr lang="ru-RU" sz="2800" b="1" dirty="0">
              <a:solidFill>
                <a:srgbClr val="C00000"/>
              </a:solidFill>
              <a:latin typeface="Segoe Print" pitchFamily="2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«Росточки»</a:t>
            </a:r>
          </a:p>
        </p:txBody>
      </p:sp>
      <p:pic>
        <p:nvPicPr>
          <p:cNvPr id="4100" name="Picture 4" descr="C:\Documents and Settings\Admin\Рабочий стол\работа\конкурс педагог 2018\IMG_6290.JPG"/>
          <p:cNvPicPr>
            <a:picLocks noChangeAspect="1" noChangeArrowheads="1"/>
          </p:cNvPicPr>
          <p:nvPr/>
        </p:nvPicPr>
        <p:blipFill>
          <a:blip r:embed="rId3" cstate="print"/>
          <a:srcRect t="13023"/>
          <a:stretch>
            <a:fillRect/>
          </a:stretch>
        </p:blipFill>
        <p:spPr bwMode="auto">
          <a:xfrm>
            <a:off x="2123728" y="3212976"/>
            <a:ext cx="5161051" cy="3366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52736"/>
          </a:xfrm>
        </p:spPr>
        <p:txBody>
          <a:bodyPr>
            <a:no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Групповая комната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744416" cy="282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1484784"/>
            <a:ext cx="372827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27584" y="486916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Приходите в группу к нам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Всё тут есть, что нужно вам.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Здесь уютно и светло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По – домашнему тепло</a:t>
            </a:r>
            <a:r>
              <a:rPr lang="ru-RU" dirty="0">
                <a:latin typeface="Constantia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4088" y="4869160"/>
            <a:ext cx="3155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Дети будут здесь активны,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Любопытны, позитивны.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Будут много узнавать,</a:t>
            </a:r>
          </a:p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Веселиться и играть!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5576" y="4797152"/>
            <a:ext cx="3312368" cy="14184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2080" y="4797152"/>
            <a:ext cx="3240360" cy="14401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576064"/>
          </a:xfrm>
        </p:spPr>
        <p:txBody>
          <a:bodyPr>
            <a:no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                                                        </a:t>
            </a:r>
          </a:p>
        </p:txBody>
      </p:sp>
      <p:pic>
        <p:nvPicPr>
          <p:cNvPr id="3074" name="Picture 2" descr="C:\Documents and Settings\Admin\Рабочий стол\DCIM\110___11\IMG_1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2448272" cy="293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99792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Игровая зона для девочек</a:t>
            </a:r>
            <a:endParaRPr lang="ru-RU" sz="2800" dirty="0"/>
          </a:p>
        </p:txBody>
      </p:sp>
      <p:pic>
        <p:nvPicPr>
          <p:cNvPr id="3076" name="Picture 4" descr="C:\Documents and Settings\Admin\Рабочий стол\DCIM\110___11\IMG_1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0688"/>
            <a:ext cx="384060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32040" y="4437112"/>
            <a:ext cx="35128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Хочешь поиграть у нас?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Приглашаем в гости вас.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Можешь стать ты продавцом,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Мамой, дочкой и отцом.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Врач излечит от недуга,</a:t>
            </a:r>
          </a:p>
          <a:p>
            <a:endParaRPr lang="ru-RU" dirty="0"/>
          </a:p>
        </p:txBody>
      </p:sp>
      <p:pic>
        <p:nvPicPr>
          <p:cNvPr id="10" name="Рисунок 9" descr="C:\Documents and Settings\Admin\Рабочий стол\накопительная папка стимулирующие\презентация развив. среды\IMG_44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6"/>
            <a:ext cx="345638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4355976" y="4077072"/>
            <a:ext cx="4248472" cy="22322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\Green2Master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1"/>
            <a:ext cx="9144000" cy="68611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6237312"/>
            <a:ext cx="10173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Парикмахер подстрижёт.                  Ну, а лучшая подруга даже песенку споёт</a:t>
            </a:r>
            <a:r>
              <a:rPr lang="ru-RU" b="1" dirty="0">
                <a:latin typeface="Constantia" pitchFamily="18" charset="0"/>
              </a:rPr>
              <a:t>.</a:t>
            </a:r>
            <a:r>
              <a:rPr lang="ru-RU" b="1" dirty="0"/>
              <a:t>   </a:t>
            </a:r>
            <a:r>
              <a:rPr lang="ru-RU" dirty="0"/>
              <a:t>                           </a:t>
            </a:r>
          </a:p>
        </p:txBody>
      </p:sp>
      <p:pic>
        <p:nvPicPr>
          <p:cNvPr id="2054" name="Picture 6" descr="C:\Documents and Settings\Admin\Рабочий стол\пасха\406718_html_m323dc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2016224" cy="213416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презентация развив. среды\IMG_1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2664296" cy="336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C:\Documents and Settings\Admin\Рабочий стол\123___05\IMG_3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6672"/>
            <a:ext cx="336022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Documents and Settings\Admin\Рабочий стол\накопительная папка стимулирующие\презентация развив. среды\123___05\IMG_33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429000"/>
            <a:ext cx="331236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6165304"/>
            <a:ext cx="3384376" cy="5543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6165304"/>
            <a:ext cx="4968552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1288</Words>
  <Application>Microsoft Office PowerPoint</Application>
  <PresentationFormat>Экран (4:3)</PresentationFormat>
  <Paragraphs>241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Arial Black</vt:lpstr>
      <vt:lpstr>Calibri</vt:lpstr>
      <vt:lpstr>Constantia</vt:lpstr>
      <vt:lpstr>Georgia</vt:lpstr>
      <vt:lpstr>Monotype Corsiva</vt:lpstr>
      <vt:lpstr>Segoe Print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Групповая комната</vt:lpstr>
      <vt:lpstr>                                                               </vt:lpstr>
      <vt:lpstr>Презентация PowerPoint</vt:lpstr>
      <vt:lpstr>Игровая зона для мальчиков</vt:lpstr>
      <vt:lpstr>Зона конструирования</vt:lpstr>
      <vt:lpstr>Познавательная  зона</vt:lpstr>
      <vt:lpstr>Учебная зона</vt:lpstr>
      <vt:lpstr>Презентация PowerPoint</vt:lpstr>
      <vt:lpstr>Презентация PowerPoint</vt:lpstr>
      <vt:lpstr>Презентация PowerPoint</vt:lpstr>
      <vt:lpstr>Физкультурный уголок</vt:lpstr>
      <vt:lpstr>Презентация PowerPoint</vt:lpstr>
      <vt:lpstr>Презентация PowerPoint</vt:lpstr>
      <vt:lpstr>Уголок дежурства</vt:lpstr>
      <vt:lpstr>Родителям на заметку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cp:lastModifiedBy>User</cp:lastModifiedBy>
  <cp:revision>55</cp:revision>
  <dcterms:modified xsi:type="dcterms:W3CDTF">2023-04-05T18:53:21Z</dcterms:modified>
</cp:coreProperties>
</file>