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72" r:id="rId8"/>
    <p:sldId id="263" r:id="rId9"/>
    <p:sldId id="264" r:id="rId10"/>
    <p:sldId id="269" r:id="rId11"/>
    <p:sldId id="265" r:id="rId12"/>
    <p:sldId id="271" r:id="rId13"/>
    <p:sldId id="268" r:id="rId14"/>
    <p:sldId id="270" r:id="rId15"/>
    <p:sldId id="273"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816" y="2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895A8AB1-2300-4713-8B3B-5CB1DB9F947A}" type="datetimeFigureOut">
              <a:rPr lang="ru-RU" smtClean="0"/>
              <a:pPr/>
              <a:t>03.04.2020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8555C609-CEBB-4094-93B5-4FEEDB97995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95A8AB1-2300-4713-8B3B-5CB1DB9F947A}" type="datetimeFigureOut">
              <a:rPr lang="ru-RU" smtClean="0"/>
              <a:pPr/>
              <a:t>03.04.2020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55C609-CEBB-4094-93B5-4FEEDB97995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95A8AB1-2300-4713-8B3B-5CB1DB9F947A}" type="datetimeFigureOut">
              <a:rPr lang="ru-RU" smtClean="0"/>
              <a:pPr/>
              <a:t>03.04.2020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55C609-CEBB-4094-93B5-4FEEDB97995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95A8AB1-2300-4713-8B3B-5CB1DB9F947A}" type="datetimeFigureOut">
              <a:rPr lang="ru-RU" smtClean="0"/>
              <a:pPr/>
              <a:t>03.04.2020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55C609-CEBB-4094-93B5-4FEEDB97995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895A8AB1-2300-4713-8B3B-5CB1DB9F947A}" type="datetimeFigureOut">
              <a:rPr lang="ru-RU" smtClean="0"/>
              <a:pPr/>
              <a:t>03.04.2020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55C609-CEBB-4094-93B5-4FEEDB97995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95A8AB1-2300-4713-8B3B-5CB1DB9F947A}" type="datetimeFigureOut">
              <a:rPr lang="ru-RU" smtClean="0"/>
              <a:pPr/>
              <a:t>03.04.2020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555C609-CEBB-4094-93B5-4FEEDB97995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895A8AB1-2300-4713-8B3B-5CB1DB9F947A}" type="datetimeFigureOut">
              <a:rPr lang="ru-RU" smtClean="0"/>
              <a:pPr/>
              <a:t>03.04.2020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555C609-CEBB-4094-93B5-4FEEDB97995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95A8AB1-2300-4713-8B3B-5CB1DB9F947A}" type="datetimeFigureOut">
              <a:rPr lang="ru-RU" smtClean="0"/>
              <a:pPr/>
              <a:t>03.04.2020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555C609-CEBB-4094-93B5-4FEEDB97995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95A8AB1-2300-4713-8B3B-5CB1DB9F947A}" type="datetimeFigureOut">
              <a:rPr lang="ru-RU" smtClean="0"/>
              <a:pPr/>
              <a:t>03.04.2020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555C609-CEBB-4094-93B5-4FEEDB97995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95A8AB1-2300-4713-8B3B-5CB1DB9F947A}" type="datetimeFigureOut">
              <a:rPr lang="ru-RU" smtClean="0"/>
              <a:pPr/>
              <a:t>03.04.2020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555C609-CEBB-4094-93B5-4FEEDB97995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95A8AB1-2300-4713-8B3B-5CB1DB9F947A}" type="datetimeFigureOut">
              <a:rPr lang="ru-RU" smtClean="0"/>
              <a:pPr/>
              <a:t>03.04.2020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8555C609-CEBB-4094-93B5-4FEEDB979951}"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95A8AB1-2300-4713-8B3B-5CB1DB9F947A}" type="datetimeFigureOut">
              <a:rPr lang="ru-RU" smtClean="0"/>
              <a:pPr/>
              <a:t>03.04.2020</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555C609-CEBB-4094-93B5-4FEEDB979951}"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642918"/>
            <a:ext cx="7772400" cy="1000132"/>
          </a:xfrm>
        </p:spPr>
        <p:txBody>
          <a:bodyPr>
            <a:normAutofit fontScale="90000"/>
          </a:bodyPr>
          <a:lstStyle/>
          <a:p>
            <a:pPr algn="ctr"/>
            <a:r>
              <a:rPr lang="ru-RU" sz="2000" dirty="0" smtClean="0">
                <a:solidFill>
                  <a:schemeClr val="tx1"/>
                </a:solidFill>
                <a:effectLst/>
                <a:latin typeface="Times New Roman" pitchFamily="18" charset="0"/>
                <a:cs typeface="Times New Roman" pitchFamily="18" charset="0"/>
              </a:rPr>
              <a:t>Муниципальное Бюджетное Дошкольное Образовательное </a:t>
            </a:r>
            <a:br>
              <a:rPr lang="ru-RU" sz="2000" dirty="0" smtClean="0">
                <a:solidFill>
                  <a:schemeClr val="tx1"/>
                </a:solidFill>
                <a:effectLst/>
                <a:latin typeface="Times New Roman" pitchFamily="18" charset="0"/>
                <a:cs typeface="Times New Roman" pitchFamily="18" charset="0"/>
              </a:rPr>
            </a:br>
            <a:r>
              <a:rPr lang="ru-RU" sz="2000" dirty="0" smtClean="0">
                <a:solidFill>
                  <a:schemeClr val="tx1"/>
                </a:solidFill>
                <a:effectLst/>
                <a:latin typeface="Times New Roman" pitchFamily="18" charset="0"/>
                <a:cs typeface="Times New Roman" pitchFamily="18" charset="0"/>
              </a:rPr>
              <a:t>Учреждение Детский сад №46 «</a:t>
            </a:r>
            <a:r>
              <a:rPr lang="ru-RU" sz="2000" dirty="0" err="1" smtClean="0">
                <a:solidFill>
                  <a:schemeClr val="tx1"/>
                </a:solidFill>
                <a:effectLst/>
                <a:latin typeface="Times New Roman" pitchFamily="18" charset="0"/>
                <a:cs typeface="Times New Roman" pitchFamily="18" charset="0"/>
              </a:rPr>
              <a:t>Северяночка</a:t>
            </a:r>
            <a:r>
              <a:rPr lang="ru-RU" sz="1800" b="0" dirty="0" smtClean="0">
                <a:solidFill>
                  <a:schemeClr val="tx1"/>
                </a:solidFill>
                <a:effectLst/>
                <a:latin typeface="Times New Roman" pitchFamily="18" charset="0"/>
                <a:cs typeface="Times New Roman" pitchFamily="18" charset="0"/>
              </a:rPr>
              <a:t>»</a:t>
            </a:r>
            <a:br>
              <a:rPr lang="ru-RU" sz="1800" b="0" dirty="0" smtClean="0">
                <a:solidFill>
                  <a:schemeClr val="tx1"/>
                </a:solidFill>
                <a:effectLst/>
                <a:latin typeface="Times New Roman" pitchFamily="18" charset="0"/>
                <a:cs typeface="Times New Roman" pitchFamily="18" charset="0"/>
              </a:rPr>
            </a:br>
            <a:r>
              <a:rPr lang="ru-RU" sz="1800" b="0" dirty="0" smtClean="0">
                <a:solidFill>
                  <a:schemeClr val="tx1"/>
                </a:solidFill>
                <a:effectLst/>
                <a:latin typeface="Times New Roman" pitchFamily="18" charset="0"/>
                <a:cs typeface="Times New Roman" pitchFamily="18" charset="0"/>
              </a:rPr>
              <a:t> </a:t>
            </a:r>
            <a:br>
              <a:rPr lang="ru-RU" sz="1800" b="0" dirty="0" smtClean="0">
                <a:solidFill>
                  <a:schemeClr val="tx1"/>
                </a:solidFill>
                <a:effectLst/>
                <a:latin typeface="Times New Roman" pitchFamily="18" charset="0"/>
                <a:cs typeface="Times New Roman" pitchFamily="18" charset="0"/>
              </a:rPr>
            </a:br>
            <a:endParaRPr lang="ru-RU" sz="1800" b="0" dirty="0">
              <a:solidFill>
                <a:schemeClr val="tx1"/>
              </a:solidFill>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928662" y="1428736"/>
            <a:ext cx="7747794" cy="4929222"/>
          </a:xfrm>
        </p:spPr>
        <p:txBody>
          <a:bodyPr/>
          <a:lstStyle/>
          <a:p>
            <a:pPr algn="ctr"/>
            <a:r>
              <a:rPr lang="ru-RU" sz="2400" b="1" dirty="0" smtClean="0">
                <a:latin typeface="Times New Roman" pitchFamily="18" charset="0"/>
                <a:cs typeface="Times New Roman" pitchFamily="18" charset="0"/>
              </a:rPr>
              <a:t>ПРОЕКТ</a:t>
            </a:r>
            <a:endParaRPr lang="ru-RU" sz="2400" dirty="0" smtClean="0">
              <a:latin typeface="Times New Roman" pitchFamily="18" charset="0"/>
              <a:cs typeface="Times New Roman" pitchFamily="18" charset="0"/>
            </a:endParaRPr>
          </a:p>
          <a:p>
            <a:pPr algn="ctr"/>
            <a:r>
              <a:rPr lang="ru-RU" sz="2400" b="1" dirty="0" smtClean="0">
                <a:latin typeface="Times New Roman" pitchFamily="18" charset="0"/>
                <a:cs typeface="Times New Roman" pitchFamily="18" charset="0"/>
              </a:rPr>
              <a:t>Тема: « Магнит волшебник»</a:t>
            </a:r>
          </a:p>
          <a:p>
            <a:pPr algn="ctr"/>
            <a:endParaRPr lang="ru-RU" sz="2400" b="1" dirty="0" smtClean="0">
              <a:latin typeface="Times New Roman" pitchFamily="18" charset="0"/>
              <a:cs typeface="Times New Roman" pitchFamily="18" charset="0"/>
            </a:endParaRPr>
          </a:p>
          <a:p>
            <a:pPr algn="ctr"/>
            <a:endParaRPr lang="ru-RU" sz="2400" b="1" dirty="0" smtClean="0">
              <a:latin typeface="Times New Roman" pitchFamily="18" charset="0"/>
              <a:cs typeface="Times New Roman" pitchFamily="18" charset="0"/>
            </a:endParaRPr>
          </a:p>
          <a:p>
            <a:pPr algn="ctr"/>
            <a:endParaRPr lang="ru-RU" sz="2400" b="1" dirty="0" smtClean="0">
              <a:latin typeface="Times New Roman" pitchFamily="18" charset="0"/>
              <a:cs typeface="Times New Roman" pitchFamily="18" charset="0"/>
            </a:endParaRPr>
          </a:p>
          <a:p>
            <a:r>
              <a:rPr lang="ru-RU" sz="1800" dirty="0" smtClean="0">
                <a:latin typeface="Times New Roman" pitchFamily="18" charset="0"/>
                <a:cs typeface="Times New Roman" pitchFamily="18" charset="0"/>
              </a:rPr>
              <a:t>Выполнила : Воспитатель группы «Морошка» </a:t>
            </a:r>
          </a:p>
          <a:p>
            <a:r>
              <a:rPr lang="ru-RU" sz="1800" dirty="0" smtClean="0">
                <a:latin typeface="Times New Roman" pitchFamily="18" charset="0"/>
                <a:cs typeface="Times New Roman" pitchFamily="18" charset="0"/>
              </a:rPr>
              <a:t>      Назаренко Ирина Александровна </a:t>
            </a:r>
            <a:endParaRPr lang="ru-RU" sz="1800" dirty="0" smtClean="0">
              <a:latin typeface="Times New Roman" pitchFamily="18" charset="0"/>
              <a:cs typeface="Times New Roman" pitchFamily="18" charset="0"/>
            </a:endParaRPr>
          </a:p>
          <a:p>
            <a:r>
              <a:rPr lang="ru-RU" sz="1800" dirty="0" err="1" smtClean="0">
                <a:latin typeface="Times New Roman" pitchFamily="18" charset="0"/>
                <a:cs typeface="Times New Roman" pitchFamily="18" charset="0"/>
              </a:rPr>
              <a:t>Смолякова</a:t>
            </a:r>
            <a:r>
              <a:rPr lang="ru-RU" sz="1800" dirty="0" smtClean="0">
                <a:latin typeface="Times New Roman" pitchFamily="18" charset="0"/>
                <a:cs typeface="Times New Roman" pitchFamily="18" charset="0"/>
              </a:rPr>
              <a:t> Ирина </a:t>
            </a:r>
            <a:r>
              <a:rPr lang="ru-RU" sz="1800" dirty="0" err="1" smtClean="0">
                <a:latin typeface="Times New Roman" pitchFamily="18" charset="0"/>
                <a:cs typeface="Times New Roman" pitchFamily="18" charset="0"/>
              </a:rPr>
              <a:t>Генадьевна</a:t>
            </a:r>
            <a:r>
              <a:rPr lang="ru-RU" sz="1800" dirty="0" smtClean="0">
                <a:latin typeface="Times New Roman" pitchFamily="18" charset="0"/>
                <a:cs typeface="Times New Roman" pitchFamily="18" charset="0"/>
              </a:rPr>
              <a:t> </a:t>
            </a:r>
            <a:endParaRPr lang="ru-RU" sz="1800" dirty="0" smtClean="0">
              <a:latin typeface="Times New Roman" pitchFamily="18" charset="0"/>
              <a:cs typeface="Times New Roman" pitchFamily="18" charset="0"/>
            </a:endParaRPr>
          </a:p>
          <a:p>
            <a:r>
              <a:rPr lang="ru-RU" sz="1800" dirty="0" smtClean="0">
                <a:latin typeface="Times New Roman" pitchFamily="18" charset="0"/>
                <a:cs typeface="Times New Roman" pitchFamily="18" charset="0"/>
              </a:rPr>
              <a:t>   </a:t>
            </a:r>
          </a:p>
          <a:p>
            <a:pPr algn="ctr"/>
            <a:endParaRPr lang="ru-RU" sz="2400" dirty="0" smtClean="0">
              <a:latin typeface="Times New Roman" pitchFamily="18" charset="0"/>
              <a:cs typeface="Times New Roman" pitchFamily="18" charset="0"/>
            </a:endParaRPr>
          </a:p>
          <a:p>
            <a:pPr algn="ctr"/>
            <a:endParaRPr lang="ru-RU" sz="2400" dirty="0" smtClean="0">
              <a:latin typeface="Times New Roman" pitchFamily="18" charset="0"/>
              <a:cs typeface="Times New Roman" pitchFamily="18" charset="0"/>
            </a:endParaRPr>
          </a:p>
          <a:p>
            <a:pPr algn="ctr"/>
            <a:r>
              <a:rPr lang="ru-RU" sz="1800" dirty="0" smtClean="0">
                <a:latin typeface="Times New Roman" pitchFamily="18" charset="0"/>
                <a:cs typeface="Times New Roman" pitchFamily="18" charset="0"/>
              </a:rPr>
              <a:t>2020г</a:t>
            </a:r>
          </a:p>
        </p:txBody>
      </p:sp>
      <p:pic>
        <p:nvPicPr>
          <p:cNvPr id="5" name="Рисунок 4" descr="https://pbs.twimg.com/profile_images/378800000832320517/660612fc46de944a94255f31cde7c86e_400x400.png"/>
          <p:cNvPicPr/>
          <p:nvPr/>
        </p:nvPicPr>
        <p:blipFill>
          <a:blip r:embed="rId2"/>
          <a:srcRect/>
          <a:stretch>
            <a:fillRect/>
          </a:stretch>
        </p:blipFill>
        <p:spPr bwMode="auto">
          <a:xfrm>
            <a:off x="785786" y="2714620"/>
            <a:ext cx="2458337" cy="245833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3007" y="-500091"/>
            <a:ext cx="117157" cy="142875"/>
          </a:xfrm>
        </p:spPr>
        <p:txBody>
          <a:bodyPr>
            <a:normAutofit fontScale="90000"/>
          </a:bodyPr>
          <a:lstStyle/>
          <a:p>
            <a:endParaRPr lang="ru-RU" dirty="0"/>
          </a:p>
        </p:txBody>
      </p:sp>
      <p:sp>
        <p:nvSpPr>
          <p:cNvPr id="3" name="Текст 2"/>
          <p:cNvSpPr>
            <a:spLocks noGrp="1"/>
          </p:cNvSpPr>
          <p:nvPr>
            <p:ph type="body" idx="1"/>
          </p:nvPr>
        </p:nvSpPr>
        <p:spPr>
          <a:xfrm>
            <a:off x="457200" y="714356"/>
            <a:ext cx="4040188" cy="1143008"/>
          </a:xfrm>
        </p:spPr>
        <p:txBody>
          <a:bodyPr/>
          <a:lstStyle/>
          <a:p>
            <a:pPr algn="ctr"/>
            <a:r>
              <a:rPr lang="ru-RU" sz="1800" dirty="0" smtClean="0">
                <a:solidFill>
                  <a:schemeClr val="tx1"/>
                </a:solidFill>
                <a:latin typeface="Times New Roman" pitchFamily="18" charset="0"/>
                <a:cs typeface="Times New Roman" pitchFamily="18" charset="0"/>
              </a:rPr>
              <a:t>Рассматривание  фотографий с изображением магнитов разной формы и размера</a:t>
            </a:r>
            <a:endParaRPr lang="ru-RU" sz="1800" dirty="0">
              <a:solidFill>
                <a:schemeClr val="tx1"/>
              </a:solidFill>
              <a:latin typeface="Times New Roman" pitchFamily="18" charset="0"/>
              <a:cs typeface="Times New Roman" pitchFamily="18" charset="0"/>
            </a:endParaRPr>
          </a:p>
        </p:txBody>
      </p:sp>
      <p:sp>
        <p:nvSpPr>
          <p:cNvPr id="4" name="Текст 3"/>
          <p:cNvSpPr>
            <a:spLocks noGrp="1"/>
          </p:cNvSpPr>
          <p:nvPr>
            <p:ph type="body" sz="half" idx="3"/>
          </p:nvPr>
        </p:nvSpPr>
        <p:spPr>
          <a:xfrm>
            <a:off x="4645025" y="785795"/>
            <a:ext cx="4041775" cy="1071569"/>
          </a:xfrm>
        </p:spPr>
        <p:txBody>
          <a:bodyPr>
            <a:noAutofit/>
          </a:bodyPr>
          <a:lstStyle/>
          <a:p>
            <a:pPr algn="ctr"/>
            <a:r>
              <a:rPr lang="ru-RU" sz="1800" dirty="0" smtClean="0">
                <a:solidFill>
                  <a:schemeClr val="tx1"/>
                </a:solidFill>
                <a:latin typeface="Times New Roman" pitchFamily="18" charset="0"/>
                <a:cs typeface="Times New Roman" pitchFamily="18" charset="0"/>
              </a:rPr>
              <a:t>Чтение отрывка из сказки (про Элю и Железного Дровосека) А.Волкова «Волшебник изумрудного города»</a:t>
            </a:r>
            <a:endParaRPr lang="ru-RU" sz="1800" dirty="0">
              <a:solidFill>
                <a:schemeClr val="tx1"/>
              </a:solidFill>
              <a:latin typeface="Times New Roman" pitchFamily="18" charset="0"/>
              <a:cs typeface="Times New Roman" pitchFamily="18" charset="0"/>
            </a:endParaRPr>
          </a:p>
        </p:txBody>
      </p:sp>
      <p:pic>
        <p:nvPicPr>
          <p:cNvPr id="1026" name="Picture 2" descr="C:\Users\Ирина\Desktop\P1050976.JPG"/>
          <p:cNvPicPr>
            <a:picLocks noGrp="1" noChangeAspect="1" noChangeArrowheads="1"/>
          </p:cNvPicPr>
          <p:nvPr>
            <p:ph sz="quarter" idx="2"/>
          </p:nvPr>
        </p:nvPicPr>
        <p:blipFill>
          <a:blip r:embed="rId2" cstate="print"/>
          <a:srcRect/>
          <a:stretch>
            <a:fillRect/>
          </a:stretch>
        </p:blipFill>
        <p:spPr bwMode="auto">
          <a:xfrm>
            <a:off x="486568" y="2071678"/>
            <a:ext cx="3981451" cy="3500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descr="C:\Users\Ирина\Desktop\P1060014.JPG"/>
          <p:cNvPicPr>
            <a:picLocks noGrp="1" noChangeAspect="1" noChangeArrowheads="1"/>
          </p:cNvPicPr>
          <p:nvPr>
            <p:ph sz="quarter" idx="4"/>
          </p:nvPr>
        </p:nvPicPr>
        <p:blipFill>
          <a:blip r:embed="rId3" cstate="print"/>
          <a:srcRect/>
          <a:stretch>
            <a:fillRect/>
          </a:stretch>
        </p:blipFill>
        <p:spPr bwMode="auto">
          <a:xfrm>
            <a:off x="4714876" y="2071678"/>
            <a:ext cx="4041775" cy="3500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642942"/>
          </a:xfrm>
        </p:spPr>
        <p:txBody>
          <a:bodyPr>
            <a:normAutofit/>
          </a:bodyPr>
          <a:lstStyle/>
          <a:p>
            <a:pPr algn="ctr"/>
            <a:r>
              <a:rPr lang="ru-RU" sz="2400" b="1" dirty="0" smtClean="0">
                <a:solidFill>
                  <a:schemeClr val="tx1"/>
                </a:solidFill>
                <a:latin typeface="Times New Roman" pitchFamily="18" charset="0"/>
                <a:cs typeface="Times New Roman" pitchFamily="18" charset="0"/>
              </a:rPr>
              <a:t>Беседа о свойствах магнита и областях его применения</a:t>
            </a:r>
            <a:endParaRPr lang="ru-RU" sz="2400" b="1" dirty="0">
              <a:solidFill>
                <a:schemeClr val="tx1"/>
              </a:solidFill>
              <a:latin typeface="Times New Roman" pitchFamily="18" charset="0"/>
              <a:cs typeface="Times New Roman" pitchFamily="18" charset="0"/>
            </a:endParaRPr>
          </a:p>
        </p:txBody>
      </p:sp>
      <p:pic>
        <p:nvPicPr>
          <p:cNvPr id="4" name="Содержимое 3" descr="C:\Users\Ирина\Pictures\img3.jpg"/>
          <p:cNvPicPr>
            <a:picLocks noGrp="1"/>
          </p:cNvPicPr>
          <p:nvPr>
            <p:ph idx="1"/>
          </p:nvPr>
        </p:nvPicPr>
        <p:blipFill>
          <a:blip r:embed="rId2"/>
          <a:srcRect/>
          <a:stretch>
            <a:fillRect/>
          </a:stretch>
        </p:blipFill>
        <p:spPr bwMode="auto">
          <a:xfrm>
            <a:off x="714348" y="1285860"/>
            <a:ext cx="3857652" cy="24288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descr="http://fs.nashaucheba.ru/tw_files2/urls_3/1631/d-1630774/img10.jpg"/>
          <p:cNvPicPr/>
          <p:nvPr/>
        </p:nvPicPr>
        <p:blipFill>
          <a:blip r:embed="rId3"/>
          <a:srcRect/>
          <a:stretch>
            <a:fillRect/>
          </a:stretch>
        </p:blipFill>
        <p:spPr bwMode="auto">
          <a:xfrm>
            <a:off x="5214942" y="1357298"/>
            <a:ext cx="3496010" cy="23508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Рисунок 5" descr="http://fs.nashaucheba.ru/tw_files2/urls_3/1631/d-1630774/img11.jpg"/>
          <p:cNvPicPr/>
          <p:nvPr/>
        </p:nvPicPr>
        <p:blipFill>
          <a:blip r:embed="rId4"/>
          <a:srcRect/>
          <a:stretch>
            <a:fillRect/>
          </a:stretch>
        </p:blipFill>
        <p:spPr bwMode="auto">
          <a:xfrm>
            <a:off x="642910" y="4071942"/>
            <a:ext cx="3929090" cy="22951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Рисунок 6" descr="http://fs.nashaucheba.ru/tw_files2/urls_3/1631/d-1630774/img9.jpg"/>
          <p:cNvPicPr/>
          <p:nvPr/>
        </p:nvPicPr>
        <p:blipFill>
          <a:blip r:embed="rId5"/>
          <a:srcRect/>
          <a:stretch>
            <a:fillRect/>
          </a:stretch>
        </p:blipFill>
        <p:spPr bwMode="auto">
          <a:xfrm>
            <a:off x="5214942" y="4071942"/>
            <a:ext cx="3571900" cy="22309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428628"/>
          </a:xfrm>
        </p:spPr>
        <p:txBody>
          <a:bodyPr>
            <a:normAutofit/>
          </a:bodyPr>
          <a:lstStyle/>
          <a:p>
            <a:pPr algn="ctr"/>
            <a:r>
              <a:rPr lang="ru-RU" sz="2400" b="1" dirty="0" smtClean="0">
                <a:solidFill>
                  <a:schemeClr val="tx1"/>
                </a:solidFill>
                <a:latin typeface="Times New Roman" pitchFamily="18" charset="0"/>
                <a:cs typeface="Times New Roman" pitchFamily="18" charset="0"/>
              </a:rPr>
              <a:t>Опыты с магнитом</a:t>
            </a:r>
            <a:endParaRPr lang="ru-RU" sz="2400" b="1" dirty="0">
              <a:solidFill>
                <a:schemeClr val="tx1"/>
              </a:solidFill>
              <a:latin typeface="Times New Roman" pitchFamily="18" charset="0"/>
              <a:cs typeface="Times New Roman" pitchFamily="18" charset="0"/>
            </a:endParaRPr>
          </a:p>
        </p:txBody>
      </p:sp>
      <p:sp>
        <p:nvSpPr>
          <p:cNvPr id="3" name="Текст 2"/>
          <p:cNvSpPr>
            <a:spLocks noGrp="1"/>
          </p:cNvSpPr>
          <p:nvPr>
            <p:ph type="body" idx="1"/>
          </p:nvPr>
        </p:nvSpPr>
        <p:spPr>
          <a:xfrm>
            <a:off x="0" y="857232"/>
            <a:ext cx="4497388" cy="500066"/>
          </a:xfrm>
        </p:spPr>
        <p:txBody>
          <a:bodyPr/>
          <a:lstStyle/>
          <a:p>
            <a:pPr algn="ctr"/>
            <a:r>
              <a:rPr lang="ru-RU" sz="1800" dirty="0" smtClean="0">
                <a:solidFill>
                  <a:schemeClr val="tx1"/>
                </a:solidFill>
                <a:latin typeface="Times New Roman" pitchFamily="18" charset="0"/>
                <a:cs typeface="Times New Roman" pitchFamily="18" charset="0"/>
              </a:rPr>
              <a:t>«Достань опасные предметы из манки»</a:t>
            </a:r>
          </a:p>
          <a:p>
            <a:pPr algn="ctr"/>
            <a:r>
              <a:rPr lang="ru-RU" sz="1800" dirty="0" smtClean="0">
                <a:solidFill>
                  <a:schemeClr val="tx1"/>
                </a:solidFill>
                <a:latin typeface="Times New Roman" pitchFamily="18" charset="0"/>
                <a:cs typeface="Times New Roman" pitchFamily="18" charset="0"/>
              </a:rPr>
              <a:t>«Все ли притягивает магнит? «</a:t>
            </a:r>
          </a:p>
          <a:p>
            <a:endParaRPr lang="ru-RU" dirty="0"/>
          </a:p>
        </p:txBody>
      </p:sp>
      <p:sp>
        <p:nvSpPr>
          <p:cNvPr id="4" name="Текст 3"/>
          <p:cNvSpPr>
            <a:spLocks noGrp="1"/>
          </p:cNvSpPr>
          <p:nvPr>
            <p:ph type="body" sz="half" idx="3"/>
          </p:nvPr>
        </p:nvSpPr>
        <p:spPr>
          <a:xfrm>
            <a:off x="4645025" y="642919"/>
            <a:ext cx="4041775" cy="500065"/>
          </a:xfrm>
        </p:spPr>
        <p:txBody>
          <a:bodyPr>
            <a:normAutofit fontScale="92500" lnSpcReduction="20000"/>
          </a:bodyPr>
          <a:lstStyle/>
          <a:p>
            <a:pPr algn="ctr"/>
            <a:r>
              <a:rPr lang="ru-RU" sz="1800" dirty="0" smtClean="0">
                <a:solidFill>
                  <a:schemeClr val="tx1"/>
                </a:solidFill>
                <a:latin typeface="Times New Roman" pitchFamily="18" charset="0"/>
                <a:cs typeface="Times New Roman" pitchFamily="18" charset="0"/>
              </a:rPr>
              <a:t>«Не замочи рук»</a:t>
            </a:r>
          </a:p>
          <a:p>
            <a:pPr algn="ctr"/>
            <a:r>
              <a:rPr lang="ru-RU" sz="1800" dirty="0" smtClean="0">
                <a:solidFill>
                  <a:schemeClr val="tx1"/>
                </a:solidFill>
                <a:latin typeface="Times New Roman" pitchFamily="18" charset="0"/>
                <a:cs typeface="Times New Roman" pitchFamily="18" charset="0"/>
              </a:rPr>
              <a:t>«Волшебный лабиринт»</a:t>
            </a:r>
            <a:endParaRPr lang="ru-RU" sz="1800" dirty="0">
              <a:solidFill>
                <a:schemeClr val="tx1"/>
              </a:solidFill>
              <a:latin typeface="Times New Roman" pitchFamily="18" charset="0"/>
              <a:cs typeface="Times New Roman" pitchFamily="18" charset="0"/>
            </a:endParaRPr>
          </a:p>
        </p:txBody>
      </p:sp>
      <p:pic>
        <p:nvPicPr>
          <p:cNvPr id="7" name="Содержимое 6" descr="F:\P1060048.JPG"/>
          <p:cNvPicPr>
            <a:picLocks noGrp="1"/>
          </p:cNvPicPr>
          <p:nvPr>
            <p:ph sz="quarter" idx="2"/>
          </p:nvPr>
        </p:nvPicPr>
        <p:blipFill>
          <a:blip r:embed="rId2" cstate="print"/>
          <a:srcRect/>
          <a:stretch>
            <a:fillRect/>
          </a:stretch>
        </p:blipFill>
        <p:spPr bwMode="auto">
          <a:xfrm>
            <a:off x="428596" y="1214422"/>
            <a:ext cx="3929090" cy="25003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Рисунок 7" descr="F:\P1060039.JPG"/>
          <p:cNvPicPr/>
          <p:nvPr/>
        </p:nvPicPr>
        <p:blipFill>
          <a:blip r:embed="rId3" cstate="print"/>
          <a:srcRect/>
          <a:stretch>
            <a:fillRect/>
          </a:stretch>
        </p:blipFill>
        <p:spPr bwMode="auto">
          <a:xfrm>
            <a:off x="428596" y="3929066"/>
            <a:ext cx="3929090" cy="24955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Содержимое 8" descr="F:\P1060042.JPG"/>
          <p:cNvPicPr>
            <a:picLocks noGrp="1"/>
          </p:cNvPicPr>
          <p:nvPr>
            <p:ph sz="quarter" idx="4"/>
          </p:nvPr>
        </p:nvPicPr>
        <p:blipFill>
          <a:blip r:embed="rId4" cstate="print"/>
          <a:srcRect/>
          <a:stretch>
            <a:fillRect/>
          </a:stretch>
        </p:blipFill>
        <p:spPr bwMode="auto">
          <a:xfrm>
            <a:off x="4714876" y="1214423"/>
            <a:ext cx="4041775" cy="25003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Рисунок 9" descr="F:\P1060032.JPG"/>
          <p:cNvPicPr/>
          <p:nvPr/>
        </p:nvPicPr>
        <p:blipFill>
          <a:blip r:embed="rId5" cstate="print"/>
          <a:srcRect/>
          <a:stretch>
            <a:fillRect/>
          </a:stretch>
        </p:blipFill>
        <p:spPr bwMode="auto">
          <a:xfrm>
            <a:off x="4714876" y="3929066"/>
            <a:ext cx="4071966" cy="24700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785818"/>
          </a:xfrm>
        </p:spPr>
        <p:txBody>
          <a:bodyPr>
            <a:normAutofit fontScale="90000"/>
          </a:bodyPr>
          <a:lstStyle/>
          <a:p>
            <a:pPr algn="ctr"/>
            <a:r>
              <a:rPr lang="ru-RU" sz="2200" b="1" dirty="0" smtClean="0">
                <a:solidFill>
                  <a:schemeClr val="tx1"/>
                </a:solidFill>
                <a:latin typeface="Times New Roman" pitchFamily="18" charset="0"/>
                <a:cs typeface="Times New Roman" pitchFamily="18" charset="0"/>
              </a:rPr>
              <a:t>Изготовление магнитного театра своими руками </a:t>
            </a:r>
            <a:br>
              <a:rPr lang="ru-RU" sz="2200" b="1" dirty="0" smtClean="0">
                <a:solidFill>
                  <a:schemeClr val="tx1"/>
                </a:solidFill>
                <a:latin typeface="Times New Roman" pitchFamily="18" charset="0"/>
                <a:cs typeface="Times New Roman" pitchFamily="18" charset="0"/>
              </a:rPr>
            </a:br>
            <a:r>
              <a:rPr lang="ru-RU" sz="2200" b="1" dirty="0" smtClean="0">
                <a:solidFill>
                  <a:schemeClr val="tx1"/>
                </a:solidFill>
                <a:latin typeface="Times New Roman" pitchFamily="18" charset="0"/>
                <a:cs typeface="Times New Roman" pitchFamily="18" charset="0"/>
              </a:rPr>
              <a:t>«Курочка ряба»</a:t>
            </a:r>
            <a:r>
              <a:rPr lang="ru-RU" sz="2400" dirty="0" smtClean="0">
                <a:solidFill>
                  <a:schemeClr val="tx1"/>
                </a:solidFill>
                <a:latin typeface="Times New Roman" pitchFamily="18" charset="0"/>
                <a:cs typeface="Times New Roman" pitchFamily="18" charset="0"/>
              </a:rPr>
              <a:t/>
            </a:r>
            <a:br>
              <a:rPr lang="ru-RU" sz="2400" dirty="0" smtClean="0">
                <a:solidFill>
                  <a:schemeClr val="tx1"/>
                </a:solidFill>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pic>
        <p:nvPicPr>
          <p:cNvPr id="4" name="Содержимое 3" descr="C:\Users\Ирина\Desktop\P1060060.JPG"/>
          <p:cNvPicPr>
            <a:picLocks noGrp="1"/>
          </p:cNvPicPr>
          <p:nvPr>
            <p:ph idx="1"/>
          </p:nvPr>
        </p:nvPicPr>
        <p:blipFill>
          <a:blip r:embed="rId2" cstate="print"/>
          <a:srcRect/>
          <a:stretch>
            <a:fillRect/>
          </a:stretch>
        </p:blipFill>
        <p:spPr bwMode="auto">
          <a:xfrm>
            <a:off x="285720" y="857250"/>
            <a:ext cx="3929090" cy="25003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descr="C:\Users\Ирина\Desktop\P1060061.JPG"/>
          <p:cNvPicPr/>
          <p:nvPr/>
        </p:nvPicPr>
        <p:blipFill>
          <a:blip r:embed="rId3" cstate="print"/>
          <a:srcRect/>
          <a:stretch>
            <a:fillRect/>
          </a:stretch>
        </p:blipFill>
        <p:spPr bwMode="auto">
          <a:xfrm>
            <a:off x="4857752" y="857232"/>
            <a:ext cx="4071966" cy="25003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Рисунок 5" descr="C:\Users\Ирина\Desktop\P1060062.JPG"/>
          <p:cNvPicPr/>
          <p:nvPr/>
        </p:nvPicPr>
        <p:blipFill>
          <a:blip r:embed="rId4" cstate="print"/>
          <a:srcRect/>
          <a:stretch>
            <a:fillRect/>
          </a:stretch>
        </p:blipFill>
        <p:spPr bwMode="auto">
          <a:xfrm>
            <a:off x="357158" y="3643314"/>
            <a:ext cx="3929090" cy="27860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Рисунок 6" descr="C:\Users\Ирина\Desktop\P1060066.JPG"/>
          <p:cNvPicPr/>
          <p:nvPr/>
        </p:nvPicPr>
        <p:blipFill>
          <a:blip r:embed="rId5" cstate="print"/>
          <a:srcRect/>
          <a:stretch>
            <a:fillRect/>
          </a:stretch>
        </p:blipFill>
        <p:spPr bwMode="auto">
          <a:xfrm>
            <a:off x="4929190" y="3643314"/>
            <a:ext cx="4000528" cy="27465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305800" cy="3214710"/>
          </a:xfrm>
        </p:spPr>
        <p:txBody>
          <a:bodyPr>
            <a:normAutofit fontScale="90000"/>
          </a:bodyPr>
          <a:lstStyle/>
          <a:p>
            <a:r>
              <a:rPr lang="ru-RU" sz="2000" b="1" u="sng" dirty="0" smtClean="0">
                <a:solidFill>
                  <a:schemeClr val="tx1"/>
                </a:solidFill>
                <a:latin typeface="Times New Roman" pitchFamily="18" charset="0"/>
                <a:cs typeface="Times New Roman" pitchFamily="18" charset="0"/>
              </a:rPr>
              <a:t>Подведение итогов</a:t>
            </a:r>
            <a:r>
              <a:rPr lang="ru-RU" sz="2000" b="1" dirty="0" smtClean="0">
                <a:solidFill>
                  <a:schemeClr val="tx1"/>
                </a:solidFill>
                <a:latin typeface="Times New Roman" pitchFamily="18" charset="0"/>
                <a:cs typeface="Times New Roman" pitchFamily="18" charset="0"/>
              </a:rPr>
              <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*Работа с детьми</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Изготовление магнитного театра  «Курочка ряба»</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a:t>
            </a:r>
            <a:r>
              <a:rPr lang="ru-RU" sz="2000" b="1" dirty="0" smtClean="0">
                <a:solidFill>
                  <a:schemeClr val="tx1"/>
                </a:solidFill>
                <a:latin typeface="Times New Roman" pitchFamily="18" charset="0"/>
                <a:cs typeface="Times New Roman" pitchFamily="18" charset="0"/>
              </a:rPr>
              <a:t>Работа с родителями</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Сформировано представление о необходимости развития познавательного интереса, о необходимости организации совместной деятельности с детьми.</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a:t>
            </a:r>
            <a:r>
              <a:rPr lang="ru-RU" sz="2000" b="1" dirty="0" smtClean="0">
                <a:solidFill>
                  <a:schemeClr val="tx1"/>
                </a:solidFill>
                <a:latin typeface="Times New Roman" pitchFamily="18" charset="0"/>
                <a:cs typeface="Times New Roman" pitchFamily="18" charset="0"/>
              </a:rPr>
              <a:t>В ходе проекта дети узнали:</a:t>
            </a:r>
            <a:br>
              <a:rPr lang="ru-RU" sz="2000" b="1"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Что такое магнит?</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О свойствах магнита</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Об областях использования магнита человеком</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Научились делать магнитные поделки своими руками</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endParaRPr lang="ru-RU" sz="1800" dirty="0">
              <a:solidFill>
                <a:schemeClr val="tx1"/>
              </a:solidFill>
              <a:latin typeface="Times New Roman" pitchFamily="18" charset="0"/>
              <a:cs typeface="Times New Roman" pitchFamily="18" charset="0"/>
            </a:endParaRPr>
          </a:p>
        </p:txBody>
      </p:sp>
      <p:pic>
        <p:nvPicPr>
          <p:cNvPr id="1026" name="Picture 2" descr="http://www.factruz.ru/come_to_him/images/nature-of-magnetism-2.gif"/>
          <p:cNvPicPr>
            <a:picLocks noChangeAspect="1" noChangeArrowheads="1" noCrop="1"/>
          </p:cNvPicPr>
          <p:nvPr/>
        </p:nvPicPr>
        <p:blipFill>
          <a:blip r:embed="rId2"/>
          <a:srcRect/>
          <a:stretch>
            <a:fillRect/>
          </a:stretch>
        </p:blipFill>
        <p:spPr bwMode="auto">
          <a:xfrm>
            <a:off x="2714612" y="3786190"/>
            <a:ext cx="3448050" cy="27574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628800"/>
            <a:ext cx="8305800" cy="1512168"/>
          </a:xfrm>
        </p:spPr>
        <p:txBody>
          <a:bodyPr>
            <a:noAutofit/>
          </a:bodyPr>
          <a:lstStyle/>
          <a:p>
            <a:pPr algn="ctr"/>
            <a:r>
              <a:rPr lang="ru-RU" sz="6600" b="1" dirty="0" smtClean="0"/>
              <a:t>Спасибо за внимание!</a:t>
            </a:r>
            <a:endParaRPr lang="ru-RU" sz="6600" b="1" dirty="0"/>
          </a:p>
        </p:txBody>
      </p:sp>
    </p:spTree>
    <p:extLst>
      <p:ext uri="{BB962C8B-B14F-4D97-AF65-F5344CB8AC3E}">
        <p14:creationId xmlns:p14="http://schemas.microsoft.com/office/powerpoint/2010/main" val="4271776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0" y="928670"/>
            <a:ext cx="9144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Паспорт проекта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Тема:</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«Магнит волшебник»</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Тип проекта</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познавательно-исследовательский</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Вид проекта</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краткосрочный</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Сроки реализации</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1неделя</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Руководители проекта: </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Назаренко И.А</a:t>
            </a:r>
            <a:r>
              <a:rPr lang="ru-RU" sz="2000" dirty="0" smtClean="0">
                <a:latin typeface="Times New Roman" pitchFamily="18" charset="0"/>
                <a:ea typeface="Times New Roman" pitchFamily="18" charset="0"/>
                <a:cs typeface="Times New Roman" pitchFamily="18" charset="0"/>
              </a:rPr>
              <a:t>., </a:t>
            </a:r>
            <a:r>
              <a:rPr lang="ru-RU" sz="2000" dirty="0" err="1" smtClean="0">
                <a:latin typeface="Times New Roman" pitchFamily="18" charset="0"/>
                <a:ea typeface="Times New Roman" pitchFamily="18" charset="0"/>
                <a:cs typeface="Times New Roman" pitchFamily="18" charset="0"/>
              </a:rPr>
              <a:t>Смолякова</a:t>
            </a:r>
            <a:r>
              <a:rPr lang="ru-RU" sz="2000" dirty="0" smtClean="0">
                <a:latin typeface="Times New Roman" pitchFamily="18" charset="0"/>
                <a:ea typeface="Times New Roman" pitchFamily="18" charset="0"/>
                <a:cs typeface="Times New Roman" pitchFamily="18" charset="0"/>
              </a:rPr>
              <a:t> И.Г.</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Участники проекта:</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воспитатели, дети старшей группы, родители.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https://im3-tub-ru.yandex.net/i?id=b784846ee171603503811a0b1506295a&amp;n=33&amp;h=154&amp;w=244"/>
          <p:cNvPicPr/>
          <p:nvPr/>
        </p:nvPicPr>
        <p:blipFill>
          <a:blip r:embed="rId2"/>
          <a:srcRect/>
          <a:stretch>
            <a:fillRect/>
          </a:stretch>
        </p:blipFill>
        <p:spPr bwMode="auto">
          <a:xfrm>
            <a:off x="2714612" y="3571876"/>
            <a:ext cx="3286148" cy="2286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472518" cy="5153804"/>
          </a:xfrm>
        </p:spPr>
        <p:txBody>
          <a:bodyPr>
            <a:normAutofit/>
          </a:bodyPr>
          <a:lstStyle/>
          <a:p>
            <a:r>
              <a:rPr lang="ru-RU" sz="1800" b="1" dirty="0" smtClean="0">
                <a:solidFill>
                  <a:schemeClr val="tx1"/>
                </a:solidFill>
                <a:latin typeface="Times New Roman" pitchFamily="18" charset="0"/>
                <a:cs typeface="Times New Roman" pitchFamily="18" charset="0"/>
              </a:rPr>
              <a:t>Актуальность проекта: </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Дошкольное детство - очень любознательный период. В этом возрасте дети любят экспериментировать.  Познавательный интерес ребенка проявляется в желании узнать новое о качествах и свойствах предметов, понять существующие между ними связи и отношения. Способность магнитов притягивать к себе предметы всегда вызывала у людей удивление. Для того чтобы раскрыть секреты магнита нужно изучить литературу, провести ряд опытов, экспериментов. Магниты окружают нас повсюду.</a:t>
            </a:r>
            <a:r>
              <a:rPr lang="ru-RU" sz="1800" i="1" dirty="0" smtClean="0">
                <a:solidFill>
                  <a:schemeClr val="tx1"/>
                </a:solidFill>
                <a:latin typeface="Times New Roman" pitchFamily="18" charset="0"/>
                <a:cs typeface="Times New Roman" pitchFamily="18" charset="0"/>
              </a:rPr>
              <a:t> </a:t>
            </a:r>
            <a:r>
              <a:rPr lang="ru-RU" sz="1800" dirty="0" smtClean="0">
                <a:solidFill>
                  <a:schemeClr val="tx1"/>
                </a:solidFill>
                <a:latin typeface="Times New Roman" pitchFamily="18" charset="0"/>
                <a:cs typeface="Times New Roman" pitchFamily="18" charset="0"/>
              </a:rPr>
              <a:t> Дети легче и прочнее усваивают материал тогда, когда сами добывают знания, следят за изменениями, делают выводы. Данная, выбранная  нами тема по опытно –исследовательской деятельности, является началом для дальнейшего изучения свойств магнита. Она вызвала интерес у детей, т. к. в ходе проведения  опытов, ребенок самостоятельно получал результат своих исследований, делая соответствующие выводы.</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В проекте мы попытались ответить на интересующие нас вопросы:</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 Какие предметы притягивает магнит?</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 Чем притягивает магнит?</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 Как магнит применяет человек?</a:t>
            </a:r>
            <a:endParaRPr lang="ru-RU" sz="1800" dirty="0">
              <a:solidFill>
                <a:schemeClr val="tx1"/>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980728"/>
            <a:ext cx="8712968" cy="2952328"/>
          </a:xfrm>
        </p:spPr>
        <p:txBody>
          <a:bodyPr>
            <a:noAutofit/>
          </a:bodyPr>
          <a:lstStyle/>
          <a:p>
            <a:pPr algn="just"/>
            <a:r>
              <a:rPr lang="ru-RU" sz="1800" b="1" dirty="0" smtClean="0">
                <a:solidFill>
                  <a:schemeClr val="tx1"/>
                </a:solidFill>
                <a:latin typeface="Times New Roman" pitchFamily="18" charset="0"/>
                <a:cs typeface="Times New Roman" pitchFamily="18" charset="0"/>
              </a:rPr>
              <a:t>Проблема: </a:t>
            </a:r>
            <a:r>
              <a:rPr lang="ru-RU" sz="1800" dirty="0" smtClean="0">
                <a:solidFill>
                  <a:schemeClr val="tx1"/>
                </a:solidFill>
                <a:latin typeface="Times New Roman" pitchFamily="18" charset="0"/>
                <a:cs typeface="Times New Roman" pitchFamily="18" charset="0"/>
              </a:rPr>
              <a:t>Магнит - доступный для ребенка и универсальный материал, широко применяется в детских игрушках, в конструкторах. Дети активно работают с магнитом, но, несмотря на это, у них недостаточно знаний о магнитах, его свойствах и его использования. Для этого необходимо  заинтересовать родителей к совместной экспериментальной деятельности с детьми, вовлечь в выполнение творческих домашних заданий, привлечь к активному участию в обогащении предметно-развивающей среды, воспитывать жизненную активность у детей и родителей.</a:t>
            </a:r>
            <a:br>
              <a:rPr lang="ru-RU" sz="1800" dirty="0" smtClean="0">
                <a:solidFill>
                  <a:schemeClr val="tx1"/>
                </a:solidFill>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Гипотеза</a:t>
            </a:r>
            <a:r>
              <a:rPr lang="ru-RU" sz="1800" dirty="0" smtClean="0">
                <a:solidFill>
                  <a:schemeClr val="tx1"/>
                </a:solidFill>
                <a:latin typeface="Times New Roman" pitchFamily="18" charset="0"/>
                <a:cs typeface="Times New Roman" pitchFamily="18" charset="0"/>
              </a:rPr>
              <a:t>: предположим, что магнит – объект, который создаёт магнитное поле, обладает свойством притягивать другие предметы и  широко используется в жизни человека…</a:t>
            </a:r>
            <a:br>
              <a:rPr lang="ru-RU" sz="1800" dirty="0" smtClean="0">
                <a:solidFill>
                  <a:schemeClr val="tx1"/>
                </a:solidFill>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Цель проекта</a:t>
            </a:r>
            <a:r>
              <a:rPr lang="ru-RU" sz="1800" dirty="0" smtClean="0">
                <a:solidFill>
                  <a:schemeClr val="tx1"/>
                </a:solidFill>
                <a:latin typeface="Times New Roman" pitchFamily="18" charset="0"/>
                <a:cs typeface="Times New Roman" pitchFamily="18" charset="0"/>
              </a:rPr>
              <a:t>:  Развить осознанную потребность в познании, экспериментировании. Изучить свойства магнита и возможности использования его в быту, медицине, технике и дома.</a:t>
            </a:r>
            <a:endParaRPr lang="ru-RU" sz="1800" dirty="0">
              <a:solidFill>
                <a:schemeClr val="tx1"/>
              </a:solidFill>
              <a:latin typeface="Times New Roman" pitchFamily="18" charset="0"/>
              <a:cs typeface="Times New Roman" pitchFamily="18" charset="0"/>
            </a:endParaRPr>
          </a:p>
        </p:txBody>
      </p:sp>
      <p:pic>
        <p:nvPicPr>
          <p:cNvPr id="5" name="Рисунок 4" descr="http://cs418926.userapi.com/v418926224/1437/lr_CHgocO2I.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4149080"/>
            <a:ext cx="2688590" cy="22565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Рисунок 6" descr="http://g03.a.alicdn.com/kf/HTB14np2JFXXXXcVXXXXq6xXFXXXn/Kids-Great-Gift-children-baby-font-b-Magnetic-b-font-Blocks-Educational-toys-font-b-Magnetic.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750" y="4149080"/>
            <a:ext cx="2838450" cy="22565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334404" cy="6286544"/>
          </a:xfrm>
        </p:spPr>
        <p:txBody>
          <a:bodyPr>
            <a:normAutofit/>
          </a:bodyPr>
          <a:lstStyle/>
          <a:p>
            <a:r>
              <a:rPr lang="ru-RU" sz="1800" b="1" dirty="0" smtClean="0">
                <a:solidFill>
                  <a:schemeClr val="tx1"/>
                </a:solidFill>
                <a:latin typeface="Times New Roman" pitchFamily="18" charset="0"/>
                <a:cs typeface="Times New Roman" pitchFamily="18" charset="0"/>
              </a:rPr>
              <a:t>Задачи проекта по образовательным областям.</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 </a:t>
            </a:r>
            <a:br>
              <a:rPr lang="ru-RU" sz="1800" dirty="0" smtClean="0">
                <a:solidFill>
                  <a:schemeClr val="tx1"/>
                </a:solidFill>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Познавательное развитие: </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Развивать стремление к познанию через поисково-исследовательскую</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деятельность. Сформировать у детей представление о магните и его свойствах притягивать предметы, выяснить, через какие материалы воздействует магнит. Выявить области использования магнита человеком.</a:t>
            </a:r>
            <a:br>
              <a:rPr lang="ru-RU" sz="1800" dirty="0" smtClean="0">
                <a:solidFill>
                  <a:schemeClr val="tx1"/>
                </a:solidFill>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Художественно – эстетическое развитие</a:t>
            </a:r>
            <a:r>
              <a:rPr lang="ru-RU" sz="1800" dirty="0" smtClean="0">
                <a:solidFill>
                  <a:schemeClr val="tx1"/>
                </a:solidFill>
                <a:latin typeface="Times New Roman" pitchFamily="18" charset="0"/>
                <a:cs typeface="Times New Roman" pitchFamily="18" charset="0"/>
              </a:rPr>
              <a:t>:</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Развивать творческие способности детей, фантазию. Приобщать детей к чтению художественной литературы, просмотру познавательных мультфильмов.</a:t>
            </a:r>
            <a:br>
              <a:rPr lang="ru-RU" sz="1800" dirty="0" smtClean="0">
                <a:solidFill>
                  <a:schemeClr val="tx1"/>
                </a:solidFill>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Социально – коммуникативное развития:</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Формировать навыки безопасной работы при проведении экспериментов.</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Воспитывать дружеские взаимоотношения детей в группе, чувство коллективизма, уважение к труду взрослого.</a:t>
            </a:r>
            <a:br>
              <a:rPr lang="ru-RU" sz="1800" dirty="0" smtClean="0">
                <a:solidFill>
                  <a:schemeClr val="tx1"/>
                </a:solidFill>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Речевое развитие: </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Развивать связную речь,</a:t>
            </a:r>
            <a:r>
              <a:rPr lang="ru-RU" sz="1800" b="1" dirty="0" smtClean="0">
                <a:solidFill>
                  <a:schemeClr val="tx1"/>
                </a:solidFill>
                <a:latin typeface="Times New Roman" pitchFamily="18" charset="0"/>
                <a:cs typeface="Times New Roman" pitchFamily="18" charset="0"/>
              </a:rPr>
              <a:t> </a:t>
            </a:r>
            <a:r>
              <a:rPr lang="ru-RU" sz="1800" dirty="0" smtClean="0">
                <a:solidFill>
                  <a:schemeClr val="tx1"/>
                </a:solidFill>
                <a:latin typeface="Times New Roman" pitchFamily="18" charset="0"/>
                <a:cs typeface="Times New Roman" pitchFamily="18" charset="0"/>
              </a:rPr>
              <a:t>умение делать выводы. Активизировать словарь детей.</a:t>
            </a:r>
            <a:br>
              <a:rPr lang="ru-RU" sz="1800" dirty="0" smtClean="0">
                <a:solidFill>
                  <a:schemeClr val="tx1"/>
                </a:solidFill>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Физическое развитие: </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Закреплять культурно-гигиенические навыки детей</a:t>
            </a:r>
            <a:br>
              <a:rPr lang="ru-RU" sz="1800" dirty="0" smtClean="0">
                <a:solidFill>
                  <a:schemeClr val="tx1"/>
                </a:solidFill>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Работа с родителями:</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Повысить у родителей мотивацию и активность к совместной познавательной деятельности с детьми.</a:t>
            </a:r>
            <a:br>
              <a:rPr lang="ru-RU" sz="1800" dirty="0" smtClean="0">
                <a:solidFill>
                  <a:schemeClr val="tx1"/>
                </a:solidFill>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 </a:t>
            </a:r>
            <a:endParaRPr lang="ru-RU" sz="1800" dirty="0">
              <a:solidFill>
                <a:schemeClr val="tx1"/>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4439424"/>
          </a:xfrm>
        </p:spPr>
        <p:txBody>
          <a:bodyPr>
            <a:normAutofit/>
          </a:bodyPr>
          <a:lstStyle/>
          <a:p>
            <a:r>
              <a:rPr lang="ru-RU" sz="1800" dirty="0" smtClean="0"/>
              <a:t> </a:t>
            </a:r>
            <a:r>
              <a:rPr lang="ru-RU" sz="1800" b="1" dirty="0" smtClean="0">
                <a:solidFill>
                  <a:schemeClr val="tx1"/>
                </a:solidFill>
                <a:latin typeface="Times New Roman" pitchFamily="18" charset="0"/>
                <a:cs typeface="Times New Roman" pitchFamily="18" charset="0"/>
              </a:rPr>
              <a:t>Педагогические технологии</a:t>
            </a:r>
            <a:r>
              <a:rPr lang="ru-RU" sz="1800" dirty="0" smtClean="0">
                <a:solidFill>
                  <a:schemeClr val="tx1"/>
                </a:solidFill>
                <a:latin typeface="Times New Roman" pitchFamily="18" charset="0"/>
                <a:cs typeface="Times New Roman" pitchFamily="18" charset="0"/>
              </a:rPr>
              <a:t>:</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 Игровая</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Здоровьесберегающая</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 Познавательно-исследовательская</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 ИКТ (использование компьютерных технологий)</a:t>
            </a:r>
            <a:br>
              <a:rPr lang="ru-RU" sz="1800" dirty="0" smtClean="0">
                <a:solidFill>
                  <a:schemeClr val="tx1"/>
                </a:solidFill>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Ожидаемый результат:</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-Активизируется речь детей</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 Возрастет познавательно- исследовательская активность детей</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 У детей сформируется интерес к проведению опытов, исследовательской деятельности.</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 Дети приобретут знания о свойствах магнита и областях его применения.</a:t>
            </a:r>
            <a:br>
              <a:rPr lang="ru-RU" sz="1800" dirty="0" smtClean="0">
                <a:solidFill>
                  <a:schemeClr val="tx1"/>
                </a:solidFill>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Продукт реализации проекта: </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 </a:t>
            </a:r>
            <a:r>
              <a:rPr lang="ru-RU" sz="1800" dirty="0" smtClean="0">
                <a:solidFill>
                  <a:schemeClr val="tx1"/>
                </a:solidFill>
                <a:latin typeface="Times New Roman" pitchFamily="18" charset="0"/>
                <a:cs typeface="Times New Roman" pitchFamily="18" charset="0"/>
              </a:rPr>
              <a:t>Изготовление магнитного театра своими руками «Курочка ряба»</a:t>
            </a:r>
            <a:br>
              <a:rPr lang="ru-RU" sz="1800" dirty="0" smtClean="0">
                <a:solidFill>
                  <a:schemeClr val="tx1"/>
                </a:solidFill>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 </a:t>
            </a:r>
            <a:r>
              <a:rPr lang="ru-RU" sz="1800" dirty="0" smtClean="0"/>
              <a:t/>
            </a:r>
            <a:br>
              <a:rPr lang="ru-RU" sz="1800" dirty="0" smtClean="0"/>
            </a:br>
            <a:endParaRPr lang="ru-RU" sz="18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88641"/>
            <a:ext cx="9772461"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528"/>
            <a:ext cx="8305800" cy="7715304"/>
          </a:xfrm>
        </p:spPr>
        <p:txBody>
          <a:bodyPr>
            <a:normAutofit fontScale="90000"/>
          </a:bodyPr>
          <a:lstStyle/>
          <a:p>
            <a:r>
              <a:rPr lang="ru-RU" sz="1800" b="1" dirty="0" smtClean="0">
                <a:solidFill>
                  <a:schemeClr val="tx1"/>
                </a:solidFill>
                <a:latin typeface="Times New Roman" pitchFamily="18" charset="0"/>
                <a:cs typeface="Times New Roman" pitchFamily="18" charset="0"/>
              </a:rPr>
              <a:t>1</a:t>
            </a:r>
            <a:r>
              <a:rPr lang="en-US" sz="1800" b="1" dirty="0" smtClean="0">
                <a:solidFill>
                  <a:schemeClr val="tx1"/>
                </a:solidFill>
                <a:latin typeface="Times New Roman" pitchFamily="18" charset="0"/>
                <a:cs typeface="Times New Roman" pitchFamily="18" charset="0"/>
              </a:rPr>
              <a:t> </a:t>
            </a:r>
            <a:r>
              <a:rPr lang="ru-RU" sz="1800" b="1" dirty="0" smtClean="0">
                <a:solidFill>
                  <a:schemeClr val="tx1"/>
                </a:solidFill>
                <a:latin typeface="Times New Roman" pitchFamily="18" charset="0"/>
                <a:cs typeface="Times New Roman" pitchFamily="18" charset="0"/>
              </a:rPr>
              <a:t>этап: подготовительный</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*Изучение научной и методической литературы по данной теме</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*Сбор информации и подготовка литературы по теме проекта.</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*Разработка, планов, конспектов, подбор дидактических, сюжетно-  ролевых, подвижных игр, планирование и привлечение родителей к реализации проекта.</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2</a:t>
            </a:r>
            <a:r>
              <a:rPr lang="en-US" sz="1800" b="1" dirty="0" smtClean="0">
                <a:solidFill>
                  <a:schemeClr val="tx1"/>
                </a:solidFill>
                <a:latin typeface="Times New Roman" pitchFamily="18" charset="0"/>
                <a:cs typeface="Times New Roman" pitchFamily="18" charset="0"/>
              </a:rPr>
              <a:t> </a:t>
            </a:r>
            <a:r>
              <a:rPr lang="ru-RU" sz="1800" b="1" dirty="0" smtClean="0">
                <a:solidFill>
                  <a:schemeClr val="tx1"/>
                </a:solidFill>
                <a:latin typeface="Times New Roman" pitchFamily="18" charset="0"/>
                <a:cs typeface="Times New Roman" pitchFamily="18" charset="0"/>
              </a:rPr>
              <a:t>этап: практический</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ru-RU" sz="1800" b="1" i="1" dirty="0" smtClean="0">
                <a:solidFill>
                  <a:schemeClr val="tx1"/>
                </a:solidFill>
                <a:latin typeface="Times New Roman" pitchFamily="18" charset="0"/>
                <a:cs typeface="Times New Roman" pitchFamily="18" charset="0"/>
              </a:rPr>
              <a:t>Работа с детьми</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Познавательное развитие:</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*Знакомство с понятием «магнит»;</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*С историей появления «магнита»;</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*Беседа о свойствах магнита и областях его применения.</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*Просмотр мультфильма «</a:t>
            </a:r>
            <a:r>
              <a:rPr lang="ru-RU" sz="1800" dirty="0" err="1" smtClean="0">
                <a:solidFill>
                  <a:schemeClr val="tx1"/>
                </a:solidFill>
                <a:latin typeface="Times New Roman" pitchFamily="18" charset="0"/>
                <a:cs typeface="Times New Roman" pitchFamily="18" charset="0"/>
              </a:rPr>
              <a:t>Смешарики</a:t>
            </a:r>
            <a:r>
              <a:rPr lang="ru-RU" sz="1800" dirty="0" smtClean="0">
                <a:solidFill>
                  <a:schemeClr val="tx1"/>
                </a:solidFill>
                <a:latin typeface="Times New Roman" pitchFamily="18" charset="0"/>
                <a:cs typeface="Times New Roman" pitchFamily="18" charset="0"/>
              </a:rPr>
              <a:t>» (серия «Магнетизм»)</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*Формирование умений приобретать знания посредством проведения практических опытов, делать выводы, обобщения;</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*Рассматривание фотографий и картинок с изображением магнитов разной формы и размера</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*НОД «Необыкновенный мир магнитов»</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*Опыты с магнитом</a:t>
            </a:r>
            <a:br>
              <a:rPr lang="ru-RU" sz="1800" dirty="0" smtClean="0">
                <a:solidFill>
                  <a:schemeClr val="tx1"/>
                </a:solidFill>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Социально-коммуникативное развитие</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*Воспитывать внимательность, аккуратность, осторожность при работе с опасными предметами.</a:t>
            </a:r>
            <a:br>
              <a:rPr lang="ru-RU" sz="1800" dirty="0" smtClean="0">
                <a:solidFill>
                  <a:schemeClr val="tx1"/>
                </a:solidFill>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Речевое развитие:</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*Чтение отрывка из сказки (про Элю и Железного Дровосека) А.Волкова «Волшебник изумрудного города»</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*Расширять словарный запас детей (слова «магнит», «притягивает», «отталкивает», «магнитное поле» и др.)</a:t>
            </a:r>
            <a:br>
              <a:rPr lang="ru-RU" sz="1800" dirty="0" smtClean="0">
                <a:solidFill>
                  <a:schemeClr val="tx1"/>
                </a:solidFill>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3этап:заключительный</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*Подведение итогов, изготовление магнитного театра своими руками «Курочка ряба»</a:t>
            </a:r>
            <a:br>
              <a:rPr lang="ru-RU" sz="1800" dirty="0" smtClean="0">
                <a:solidFill>
                  <a:schemeClr val="tx1"/>
                </a:solidFill>
                <a:latin typeface="Times New Roman" pitchFamily="18" charset="0"/>
                <a:cs typeface="Times New Roman" pitchFamily="18" charset="0"/>
              </a:rPr>
            </a:br>
            <a:r>
              <a:rPr lang="ru-RU" sz="1800" dirty="0" smtClean="0"/>
              <a:t/>
            </a:r>
            <a:br>
              <a:rPr lang="ru-RU" sz="1800" dirty="0" smtClean="0"/>
            </a:br>
            <a:endParaRPr lang="ru-RU" sz="18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428604"/>
            <a:ext cx="8472518" cy="4857784"/>
          </a:xfrm>
        </p:spPr>
        <p:txBody>
          <a:bodyPr>
            <a:normAutofit fontScale="90000"/>
          </a:bodyPr>
          <a:lstStyle/>
          <a:p>
            <a:r>
              <a:rPr lang="ru-RU" sz="2000" b="1" dirty="0" smtClean="0">
                <a:solidFill>
                  <a:schemeClr val="tx1"/>
                </a:solidFill>
                <a:latin typeface="Times New Roman" pitchFamily="18" charset="0"/>
                <a:cs typeface="Times New Roman" pitchFamily="18" charset="0"/>
              </a:rPr>
              <a:t>Что такое магнит? «История появления магнита»</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Магнит – </a:t>
            </a:r>
            <a:r>
              <a:rPr lang="ru-RU" sz="2000" dirty="0" smtClean="0">
                <a:solidFill>
                  <a:schemeClr val="tx1"/>
                </a:solidFill>
                <a:latin typeface="Times New Roman" pitchFamily="18" charset="0"/>
                <a:cs typeface="Times New Roman" pitchFamily="18" charset="0"/>
              </a:rPr>
              <a:t>это камень, который умеет притягивать металлические предметы. У магнита есть северный и южный полюс. Даже если разломить магнит, у него все равно будет северный и южный полюсы.  Магнит притягивает только предметы, сделанные из железа и стали. Область вокруг магнита называется магнитным полем. Это зона, в которой действует сила его притяжения. Сила которая притягивает предметы, называется силой магнита.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В давние времена на горе </a:t>
            </a:r>
            <a:r>
              <a:rPr lang="ru-RU" sz="2000" dirty="0" err="1" smtClean="0">
                <a:solidFill>
                  <a:schemeClr val="tx1"/>
                </a:solidFill>
                <a:latin typeface="Times New Roman" pitchFamily="18" charset="0"/>
                <a:cs typeface="Times New Roman" pitchFamily="18" charset="0"/>
              </a:rPr>
              <a:t>Ида</a:t>
            </a:r>
            <a:r>
              <a:rPr lang="ru-RU" sz="2000" dirty="0" smtClean="0">
                <a:solidFill>
                  <a:schemeClr val="tx1"/>
                </a:solidFill>
                <a:latin typeface="Times New Roman" pitchFamily="18" charset="0"/>
                <a:cs typeface="Times New Roman" pitchFamily="18" charset="0"/>
              </a:rPr>
              <a:t> пастух по имени </a:t>
            </a:r>
            <a:r>
              <a:rPr lang="ru-RU" sz="2000" b="1" dirty="0" err="1" smtClean="0">
                <a:solidFill>
                  <a:schemeClr val="tx1"/>
                </a:solidFill>
                <a:latin typeface="Times New Roman" pitchFamily="18" charset="0"/>
                <a:cs typeface="Times New Roman" pitchFamily="18" charset="0"/>
              </a:rPr>
              <a:t>Магнис</a:t>
            </a:r>
            <a:r>
              <a:rPr lang="ru-RU" sz="2000" b="1" dirty="0" smtClean="0">
                <a:solidFill>
                  <a:schemeClr val="tx1"/>
                </a:solidFill>
                <a:latin typeface="Times New Roman" pitchFamily="18" charset="0"/>
                <a:cs typeface="Times New Roman" pitchFamily="18" charset="0"/>
              </a:rPr>
              <a:t> пас овец</a:t>
            </a:r>
            <a:r>
              <a:rPr lang="ru-RU" sz="2000" dirty="0" smtClean="0">
                <a:solidFill>
                  <a:schemeClr val="tx1"/>
                </a:solidFill>
                <a:latin typeface="Times New Roman" pitchFamily="18" charset="0"/>
                <a:cs typeface="Times New Roman" pitchFamily="18" charset="0"/>
              </a:rPr>
              <a:t>. Он заметил, что его сандалии, подбитые железом, и деревянная палка с железным наконечником липнут к черным камням, которые лежали под ногами. Пастух перевернул палку наконечником вверх и убедился, что дерево не притягивается странными камнями. Тогда снял он </a:t>
            </a:r>
            <a:r>
              <a:rPr lang="ru-RU" sz="2000" dirty="0" err="1" smtClean="0">
                <a:solidFill>
                  <a:schemeClr val="tx1"/>
                </a:solidFill>
                <a:latin typeface="Times New Roman" pitchFamily="18" charset="0"/>
                <a:cs typeface="Times New Roman" pitchFamily="18" charset="0"/>
              </a:rPr>
              <a:t>сандали</a:t>
            </a:r>
            <a:r>
              <a:rPr lang="ru-RU" sz="2000" dirty="0" smtClean="0">
                <a:solidFill>
                  <a:schemeClr val="tx1"/>
                </a:solidFill>
                <a:latin typeface="Times New Roman" pitchFamily="18" charset="0"/>
                <a:cs typeface="Times New Roman" pitchFamily="18" charset="0"/>
              </a:rPr>
              <a:t> и увидел, что босые ноги тоже не притягиваются. </a:t>
            </a:r>
            <a:r>
              <a:rPr lang="ru-RU" sz="2000" b="1" dirty="0" err="1" smtClean="0">
                <a:solidFill>
                  <a:schemeClr val="tx1"/>
                </a:solidFill>
                <a:latin typeface="Times New Roman" pitchFamily="18" charset="0"/>
                <a:cs typeface="Times New Roman" pitchFamily="18" charset="0"/>
              </a:rPr>
              <a:t>Магнис</a:t>
            </a:r>
            <a:r>
              <a:rPr lang="ru-RU" sz="2000" b="1" dirty="0" smtClean="0">
                <a:solidFill>
                  <a:schemeClr val="tx1"/>
                </a:solidFill>
                <a:latin typeface="Times New Roman" pitchFamily="18" charset="0"/>
                <a:cs typeface="Times New Roman" pitchFamily="18" charset="0"/>
              </a:rPr>
              <a:t> понял</a:t>
            </a:r>
            <a:r>
              <a:rPr lang="ru-RU" sz="2000" dirty="0" smtClean="0">
                <a:solidFill>
                  <a:schemeClr val="tx1"/>
                </a:solidFill>
                <a:latin typeface="Times New Roman" pitchFamily="18" charset="0"/>
                <a:cs typeface="Times New Roman" pitchFamily="18" charset="0"/>
              </a:rPr>
              <a:t>, что эти странные черные камни не признают никаких других материалов, кроме железа. Пастух захватил несколько таких камней домой и показал их своим соседей. Так эти камни стали называться "</a:t>
            </a:r>
            <a:r>
              <a:rPr lang="ru-RU" sz="2000" b="1" dirty="0" smtClean="0">
                <a:solidFill>
                  <a:schemeClr val="tx1"/>
                </a:solidFill>
                <a:latin typeface="Times New Roman" pitchFamily="18" charset="0"/>
                <a:cs typeface="Times New Roman" pitchFamily="18" charset="0"/>
              </a:rPr>
              <a:t>магнитами</a:t>
            </a:r>
            <a:r>
              <a:rPr lang="ru-RU" sz="2000" dirty="0" smtClean="0">
                <a:solidFill>
                  <a:schemeClr val="tx1"/>
                </a:solidFill>
                <a:latin typeface="Times New Roman" pitchFamily="18" charset="0"/>
                <a:cs typeface="Times New Roman" pitchFamily="18" charset="0"/>
              </a:rPr>
              <a:t>" (показ картинки природного камня </a:t>
            </a:r>
            <a:r>
              <a:rPr lang="ru-RU" sz="2000" i="1" dirty="0" smtClean="0">
                <a:solidFill>
                  <a:schemeClr val="tx1"/>
                </a:solidFill>
                <a:latin typeface="Times New Roman" pitchFamily="18" charset="0"/>
                <a:cs typeface="Times New Roman" pitchFamily="18" charset="0"/>
              </a:rPr>
              <a:t>«</a:t>
            </a:r>
            <a:r>
              <a:rPr lang="ru-RU" sz="2000" b="1" i="1" dirty="0" smtClean="0">
                <a:solidFill>
                  <a:schemeClr val="tx1"/>
                </a:solidFill>
                <a:latin typeface="Times New Roman" pitchFamily="18" charset="0"/>
                <a:cs typeface="Times New Roman" pitchFamily="18" charset="0"/>
              </a:rPr>
              <a:t>магнит</a:t>
            </a:r>
            <a:r>
              <a:rPr lang="ru-RU" sz="2000" i="1" dirty="0" smtClean="0">
                <a:solidFill>
                  <a:schemeClr val="tx1"/>
                </a:solidFill>
                <a:latin typeface="Times New Roman" pitchFamily="18" charset="0"/>
                <a:cs typeface="Times New Roman" pitchFamily="18" charset="0"/>
              </a:rPr>
              <a:t>»</a:t>
            </a:r>
            <a:r>
              <a:rPr lang="ru-RU" sz="2000" dirty="0" smtClean="0">
                <a:solidFill>
                  <a:schemeClr val="tx1"/>
                </a:solidFill>
                <a:latin typeface="Times New Roman" pitchFamily="18" charset="0"/>
                <a:cs typeface="Times New Roman" pitchFamily="18" charset="0"/>
              </a:rPr>
              <a:t>)</a:t>
            </a:r>
            <a:br>
              <a:rPr lang="ru-RU" sz="2000" dirty="0" smtClean="0">
                <a:solidFill>
                  <a:schemeClr val="tx1"/>
                </a:solidFill>
                <a:latin typeface="Times New Roman" pitchFamily="18" charset="0"/>
                <a:cs typeface="Times New Roman" pitchFamily="18" charset="0"/>
              </a:rPr>
            </a:br>
            <a:r>
              <a:rPr lang="ru-RU" sz="1800" dirty="0" smtClean="0"/>
              <a:t/>
            </a:r>
            <a:br>
              <a:rPr lang="ru-RU" sz="1800" dirty="0" smtClean="0"/>
            </a:br>
            <a:endParaRPr lang="ru-RU" sz="1800" dirty="0">
              <a:latin typeface="Times New Roman" pitchFamily="18" charset="0"/>
              <a:cs typeface="Times New Roman" pitchFamily="18" charset="0"/>
            </a:endParaRPr>
          </a:p>
        </p:txBody>
      </p:sp>
      <p:pic>
        <p:nvPicPr>
          <p:cNvPr id="3" name="Рисунок 2" descr="http://images.myshared.ru/10/964811/slide_1.jpg"/>
          <p:cNvPicPr/>
          <p:nvPr/>
        </p:nvPicPr>
        <p:blipFill>
          <a:blip r:embed="rId2"/>
          <a:srcRect/>
          <a:stretch>
            <a:fillRect/>
          </a:stretch>
        </p:blipFill>
        <p:spPr bwMode="auto">
          <a:xfrm>
            <a:off x="2285984" y="4572007"/>
            <a:ext cx="2357454" cy="17859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Рисунок 3" descr="http://www.promvishivka.ru/images/examples/istmagnit5.jpg"/>
          <p:cNvPicPr/>
          <p:nvPr/>
        </p:nvPicPr>
        <p:blipFill>
          <a:blip r:embed="rId3"/>
          <a:srcRect/>
          <a:stretch>
            <a:fillRect/>
          </a:stretch>
        </p:blipFill>
        <p:spPr bwMode="auto">
          <a:xfrm>
            <a:off x="4929190" y="4572007"/>
            <a:ext cx="3238500" cy="17859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574</TotalTime>
  <Words>246</Words>
  <Application>Microsoft Office PowerPoint</Application>
  <PresentationFormat>Экран (4:3)</PresentationFormat>
  <Paragraphs>38</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Поток</vt:lpstr>
      <vt:lpstr>Муниципальное Бюджетное Дошкольное Образовательное  Учреждение Детский сад №46 «Северяночка»   </vt:lpstr>
      <vt:lpstr>Презентация PowerPoint</vt:lpstr>
      <vt:lpstr>Актуальность проекта:  Дошкольное детство - очень любознательный период. В этом возрасте дети любят экспериментировать.  Познавательный интерес ребенка проявляется в желании узнать новое о качествах и свойствах предметов, понять существующие между ними связи и отношения. Способность магнитов притягивать к себе предметы всегда вызывала у людей удивление. Для того чтобы раскрыть секреты магнита нужно изучить литературу, провести ряд опытов, экспериментов. Магниты окружают нас повсюду.  Дети легче и прочнее усваивают материал тогда, когда сами добывают знания, следят за изменениями, делают выводы. Данная, выбранная  нами тема по опытно –исследовательской деятельности, является началом для дальнейшего изучения свойств магнита. Она вызвала интерес у детей, т. к. в ходе проведения  опытов, ребенок самостоятельно получал результат своих исследований, делая соответствующие выводы. В проекте мы попытались ответить на интересующие нас вопросы: - Какие предметы притягивает магнит? - Чем притягивает магнит? - Как магнит применяет человек?</vt:lpstr>
      <vt:lpstr>Проблема: Магнит - доступный для ребенка и универсальный материал, широко применяется в детских игрушках, в конструкторах. Дети активно работают с магнитом, но, несмотря на это, у них недостаточно знаний о магнитах, его свойствах и его использования. Для этого необходимо  заинтересовать родителей к совместной экспериментальной деятельности с детьми, вовлечь в выполнение творческих домашних заданий, привлечь к активному участию в обогащении предметно-развивающей среды, воспитывать жизненную активность у детей и родителей. Гипотеза: предположим, что магнит – объект, который создаёт магнитное поле, обладает свойством притягивать другие предметы и  широко используется в жизни человека… Цель проекта:  Развить осознанную потребность в познании, экспериментировании. Изучить свойства магнита и возможности использования его в быту, медицине, технике и дома.</vt:lpstr>
      <vt:lpstr>Задачи проекта по образовательным областям.   Познавательное развитие:  Развивать стремление к познанию через поисково-исследовательскую деятельность. Сформировать у детей представление о магните и его свойствах притягивать предметы, выяснить, через какие материалы воздействует магнит. Выявить области использования магнита человеком. Художественно – эстетическое развитие: Развивать творческие способности детей, фантазию. Приобщать детей к чтению художественной литературы, просмотру познавательных мультфильмов. Социально – коммуникативное развития: Формировать навыки безопасной работы при проведении экспериментов. Воспитывать дружеские взаимоотношения детей в группе, чувство коллективизма, уважение к труду взрослого. Речевое развитие:  Развивать связную речь, умение делать выводы. Активизировать словарь детей. Физическое развитие:  Закреплять культурно-гигиенические навыки детей Работа с родителями: Повысить у родителей мотивацию и активность к совместной познавательной деятельности с детьми.  </vt:lpstr>
      <vt:lpstr> Педагогические технологии: - Игровая - Здоровьесберегающая - Познавательно-исследовательская - ИКТ (использование компьютерных технологий) Ожидаемый результат: -Активизируется речь детей - Возрастет познавательно- исследовательская активность детей - У детей сформируется интерес к проведению опытов, исследовательской деятельности. - Дети приобретут знания о свойствах магнита и областях его применения. Продукт реализации проекта:  - Изготовление магнитного театра своими руками «Курочка ряба»   </vt:lpstr>
      <vt:lpstr>Презентация PowerPoint</vt:lpstr>
      <vt:lpstr>1 этап: подготовительный *Изучение научной и методической литературы по данной теме *Сбор информации и подготовка литературы по теме проекта. *Разработка, планов, конспектов, подбор дидактических, сюжетно-  ролевых, подвижных игр, планирование и привлечение родителей к реализации проекта. 2 этап: практический Работа с детьми Познавательное развитие: *Знакомство с понятием «магнит»; *С историей появления «магнита»; *Беседа о свойствах магнита и областях его применения. *Просмотр мультфильма «Смешарики» (серия «Магнетизм») *Формирование умений приобретать знания посредством проведения практических опытов, делать выводы, обобщения; *Рассматривание фотографий и картинок с изображением магнитов разной формы и размера *НОД «Необыкновенный мир магнитов» *Опыты с магнитом Социально-коммуникативное развитие *Воспитывать внимательность, аккуратность, осторожность при работе с опасными предметами. Речевое развитие: *Чтение отрывка из сказки (про Элю и Железного Дровосека) А.Волкова «Волшебник изумрудного города» *Расширять словарный запас детей (слова «магнит», «притягивает», «отталкивает», «магнитное поле» и др.) 3этап:заключительный *Подведение итогов, изготовление магнитного театра своими руками «Курочка ряба»  </vt:lpstr>
      <vt:lpstr>Что такое магнит? «История появления магнита» Магнит – это камень, который умеет притягивать металлические предметы. У магнита есть северный и южный полюс. Даже если разломить магнит, у него все равно будет северный и южный полюсы.  Магнит притягивает только предметы, сделанные из железа и стали. Область вокруг магнита называется магнитным полем. Это зона, в которой действует сила его притяжения. Сила которая притягивает предметы, называется силой магнита.   В давние времена на горе Ида пастух по имени Магнис пас овец. Он заметил, что его сандалии, подбитые железом, и деревянная палка с железным наконечником липнут к черным камням, которые лежали под ногами. Пастух перевернул палку наконечником вверх и убедился, что дерево не притягивается странными камнями. Тогда снял он сандали и увидел, что босые ноги тоже не притягиваются. Магнис понял, что эти странные черные камни не признают никаких других материалов, кроме железа. Пастух захватил несколько таких камней домой и показал их своим соседей. Так эти камни стали называться "магнитами" (показ картинки природного камня «магнит»)  </vt:lpstr>
      <vt:lpstr>Презентация PowerPoint</vt:lpstr>
      <vt:lpstr>Беседа о свойствах магнита и областях его применения</vt:lpstr>
      <vt:lpstr>Опыты с магнитом</vt:lpstr>
      <vt:lpstr>Изготовление магнитного театра своими руками  «Курочка ряба» </vt:lpstr>
      <vt:lpstr>Подведение итогов *Работа с детьми Изготовление магнитного театра  «Курочка ряба» *Работа с родителями Сформировано представление о необходимости развития познавательного интереса, о необходимости организации совместной деятельности с детьми. *В ходе проекта дети узнали: Что такое магнит? О свойствах магнита Об областях использования магнита человеком Научились делать магнитные поделки своими руками </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Ирина</dc:creator>
  <cp:lastModifiedBy>Ирина</cp:lastModifiedBy>
  <cp:revision>57</cp:revision>
  <dcterms:created xsi:type="dcterms:W3CDTF">2016-12-19T17:13:41Z</dcterms:created>
  <dcterms:modified xsi:type="dcterms:W3CDTF">2020-04-03T15:10:30Z</dcterms:modified>
</cp:coreProperties>
</file>