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694DA2-8B35-4434-A661-08767616899F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D43DF0-6F20-416B-9EA1-78115ADB26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341782"/>
            <a:ext cx="8424936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endParaRPr lang="ru-RU" sz="2800" dirty="0" smtClean="0">
              <a:cs typeface="Vani" pitchFamily="34" charset="0"/>
            </a:endParaRPr>
          </a:p>
          <a:p>
            <a:pPr marL="0" indent="0" algn="r">
              <a:buNone/>
            </a:pPr>
            <a:endParaRPr lang="ru-RU" sz="2800" dirty="0">
              <a:solidFill>
                <a:schemeClr val="accent6"/>
              </a:solidFill>
              <a:cs typeface="Vani" pitchFamily="34" charset="0"/>
            </a:endParaRPr>
          </a:p>
          <a:p>
            <a:pPr marL="0" indent="0" algn="r">
              <a:buNone/>
            </a:pPr>
            <a:endParaRPr lang="ru-RU" sz="2800" dirty="0" smtClean="0">
              <a:solidFill>
                <a:schemeClr val="accent6"/>
              </a:solidFill>
              <a:cs typeface="Vani" pitchFamily="34" charset="0"/>
            </a:endParaRPr>
          </a:p>
          <a:p>
            <a:pPr marL="0" indent="0" algn="r">
              <a:buNone/>
            </a:pPr>
            <a:endParaRPr lang="ru-RU" sz="2800" dirty="0">
              <a:cs typeface="Vani" pitchFamily="34" charset="0"/>
            </a:endParaRPr>
          </a:p>
          <a:p>
            <a:pPr marL="0" indent="0" algn="r">
              <a:buNone/>
            </a:pPr>
            <a:r>
              <a:rPr lang="ru-RU" sz="2800" dirty="0" smtClean="0">
                <a:cs typeface="Vani" pitchFamily="34" charset="0"/>
              </a:rPr>
              <a:t>Исследование выполнил: </a:t>
            </a:r>
          </a:p>
          <a:p>
            <a:pPr marL="0" indent="0" algn="r">
              <a:buNone/>
            </a:pPr>
            <a:r>
              <a:rPr lang="ru-RU" sz="2800" dirty="0" smtClean="0">
                <a:cs typeface="Vani" pitchFamily="34" charset="0"/>
              </a:rPr>
              <a:t>Самарин Николай</a:t>
            </a:r>
          </a:p>
          <a:p>
            <a:pPr marL="0" indent="0" algn="r">
              <a:buNone/>
            </a:pPr>
            <a:r>
              <a:rPr lang="ru-RU" sz="2800" dirty="0" smtClean="0">
                <a:cs typeface="Vani" pitchFamily="34" charset="0"/>
              </a:rPr>
              <a:t>Гр.№ 7 «Колокольчики»</a:t>
            </a:r>
          </a:p>
          <a:p>
            <a:pPr marL="0" indent="0" algn="r">
              <a:buNone/>
            </a:pPr>
            <a:r>
              <a:rPr lang="ru-RU" sz="2800" dirty="0" smtClean="0">
                <a:cs typeface="Vani" pitchFamily="34" charset="0"/>
              </a:rPr>
              <a:t>ДС №5 «Солнышко»</a:t>
            </a:r>
          </a:p>
          <a:p>
            <a:pPr marL="0" indent="0" algn="r">
              <a:buNone/>
            </a:pPr>
            <a:r>
              <a:rPr lang="ru-RU" sz="2800" dirty="0" smtClean="0">
                <a:cs typeface="Vani" pitchFamily="34" charset="0"/>
              </a:rPr>
              <a:t>Г. Чудово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3062"/>
            <a:ext cx="3528392" cy="48945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71991" y="404664"/>
            <a:ext cx="6800409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Волшебное масло</a:t>
            </a:r>
            <a:endParaRPr lang="ru-RU" sz="5400" b="1" cap="none" spc="0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838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139246"/>
            <a:ext cx="8208912" cy="4386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94C600"/>
                </a:solidFill>
              </a:rPr>
              <a:t>Вывод: </a:t>
            </a:r>
            <a:r>
              <a:rPr lang="ru-RU" sz="1200" dirty="0" smtClean="0"/>
              <a:t>Масло «потечет» вверх, а вода начнет перемещаться в нижний бокал! А происходит это потому что </a:t>
            </a:r>
            <a:r>
              <a:rPr lang="ru-RU" sz="1200" dirty="0" smtClean="0"/>
              <a:t>масло </a:t>
            </a:r>
            <a:r>
              <a:rPr lang="ru-RU" sz="1200" dirty="0" smtClean="0"/>
              <a:t>легче воды, поэтому будет как будто течь наверх, пока полностью не вытеснит воду!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32656"/>
            <a:ext cx="7488832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72171"/>
              </a:avLst>
            </a:prstTxWarp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ксперимент 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маслом и водой 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перевернутых бокалах</a:t>
            </a:r>
            <a:endParaRPr lang="ru-RU" sz="2800" b="1" dirty="0">
              <a:ln w="1905"/>
              <a:solidFill>
                <a:srgbClr val="FF67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2251178" cy="2952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15145"/>
            <a:ext cx="2016224" cy="2952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49806"/>
            <a:ext cx="1683816" cy="26514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70" y="2631225"/>
            <a:ext cx="1995686" cy="25759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379892"/>
            <a:ext cx="1656184" cy="21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838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139246"/>
            <a:ext cx="8208912" cy="4386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4C600"/>
                </a:solidFill>
              </a:rPr>
              <a:t> Вот такие интересные опыты, оказывается, можно сделать с растительным маслом! Мне они очень понравились, было интересно!</a:t>
            </a:r>
          </a:p>
          <a:p>
            <a:pPr algn="ctr"/>
            <a:r>
              <a:rPr lang="ru-RU" sz="3200" b="1" dirty="0" smtClean="0">
                <a:solidFill>
                  <a:srgbClr val="94C600"/>
                </a:solidFill>
              </a:rPr>
              <a:t>  Попробуйте и вы тоже!</a:t>
            </a:r>
          </a:p>
          <a:p>
            <a:pPr algn="ctr"/>
            <a:r>
              <a:rPr lang="ru-RU" sz="4800" b="1" i="1" u="sng" dirty="0" smtClean="0">
                <a:solidFill>
                  <a:srgbClr val="94C600"/>
                </a:solidFill>
              </a:rPr>
              <a:t>Спасибо за внимание!</a:t>
            </a:r>
            <a:endParaRPr lang="ru-RU" sz="4800" i="1" u="sng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48680"/>
            <a:ext cx="4464496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2423"/>
              </a:avLst>
            </a:prstTxWarp>
            <a:spAutoFit/>
          </a:bodyPr>
          <a:lstStyle/>
          <a:p>
            <a:pPr lvl="0" algn="ctr"/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</a:t>
            </a:r>
            <a:endParaRPr lang="ru-RU" sz="2800" b="1" dirty="0">
              <a:ln w="1905"/>
              <a:solidFill>
                <a:srgbClr val="FF67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8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838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6"/>
            <a:ext cx="8856984" cy="47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600" dirty="0" smtClean="0"/>
              <a:t>Я часто помогаю маме делать овощной салатик, который мы заправляем ароматным подсолнечным маслом.</a:t>
            </a:r>
          </a:p>
          <a:p>
            <a:pPr marL="68580" indent="0">
              <a:buNone/>
            </a:pPr>
            <a:r>
              <a:rPr lang="ru-RU" sz="1600" dirty="0" smtClean="0"/>
              <a:t>Подсолнечное масло используют в приготовлении еды, для жарки овощей, и многих других продуктов.</a:t>
            </a:r>
          </a:p>
          <a:p>
            <a:pPr marL="68580" indent="0">
              <a:buNone/>
            </a:pPr>
            <a:r>
              <a:rPr lang="ru-RU" sz="1600" dirty="0" smtClean="0"/>
              <a:t>Мама сказала, что на подсолнечном масле можно не только готовить, можно еще делать эксперименты, и что мы можем сделать их дома! Мне стало очень интересно! И сейчас я о них расскажу!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56692"/>
            <a:ext cx="4752528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44811"/>
            <a:ext cx="2283718" cy="31409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11760" y="548680"/>
            <a:ext cx="4680519" cy="1044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</a:t>
            </a:r>
            <a:endParaRPr lang="ru-RU" sz="5400" b="1" cap="none" spc="0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1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313432"/>
            <a:ext cx="3994728" cy="42119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Цель исследования: провести опыты с подсолнечным маслом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2313430"/>
            <a:ext cx="4248472" cy="42119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исследования:</a:t>
            </a:r>
          </a:p>
          <a:p>
            <a:r>
              <a:rPr lang="ru-RU" dirty="0" smtClean="0"/>
              <a:t>Подготовить необходимые ингредиенты</a:t>
            </a:r>
          </a:p>
          <a:p>
            <a:r>
              <a:rPr lang="ru-RU" dirty="0" smtClean="0"/>
              <a:t>Выполнить опыты</a:t>
            </a:r>
          </a:p>
          <a:p>
            <a:r>
              <a:rPr lang="ru-RU" dirty="0" smtClean="0"/>
              <a:t>Сделать выводы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4664"/>
            <a:ext cx="6912768" cy="18722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66773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Опыты с подсолнечным маслом</a:t>
            </a:r>
            <a:endParaRPr lang="ru-RU" sz="5400" b="1" cap="none" spc="0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89040"/>
            <a:ext cx="2664296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244827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9" y="548680"/>
            <a:ext cx="3648247" cy="875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>
          <a:xfrm>
            <a:off x="899592" y="548680"/>
            <a:ext cx="3600400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423686"/>
            <a:ext cx="3672407" cy="48136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1.Подсолнечное масло</a:t>
            </a:r>
          </a:p>
          <a:p>
            <a:r>
              <a:rPr lang="ru-RU" sz="2000" b="1" dirty="0" smtClean="0"/>
              <a:t>2. Вода</a:t>
            </a:r>
          </a:p>
          <a:p>
            <a:r>
              <a:rPr lang="ru-RU" sz="2000" b="1" dirty="0" smtClean="0"/>
              <a:t>3. Сок</a:t>
            </a:r>
          </a:p>
          <a:p>
            <a:r>
              <a:rPr lang="ru-RU" sz="2000" b="1" dirty="0" smtClean="0"/>
              <a:t>4. Красители</a:t>
            </a:r>
          </a:p>
          <a:p>
            <a:r>
              <a:rPr lang="ru-RU" sz="2000" b="1" dirty="0" smtClean="0"/>
              <a:t>5. Шипучие таблетки аспирина</a:t>
            </a:r>
          </a:p>
          <a:p>
            <a:r>
              <a:rPr lang="ru-RU" sz="2000" b="1" dirty="0" smtClean="0"/>
              <a:t>6.Бокалы или кружки</a:t>
            </a:r>
          </a:p>
          <a:p>
            <a:r>
              <a:rPr lang="ru-RU" sz="2000" b="1" dirty="0" smtClean="0"/>
              <a:t>7. Небольшой лист бумаги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59590"/>
            <a:ext cx="367240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Bottom">
              <a:avLst>
                <a:gd name="adj" fmla="val 72754"/>
              </a:avLst>
            </a:prstTxWarp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нам понадобится для опытов?</a:t>
            </a:r>
            <a:endParaRPr lang="ru-RU" sz="1400" b="1" cap="none" spc="0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1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838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139246"/>
            <a:ext cx="8208912" cy="4386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Clr>
                <a:srgbClr val="94C600"/>
              </a:buClr>
              <a:buNone/>
            </a:pPr>
            <a:r>
              <a:rPr lang="ru-RU" sz="1400" b="1" dirty="0">
                <a:solidFill>
                  <a:srgbClr val="94C600"/>
                </a:solidFill>
              </a:rPr>
              <a:t>Ход эксперимента:</a:t>
            </a:r>
          </a:p>
          <a:p>
            <a:r>
              <a:rPr lang="ru-RU" sz="1200" dirty="0" smtClean="0"/>
              <a:t>Стакан на 1/3 наполнить водой, добавить растительное масло. Масло будет плавать по поверхности.</a:t>
            </a:r>
          </a:p>
          <a:p>
            <a:r>
              <a:rPr lang="ru-RU" sz="1400" b="1" dirty="0">
                <a:solidFill>
                  <a:srgbClr val="94C600"/>
                </a:solidFill>
              </a:rPr>
              <a:t>Вывод: </a:t>
            </a:r>
            <a:r>
              <a:rPr lang="ru-RU" sz="1200" dirty="0" smtClean="0"/>
              <a:t>вода и масло не могут смешиваться и отталкивают друг друга. Плотность масла меньше плотности воды, поэтому масло окажется наверху!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4590" y="476672"/>
            <a:ext cx="6552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4988"/>
              </a:avLst>
            </a:prstTxWarp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Опыт/эксперимент 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водой и маслом</a:t>
            </a:r>
            <a:endParaRPr lang="ru-RU" sz="4400" b="1" cap="none" spc="0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88279"/>
            <a:ext cx="1584176" cy="2265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3"/>
            <a:ext cx="1563638" cy="23762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31882"/>
            <a:ext cx="2088232" cy="25922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81" y="3140968"/>
            <a:ext cx="2191172" cy="33123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2509838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838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139246"/>
            <a:ext cx="8208912" cy="4386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Clr>
                <a:srgbClr val="94C600"/>
              </a:buClr>
              <a:buNone/>
            </a:pPr>
            <a:r>
              <a:rPr lang="ru-RU" sz="1400" b="1" dirty="0">
                <a:solidFill>
                  <a:srgbClr val="94C600"/>
                </a:solidFill>
              </a:rPr>
              <a:t>Ход эксперимента:</a:t>
            </a:r>
          </a:p>
          <a:p>
            <a:r>
              <a:rPr lang="ru-RU" sz="1200" dirty="0" smtClean="0"/>
              <a:t>В стакан налить сок, добавить растительное масло. Сок, как  и вода будет на дне бокала.</a:t>
            </a:r>
          </a:p>
          <a:p>
            <a:r>
              <a:rPr lang="ru-RU" sz="1400" b="1" dirty="0">
                <a:solidFill>
                  <a:srgbClr val="94C600"/>
                </a:solidFill>
              </a:rPr>
              <a:t>Вывод: </a:t>
            </a:r>
            <a:r>
              <a:rPr lang="ru-RU" sz="1200" dirty="0" smtClean="0"/>
              <a:t>сок и масло также  не будут смешиваться ! </a:t>
            </a:r>
          </a:p>
          <a:p>
            <a:pPr marL="68580" indent="0">
              <a:buNone/>
            </a:pPr>
            <a:r>
              <a:rPr lang="ru-RU" sz="1200" dirty="0" smtClean="0"/>
              <a:t>Опыт с соком выглядит очень красиво!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92696"/>
            <a:ext cx="6552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4988"/>
              </a:avLst>
            </a:prstTxWarp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Опыт/эксперимент </a:t>
            </a:r>
            <a:endParaRPr lang="ru-RU" sz="2800" b="1" dirty="0" smtClean="0">
              <a:ln w="1905"/>
              <a:solidFill>
                <a:srgbClr val="FF67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</a:t>
            </a:r>
            <a:r>
              <a:rPr lang="ru-RU" sz="2800" b="1" dirty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соком и маслом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9" y="4077072"/>
            <a:ext cx="1465896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14" y="3842220"/>
            <a:ext cx="1773838" cy="2693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31" y="3715983"/>
            <a:ext cx="1944216" cy="280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8921"/>
            <a:ext cx="28083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838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139246"/>
            <a:ext cx="8208912" cy="4386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Clr>
                <a:srgbClr val="94C600"/>
              </a:buClr>
              <a:buNone/>
            </a:pPr>
            <a:r>
              <a:rPr lang="ru-RU" sz="1400" b="1" dirty="0">
                <a:solidFill>
                  <a:srgbClr val="94C600"/>
                </a:solidFill>
              </a:rPr>
              <a:t>Ход эксперимента:</a:t>
            </a:r>
          </a:p>
          <a:p>
            <a:r>
              <a:rPr lang="ru-RU" sz="1200" dirty="0" smtClean="0"/>
              <a:t>Стакан  на 1/3 наполнить водой, добавить растительное масло. И пищевой краситель</a:t>
            </a:r>
          </a:p>
          <a:p>
            <a:r>
              <a:rPr lang="ru-RU" sz="1400" b="1" dirty="0" smtClean="0">
                <a:solidFill>
                  <a:srgbClr val="94C600"/>
                </a:solidFill>
              </a:rPr>
              <a:t>Вывод: </a:t>
            </a:r>
            <a:r>
              <a:rPr lang="ru-RU" sz="1200" dirty="0" smtClean="0"/>
              <a:t>краситель из масла попадает в воду и начинает растворяться там. Капли красителя опускаются медленно, растворяясь и перемешиваясь. Выглядит это фантастически!</a:t>
            </a:r>
          </a:p>
          <a:p>
            <a:r>
              <a:rPr lang="ru-RU" sz="1200" dirty="0" smtClean="0"/>
              <a:t>А что будет, если туда же добавить шипучую таблетку аспирина? Получится настоящая лава в бокале!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92696"/>
            <a:ext cx="6552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4988"/>
              </a:avLst>
            </a:prstTxWarp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Опыт/эксперимент </a:t>
            </a:r>
            <a:endParaRPr lang="ru-RU" sz="2800" b="1" dirty="0" smtClean="0">
              <a:ln w="1905"/>
              <a:solidFill>
                <a:srgbClr val="FF67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маслом и красителями</a:t>
            </a:r>
            <a:endParaRPr lang="ru-RU" sz="2800" b="1" dirty="0">
              <a:ln w="1905"/>
              <a:solidFill>
                <a:srgbClr val="FF67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1137"/>
            <a:ext cx="1656184" cy="2448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9687"/>
            <a:ext cx="1707654" cy="26166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68968"/>
            <a:ext cx="1707654" cy="2376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42" y="3849688"/>
            <a:ext cx="1707654" cy="25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838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139246"/>
            <a:ext cx="8208912" cy="4386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Clr>
                <a:srgbClr val="94C600"/>
              </a:buClr>
              <a:buNone/>
            </a:pPr>
            <a:r>
              <a:rPr lang="ru-RU" sz="1400" b="1" dirty="0" smtClean="0">
                <a:solidFill>
                  <a:srgbClr val="94C600"/>
                </a:solidFill>
              </a:rPr>
              <a:t>                                                                   </a:t>
            </a:r>
            <a:r>
              <a:rPr lang="ru-RU" b="1" dirty="0" smtClean="0">
                <a:solidFill>
                  <a:srgbClr val="94C600"/>
                </a:solidFill>
              </a:rPr>
              <a:t>Лава в бокале!</a:t>
            </a:r>
          </a:p>
          <a:p>
            <a:pPr marL="0" lvl="0" indent="0">
              <a:buClr>
                <a:srgbClr val="94C600"/>
              </a:buClr>
              <a:buNone/>
            </a:pPr>
            <a:endParaRPr lang="ru-RU" sz="1400" b="1" dirty="0" smtClean="0">
              <a:solidFill>
                <a:srgbClr val="94C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92696"/>
            <a:ext cx="6552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4988"/>
              </a:avLst>
            </a:prstTxWarp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Опыт/эксперимент </a:t>
            </a:r>
            <a:endParaRPr lang="ru-RU" sz="2800" b="1" dirty="0" smtClean="0">
              <a:ln w="1905"/>
              <a:solidFill>
                <a:srgbClr val="FF67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маслом и красителями</a:t>
            </a:r>
            <a:endParaRPr lang="ru-RU" sz="2800" b="1" dirty="0">
              <a:ln w="1905"/>
              <a:solidFill>
                <a:srgbClr val="FF67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68860"/>
            <a:ext cx="2592288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1728192" cy="213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98" y="2564903"/>
            <a:ext cx="2376264" cy="3323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1615108" cy="2520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65" y="2634123"/>
            <a:ext cx="2455804" cy="36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838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139246"/>
            <a:ext cx="8208912" cy="4386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Clr>
                <a:srgbClr val="94C600"/>
              </a:buClr>
              <a:buNone/>
            </a:pPr>
            <a:r>
              <a:rPr lang="ru-RU" sz="1400" b="1" dirty="0">
                <a:solidFill>
                  <a:srgbClr val="94C600"/>
                </a:solidFill>
              </a:rPr>
              <a:t>Ход эксперимента:</a:t>
            </a:r>
          </a:p>
          <a:p>
            <a:r>
              <a:rPr lang="ru-RU" sz="1200" dirty="0" smtClean="0"/>
              <a:t>В первый бокал налить воды и добавить краситель, размешать. В другой бокал добавить растительное масло.  Накрыть бокал с водой небольшим листиком бумаги. Бокал с водой нужно аккуратно перевернуть и ровно поставить на бокал с растительным маслом. Далее нужно аккуратно сдвинуть лист бумаги, создав небольшую щель между бокалами.</a:t>
            </a:r>
          </a:p>
          <a:p>
            <a:r>
              <a:rPr lang="ru-RU" sz="1400" b="1" dirty="0" smtClean="0">
                <a:solidFill>
                  <a:srgbClr val="94C600"/>
                </a:solidFill>
              </a:rPr>
              <a:t>Вывод: </a:t>
            </a:r>
            <a:r>
              <a:rPr lang="ru-RU" sz="1200" dirty="0" smtClean="0"/>
              <a:t>Масло «потечет» вверх, а вода начнет перемещаться в нижний бокал! А происходит это потому что </a:t>
            </a:r>
            <a:r>
              <a:rPr lang="ru-RU" sz="1200" dirty="0" smtClean="0"/>
              <a:t>масло </a:t>
            </a:r>
            <a:r>
              <a:rPr lang="ru-RU" sz="1200" dirty="0" smtClean="0"/>
              <a:t>легче воды, поэтому будет как будто течь наверх, пока полностью не вытеснит воду!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32656"/>
            <a:ext cx="7488832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72171"/>
              </a:avLst>
            </a:prstTxWarp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ксперимент 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маслом и водой 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FF67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перевернутых бокалах</a:t>
            </a:r>
            <a:endParaRPr lang="ru-RU" sz="2800" b="1" dirty="0">
              <a:ln w="1905"/>
              <a:solidFill>
                <a:srgbClr val="FF67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5" y="3904154"/>
            <a:ext cx="1800200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99466"/>
            <a:ext cx="1872208" cy="2816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59" y="3779222"/>
            <a:ext cx="1728192" cy="273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37" y="3645024"/>
            <a:ext cx="2293987" cy="28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329</TotalTime>
  <Words>493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2022-09-24T19:34:06Z</dcterms:created>
  <dcterms:modified xsi:type="dcterms:W3CDTF">2022-09-25T01:13:45Z</dcterms:modified>
</cp:coreProperties>
</file>