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7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9389"/>
    <p:restoredTop sz="96149"/>
  </p:normalViewPr>
  <p:slideViewPr>
    <p:cSldViewPr snapToObjects="1">
      <p:cViewPr varScale="1">
        <p:scale>
          <a:sx n="81" d="100"/>
          <a:sy n="81" d="100"/>
        </p:scale>
        <p:origin x="-522" y="-84"/>
      </p:cViewPr>
      <p:guideLst>
        <p:guide orient="horz" pos="2157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216" cy="73737216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presProps" Target="presProps.xml"  /><Relationship Id="rId2" Type="http://schemas.openxmlformats.org/officeDocument/2006/relationships/slide" Target="slides/slide1.xml"  /><Relationship Id="rId20" Type="http://schemas.openxmlformats.org/officeDocument/2006/relationships/viewProps" Target="viewProps.xml"  /><Relationship Id="rId21" Type="http://schemas.openxmlformats.org/officeDocument/2006/relationships/theme" Target="theme/theme1.xml"  /><Relationship Id="rId22" Type="http://schemas.openxmlformats.org/officeDocument/2006/relationships/tableStyles" Target="tableStyles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Титульный слайд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 altLang="en-US"/>
              <a:t>Образец подзаголовка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40A130E-E3B8-4EBE-931F-81B26B8448AA}" type="datetime1">
              <a:rPr lang="ru-RU" altLang="en-US"/>
              <a:pPr lvl="0">
                <a:defRPr/>
              </a:pPr>
              <a:t>30-11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800C6A38-4290-41DD-B95C-4155372FD4A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Вставить" type="objOnly" preserve="1">
  <p:cSld name="Встави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A348888-F454-4AD2-BA62-3AF29D9807C0}" type="datetime1">
              <a:rPr lang="ru-RU" altLang="en-US"/>
              <a:pPr lvl="0">
                <a:defRPr/>
              </a:pPr>
              <a:t>30-11</a:t>
            </a:fld>
            <a:endParaRPr lang="ru-RU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Оглавление" type="clipArtAndTx" preserve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>
              <a:defRPr/>
            </a:pPr>
            <a:r>
              <a:rPr lang="ru-RU" altLang="en-US"/>
              <a:t>Введение</a:t>
            </a:r>
            <a:endParaRPr lang="ru-RU" altLang="en-US"/>
          </a:p>
          <a:p>
            <a:pPr lvl="0">
              <a:defRPr/>
            </a:pPr>
            <a:r>
              <a:rPr lang="ru-RU" altLang="en-US"/>
              <a:t>Основной текст 1</a:t>
            </a:r>
            <a:endParaRPr lang="ru-RU" altLang="en-US"/>
          </a:p>
          <a:p>
            <a:pPr lvl="0">
              <a:defRPr/>
            </a:pPr>
            <a:r>
              <a:rPr lang="ru-RU" altLang="en-US"/>
              <a:t>Основной текст 2</a:t>
            </a:r>
            <a:endParaRPr lang="ru-RU" altLang="en-US"/>
          </a:p>
          <a:p>
            <a:pPr lvl="0">
              <a:defRPr/>
            </a:pPr>
            <a:r>
              <a:rPr lang="ru-RU" altLang="en-US"/>
              <a:t>Основной текст 3</a:t>
            </a:r>
            <a:endParaRPr lang="ru-RU" altLang="en-US"/>
          </a:p>
          <a:p>
            <a:pPr lvl="0">
              <a:defRPr/>
            </a:pPr>
            <a:r>
              <a:rPr lang="ru-RU" altLang="en-US"/>
              <a:t>Заключение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6FEC12-A4C9-4837-AF94-AD867782C04C}" type="datetime1">
              <a:rPr lang="ru-RU" altLang="en-US"/>
              <a:pPr lvl="0">
                <a:defRPr/>
              </a:pPr>
              <a:t>30-11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Вертикальный заголовок и текст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7F84A3-4F29-4053-ACFD-1BAF2D3F140C}" type="datetime1">
              <a:rPr lang="ru-RU" altLang="en-US"/>
              <a:pPr lvl="0">
                <a:defRPr/>
              </a:pPr>
              <a:t>30-11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Заголовок и объект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4953836A-82A3-4C8B-9D31-CD724F3673ED}" type="datetime1">
              <a:rPr lang="ru-RU" altLang="en-US"/>
              <a:pPr lvl="0">
                <a:defRPr/>
              </a:pPr>
              <a:t>30-11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Пусто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D2EBAF6-36D0-4DD8-B695-D4C1B37E35D6}" type="datetime1">
              <a:rPr lang="ru-RU" altLang="en-US"/>
              <a:pPr lvl="0">
                <a:defRPr/>
              </a:pPr>
              <a:t>30-11</a:t>
            </a:fld>
            <a:endParaRPr lang="ru-RU" alt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Заголовок раздела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60728D28-603B-4EFC-80F8-17E5E9107035}" type="datetime1">
              <a:rPr lang="ru-RU" altLang="en-US"/>
              <a:pPr lvl="0">
                <a:defRPr/>
              </a:pPr>
              <a:t>30-11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Два объекта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27A1F4E-0809-4239-8034-C38E431DAF92}" type="datetime1">
              <a:rPr lang="ru-RU" altLang="en-US"/>
              <a:pPr lvl="0">
                <a:defRPr/>
              </a:pPr>
              <a:t>30-11</a:t>
            </a:fld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Только заголовок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E0DA496-7307-4E8B-88DE-CB97B48BAB6F}" type="datetime1">
              <a:rPr lang="ru-RU" altLang="en-US"/>
              <a:pPr lvl="0">
                <a:defRPr/>
              </a:pPr>
              <a:t>30-11</a:t>
            </a:fld>
            <a:endParaRPr lang="ru-RU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Таблицы" type="tbl" preserve="1">
  <p:cSld name="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>
              <a:defRPr/>
            </a:pPr>
            <a:r>
              <a:rPr lang="ru-RU" altLang="en-US"/>
              <a:t>Вставка таблицы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8721E90-850C-410B-8B89-8394F580CFDA}" type="datetime1">
              <a:rPr lang="ru-RU" altLang="en-US"/>
              <a:pPr lvl="0">
                <a:defRPr/>
              </a:pPr>
              <a:t>30-11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Четыре объекта" type="fourObj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ru-RU" altLang="en-US"/>
              <a:pPr lvl="0">
                <a:defRPr/>
              </a:pPr>
              <a:t>30-11</a:t>
            </a:fld>
            <a:endParaRPr lang="ru-RU" alt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Рисунок с подписью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ru-RU" altLang="en-US"/>
              <a:t>Вставка картинки</a:t>
            </a:r>
            <a:endParaRPr lang="ru-RU" alt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ru-RU" altLang="en-US"/>
              <a:pPr lvl="0">
                <a:defRPr/>
              </a:pPr>
              <a:t>30-11</a:t>
            </a:fld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Thinkfree Office">
    <p:bg>
      <p:bgPr shadeToTitle="0">
        <a:gradFill flip="xy" rotWithShape="1">
          <a:gsLst>
            <a:gs pos="0">
              <a:srgbClr val="f7e49f">
                <a:alpha val="100000"/>
              </a:srgbClr>
            </a:gs>
            <a:gs pos="57000">
              <a:srgbClr val="f9a662">
                <a:alpha val="100000"/>
              </a:srgbClr>
            </a:gs>
            <a:gs pos="72000">
              <a:srgbClr val="ffff29">
                <a:alpha val="100000"/>
              </a:srgbClr>
            </a:gs>
            <a:gs pos="31000">
              <a:schemeClr val="accent3">
                <a:lumMod val="60000"/>
                <a:lumOff val="40000"/>
                <a:alpha val="100000"/>
              </a:schemeClr>
            </a:gs>
            <a:gs pos="100000">
              <a:srgbClr val="ffc000">
                <a:alpha val="100000"/>
              </a:srgbClr>
            </a:gs>
          </a:gsLst>
          <a:lin ang="5400000" scaled="1"/>
          <a:tileRect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D422D86A-5F52-4165-8473-F1B836277586}" type="datetime1">
              <a:rPr lang="ru-RU" altLang="en-US"/>
              <a:pPr lvl="0">
                <a:defRPr/>
              </a:pPr>
              <a:t>30-11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Relationship Id="rId3" Type="http://schemas.openxmlformats.org/officeDocument/2006/relationships/image" Target="../media/image2.jpeg"  /><Relationship Id="rId4" Type="http://schemas.openxmlformats.org/officeDocument/2006/relationships/image" Target="../media/image3.jpeg"  /><Relationship Id="rId5" Type="http://schemas.openxmlformats.org/officeDocument/2006/relationships/image" Target="../media/image4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30.jpeg"  /><Relationship Id="rId3" Type="http://schemas.openxmlformats.org/officeDocument/2006/relationships/image" Target="../media/image31.png"  /><Relationship Id="rId4" Type="http://schemas.openxmlformats.org/officeDocument/2006/relationships/image" Target="../media/image32.jpeg"  /><Relationship Id="rId5" Type="http://schemas.openxmlformats.org/officeDocument/2006/relationships/image" Target="../media/image33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34.jpeg"  /><Relationship Id="rId3" Type="http://schemas.openxmlformats.org/officeDocument/2006/relationships/image" Target="../media/image35.jpeg"  /><Relationship Id="rId4" Type="http://schemas.openxmlformats.org/officeDocument/2006/relationships/image" Target="../media/image36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37.jpeg"  /><Relationship Id="rId3" Type="http://schemas.openxmlformats.org/officeDocument/2006/relationships/image" Target="../media/image38.jpeg"  /><Relationship Id="rId4" Type="http://schemas.openxmlformats.org/officeDocument/2006/relationships/image" Target="../media/image39.jpeg"  /><Relationship Id="rId5" Type="http://schemas.openxmlformats.org/officeDocument/2006/relationships/image" Target="../media/image40.jpeg"  /><Relationship Id="rId6" Type="http://schemas.openxmlformats.org/officeDocument/2006/relationships/image" Target="../media/image31.png"  /><Relationship Id="rId7" Type="http://schemas.openxmlformats.org/officeDocument/2006/relationships/image" Target="../media/image41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42.jpeg"  /><Relationship Id="rId3" Type="http://schemas.openxmlformats.org/officeDocument/2006/relationships/image" Target="../media/image43.jpeg"  /><Relationship Id="rId4" Type="http://schemas.openxmlformats.org/officeDocument/2006/relationships/image" Target="../media/image44.jpeg"  /><Relationship Id="rId5" Type="http://schemas.openxmlformats.org/officeDocument/2006/relationships/image" Target="../media/image45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46.jpeg"  /><Relationship Id="rId3" Type="http://schemas.openxmlformats.org/officeDocument/2006/relationships/image" Target="../media/image47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48.jpeg"  /><Relationship Id="rId3" Type="http://schemas.openxmlformats.org/officeDocument/2006/relationships/image" Target="../media/image49.jpeg"  /><Relationship Id="rId4" Type="http://schemas.openxmlformats.org/officeDocument/2006/relationships/image" Target="../media/image50.jpeg"  /><Relationship Id="rId5" Type="http://schemas.openxmlformats.org/officeDocument/2006/relationships/image" Target="../media/image51.jpeg"  /><Relationship Id="rId6" Type="http://schemas.openxmlformats.org/officeDocument/2006/relationships/image" Target="../media/image52.jpeg"  /><Relationship Id="rId7" Type="http://schemas.openxmlformats.org/officeDocument/2006/relationships/image" Target="../media/image53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54.jpeg"  /><Relationship Id="rId3" Type="http://schemas.openxmlformats.org/officeDocument/2006/relationships/image" Target="../media/image55.jpe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56.png"  /><Relationship Id="rId3" Type="http://schemas.openxmlformats.org/officeDocument/2006/relationships/image" Target="../media/image57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5.jpeg"  /><Relationship Id="rId3" Type="http://schemas.openxmlformats.org/officeDocument/2006/relationships/image" Target="../media/image6.jpeg"  /><Relationship Id="rId4" Type="http://schemas.openxmlformats.org/officeDocument/2006/relationships/image" Target="../media/image7.jpeg"  /><Relationship Id="rId5" Type="http://schemas.openxmlformats.org/officeDocument/2006/relationships/image" Target="../media/image8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9.jpeg"  /><Relationship Id="rId3" Type="http://schemas.openxmlformats.org/officeDocument/2006/relationships/image" Target="../media/image10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11.jpeg"  /><Relationship Id="rId3" Type="http://schemas.openxmlformats.org/officeDocument/2006/relationships/image" Target="../media/image12.jpeg"  /><Relationship Id="rId4" Type="http://schemas.openxmlformats.org/officeDocument/2006/relationships/image" Target="../media/image13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10" Type="http://schemas.openxmlformats.org/officeDocument/2006/relationships/image" Target="../media/image15.png"  /><Relationship Id="rId11" Type="http://schemas.openxmlformats.org/officeDocument/2006/relationships/image" Target="../media/image16.png"  /><Relationship Id="rId12" Type="http://schemas.openxmlformats.org/officeDocument/2006/relationships/image" Target="../media/image17.png"  /><Relationship Id="rId2" Type="http://schemas.openxmlformats.org/officeDocument/2006/relationships/hyperlink" Target="https://ru.wikipedia.org/wiki/%D0%A0%D0%BE%D0%B6%D0%B4%D0%B5%D1%81%D1%82%D0%B2%D0%BE_%D0%A5%D1%80%D0%B8%D1%81%D1%82%D0%BE%D0%B2%D0%BE" TargetMode="External" /><Relationship Id="rId3" Type="http://schemas.openxmlformats.org/officeDocument/2006/relationships/hyperlink" Target="https://ru.wikipedia.org/wiki/%D0%A0%D1%83%D1%81%D1%81%D0%BA%D0%B0%D1%8F_%D0%BF%D1%80%D0%B0%D0%B2%D0%BE%D1%81%D0%BB%D0%B0%D0%B2%D0%BD%D0%B0%D1%8F_%D1%86%D0%B5%D1%80%D0%BA%D0%BE%D0%B2%D1%8C" TargetMode="External" /><Relationship Id="rId4" Type="http://schemas.openxmlformats.org/officeDocument/2006/relationships/hyperlink" Target="https://ru.wikipedia.org/wiki/7_%D1%8F%D0%BD%D0%B2%D0%B0%D1%80%D1%8F" TargetMode="External" /><Relationship Id="rId5" Type="http://schemas.openxmlformats.org/officeDocument/2006/relationships/hyperlink" Target="https://ru.wikipedia.org/wiki/%D0%93%D1%80%D0%B8%D0%B3%D0%BE%D1%80%D0%B8%D0%B0%D0%BD%D1%81%D0%BA%D0%B8%D0%B9_%D0%BA%D0%B0%D0%BB%D0%B5%D0%BD%D0%B4%D0%B0%D1%80%D1%8C" TargetMode="External" /><Relationship Id="rId6" Type="http://schemas.openxmlformats.org/officeDocument/2006/relationships/hyperlink" Target="https://ru.wikipedia.org/wiki/%D0%AE%D0%BB%D0%B8%D0%B0%D0%BD%D1%81%D0%BA%D0%B8%D0%B9_%D0%BA%D0%B0%D0%BB%D0%B5%D0%BD%D0%B4%D0%B0%D1%80%D1%8C" TargetMode="External" /><Relationship Id="rId7" Type="http://schemas.openxmlformats.org/officeDocument/2006/relationships/hyperlink" Target="https://ru.wikipedia.org/wiki/%D0%A1%D0%A8%D0%90" TargetMode="External" /><Relationship Id="rId8" Type="http://schemas.openxmlformats.org/officeDocument/2006/relationships/hyperlink" Target="https://ru.wikipedia.org/wiki/%D0%9D%D0%BE%D0%B2%D1%8B%D0%B9_%D0%B3%D0%BE%D0%B4_%D0%B2_%D0%A0%D0%BE%D1%81%D1%81%D0%B8%D0%B8" TargetMode="External" /><Relationship Id="rId9" Type="http://schemas.openxmlformats.org/officeDocument/2006/relationships/image" Target="../media/image14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18.gif"  /><Relationship Id="rId3" Type="http://schemas.openxmlformats.org/officeDocument/2006/relationships/image" Target="../media/image19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20.jpeg"  /><Relationship Id="rId3" Type="http://schemas.openxmlformats.org/officeDocument/2006/relationships/image" Target="../media/image21.png"  /><Relationship Id="rId4" Type="http://schemas.openxmlformats.org/officeDocument/2006/relationships/image" Target="../media/image22.jpeg"  /><Relationship Id="rId5" Type="http://schemas.openxmlformats.org/officeDocument/2006/relationships/image" Target="../media/image23.jpeg"  /><Relationship Id="rId6" Type="http://schemas.openxmlformats.org/officeDocument/2006/relationships/image" Target="../media/image24.jpeg"  /><Relationship Id="rId7" Type="http://schemas.openxmlformats.org/officeDocument/2006/relationships/image" Target="../media/image25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26.png"  /><Relationship Id="rId3" Type="http://schemas.openxmlformats.org/officeDocument/2006/relationships/image" Target="../media/image27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28.jpeg"  /><Relationship Id="rId3" Type="http://schemas.openxmlformats.org/officeDocument/2006/relationships/image" Target="../media/image29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idx="0"/>
          </p:nvPr>
        </p:nvSpPr>
        <p:spPr>
          <a:xfrm>
            <a:off x="2437245" y="2636901"/>
            <a:ext cx="7317510" cy="1728216"/>
          </a:xfrm>
          <a:ln w="57150">
            <a:solidFill>
              <a:schemeClr val="accent2"/>
            </a:solidFill>
            <a:prstDash val="sysDash"/>
          </a:ln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ru-RU" altLang="en-US" sz="3600">
                <a:latin typeface="Georgia Pro Cond Semibold"/>
              </a:rPr>
              <a:t>Рождество в России и Австралии</a:t>
            </a:r>
            <a:endParaRPr lang="ru-RU" altLang="en-US" sz="3600">
              <a:latin typeface="Georgia Pro Cond Semibold"/>
            </a:endParaRPr>
          </a:p>
          <a:p>
            <a:pPr>
              <a:defRPr/>
            </a:pPr>
            <a:r>
              <a:rPr lang="ru-RU" altLang="en-US" sz="3200">
                <a:latin typeface="Georgia Pro Cond Semibold"/>
              </a:rPr>
              <a:t> </a:t>
            </a:r>
            <a:r>
              <a:rPr lang="ru-RU" altLang="en-US" sz="2000">
                <a:latin typeface="Georgia Pro Cond Semibold"/>
              </a:rPr>
              <a:t>РАЗЛИЧИЕ и СХОДСТВО</a:t>
            </a:r>
            <a:endParaRPr lang="ru-RU" altLang="en-US" sz="2000">
              <a:latin typeface="Georgia Pro Cond Semibold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24297" y="4581144"/>
            <a:ext cx="4786346" cy="1524020"/>
          </a:xfrm>
          <a:ln w="38100">
            <a:solidFill>
              <a:schemeClr val="accent2"/>
            </a:solidFill>
            <a:prstDash val="dash"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ru-RU" altLang="en-US" sz="1800">
                <a:solidFill>
                  <a:schemeClr val="tx1"/>
                </a:solidFill>
                <a:latin typeface="Georgia Pro Cond Semibold"/>
              </a:rPr>
              <a:t>Садон Людмила Михайловна,</a:t>
            </a:r>
            <a:endParaRPr lang="ru-RU" altLang="en-US" sz="1800">
              <a:solidFill>
                <a:schemeClr val="tx1"/>
              </a:solidFill>
              <a:latin typeface="Georgia Pro Cond Semibold"/>
            </a:endParaRPr>
          </a:p>
          <a:p>
            <a:pPr>
              <a:defRPr/>
            </a:pPr>
            <a:r>
              <a:rPr lang="ru-RU" altLang="en-US" sz="1800">
                <a:solidFill>
                  <a:schemeClr val="tx1"/>
                </a:solidFill>
                <a:latin typeface="Georgia Pro Cond Semibold"/>
              </a:rPr>
              <a:t>педагог дополнительного образования,</a:t>
            </a:r>
            <a:endParaRPr lang="ru-RU" altLang="en-US" sz="1800">
              <a:solidFill>
                <a:schemeClr val="tx1"/>
              </a:solidFill>
              <a:latin typeface="Georgia Pro Cond Semibold"/>
            </a:endParaRPr>
          </a:p>
          <a:p>
            <a:pPr>
              <a:defRPr/>
            </a:pPr>
            <a:r>
              <a:rPr lang="ru-RU" altLang="en-US" sz="1800">
                <a:solidFill>
                  <a:schemeClr val="tx1"/>
                </a:solidFill>
                <a:latin typeface="Georgia Pro Cond Semibold"/>
              </a:rPr>
              <a:t>1 квалификационная категория,</a:t>
            </a:r>
            <a:endParaRPr lang="ru-RU" altLang="en-US" sz="1800">
              <a:solidFill>
                <a:schemeClr val="tx1"/>
              </a:solidFill>
              <a:latin typeface="Georgia Pro Cond Semibold"/>
            </a:endParaRPr>
          </a:p>
          <a:p>
            <a:pPr>
              <a:defRPr/>
            </a:pPr>
            <a:r>
              <a:rPr lang="ru-RU" altLang="en-US" sz="1800">
                <a:solidFill>
                  <a:schemeClr val="tx1"/>
                </a:solidFill>
                <a:latin typeface="Georgia Pro Cond Semibold"/>
              </a:rPr>
              <a:t>МБОУ ДО ДЮЦ,2022 г.</a:t>
            </a:r>
            <a:endParaRPr lang="ru-RU" altLang="en-US" sz="1800">
              <a:solidFill>
                <a:schemeClr val="tx1"/>
              </a:solidFill>
              <a:latin typeface="Georgia Pro Cond Semibold"/>
            </a:endParaRPr>
          </a:p>
        </p:txBody>
      </p:sp>
      <p:pic>
        <p:nvPicPr>
          <p:cNvPr id="4" name="Рисунок 3" descr="http://www.komcity.ru/i/news/31988/856e9437127dd526aa1f3e55e2182ee61546660219.jpg"/>
          <p:cNvPicPr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309654" y="500042"/>
            <a:ext cx="2500330" cy="1857388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https://avatars.dzeninfra.ru/get-zen_doc/1877958/pub_5dad80cdc49f2900b0a112b5_5dad8134ec575b00aee630d3/scale_1200"/>
          <p:cNvPicPr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524496" y="500042"/>
            <a:ext cx="3286148" cy="1857388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https://i.pinimg.com/736x/d5/33/48/d533482785ef387d536a7bf24edfc316.jpg"/>
          <p:cNvPicPr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07289" y="2873194"/>
            <a:ext cx="1402431" cy="1889306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0086870" y="2996946"/>
            <a:ext cx="1607915" cy="1765554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>
          <a:xfrm>
            <a:off x="6023992" y="274638"/>
            <a:ext cx="5832728" cy="1143000"/>
          </a:xfrm>
          <a:ln w="28575">
            <a:solidFill>
              <a:schemeClr val="accent2"/>
            </a:solidFill>
          </a:ln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  <p:txBody>
          <a:bodyPr>
            <a:normAutofit/>
          </a:bodyPr>
          <a:lstStyle/>
          <a:p>
            <a:pPr lvl="0">
              <a:defRPr/>
            </a:pPr>
            <a:r>
              <a:rPr lang="ru-RU">
                <a:latin typeface="Georgia Pro Cond Semibold"/>
              </a:rPr>
              <a:t>Рождественский пост</a:t>
            </a:r>
            <a:endParaRPr lang="ru-RU">
              <a:latin typeface="Georgia Pro Cond Semibold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40018" y="1600200"/>
            <a:ext cx="5616702" cy="1900809"/>
          </a:xfrm>
          <a:ln w="28575">
            <a:solidFill>
              <a:schemeClr val="accent3"/>
            </a:solidFill>
          </a:ln>
          <a:effectLst>
            <a:glow rad="63500">
              <a:schemeClr val="accent5">
                <a:satMod val="175000"/>
                <a:alpha val="50000"/>
              </a:schemeClr>
            </a:glow>
          </a:effectLst>
        </p:spPr>
        <p:txBody>
          <a:bodyPr>
            <a:normAutofit fontScale="40000" lnSpcReduction="20000"/>
          </a:bodyPr>
          <a:lstStyle/>
          <a:p>
            <a:pPr lvl="0">
              <a:defRPr/>
            </a:pPr>
            <a:endParaRPr lang="ru-RU" b="1"/>
          </a:p>
          <a:p>
            <a:pPr lvl="0">
              <a:defRPr/>
            </a:pPr>
            <a:r>
              <a:rPr lang="ru-RU" sz="3500" b="1"/>
              <a:t>В православный Сочельник едят строго ритуальные и притом исключительно постные блюда:</a:t>
            </a:r>
            <a:r>
              <a:rPr lang="ru-RU" sz="3500"/>
              <a:t> каша (без масла), рыба (печеная или вареная, т. е. тоже без масла) и фрукты. Иными словами, растительно-рыбный стол без масла, молока и яиц.</a:t>
            </a:r>
            <a:endParaRPr lang="ru-RU" sz="3500"/>
          </a:p>
          <a:p>
            <a:pPr lvl="0">
              <a:defRPr/>
            </a:pPr>
            <a:r>
              <a:rPr lang="ru-RU" sz="3500"/>
              <a:t>Рождественский Сочельник по составу пищи, по своему меню — праздник чисто религиозный.</a:t>
            </a:r>
            <a:endParaRPr lang="ru-RU"/>
          </a:p>
          <a:p>
            <a:pPr lvl="0">
              <a:defRPr/>
            </a:pPr>
            <a:r>
              <a:rPr lang="ru-RU"/>
              <a:t> </a:t>
            </a:r>
            <a:endParaRPr lang="ru-RU"/>
          </a:p>
          <a:p>
            <a:pPr lvl="0">
              <a:defRPr/>
            </a:pPr>
            <a:r>
              <a:rPr lang="ru-RU"/>
              <a:t> </a:t>
            </a:r>
            <a:endParaRPr lang="ru-RU"/>
          </a:p>
          <a:p>
            <a:pPr lvl="0">
              <a:defRPr/>
            </a:pP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2398" y="500042"/>
            <a:ext cx="5384799" cy="4225120"/>
          </a:xfrm>
          <a:ln w="28575">
            <a:solidFill>
              <a:schemeClr val="accent3"/>
            </a:solidFill>
          </a:ln>
          <a:effectLst>
            <a:glow rad="190500">
              <a:schemeClr val="accent4">
                <a:satMod val="175000"/>
                <a:alpha val="50000"/>
              </a:schemeClr>
            </a:glow>
          </a:effectLst>
        </p:spPr>
        <p:txBody>
          <a:bodyPr>
            <a:normAutofit fontScale="55000" lnSpcReduction="20000"/>
          </a:bodyPr>
          <a:lstStyle/>
          <a:p>
            <a:pPr lvl="0">
              <a:defRPr/>
            </a:pPr>
            <a:r>
              <a:rPr lang="ru-RU" b="1"/>
              <a:t>Сочельник — заключительный день Рождественского поста</a:t>
            </a:r>
            <a:r>
              <a:rPr lang="ru-RU"/>
              <a:t>. Традиционно в этот день в пищу можно было принимать лишь так называемое сочиво — размоченные зерна пшеницы с медом и фруктами. Эта традиция и дала название празднику. </a:t>
            </a:r>
            <a:endParaRPr lang="ru-RU"/>
          </a:p>
          <a:p>
            <a:pPr lvl="0">
              <a:defRPr/>
            </a:pPr>
            <a:r>
              <a:rPr lang="ru-RU"/>
              <a:t>В Рождественский сочельник до "вечерней звезды", то есть до вечерних песнопений за Богослужением "Волсви же со звездою путешествуют", ничего не ели и не садились за стол. С появлением же на небе первого радостного огонька, который возвестил когда-то волхвам о рождении Спасителя, можно праздновать. </a:t>
            </a:r>
            <a:endParaRPr lang="ru-RU"/>
          </a:p>
          <a:p>
            <a:pPr lvl="0">
              <a:defRPr/>
            </a:pPr>
            <a:r>
              <a:rPr lang="ru-RU" b="1"/>
              <a:t>Главное кулинарное событие Рождества — эт</a:t>
            </a:r>
            <a:r>
              <a:rPr lang="ru-RU" altLang="en-US" b="1"/>
              <a:t>о</a:t>
            </a:r>
            <a:r>
              <a:rPr lang="ru-RU" b="1"/>
              <a:t> ужин в Сочельник.</a:t>
            </a:r>
            <a:r>
              <a:rPr lang="ru-RU"/>
              <a:t> Наши предки в канун Рождества обязательно клали на стол пучок свежего сена - в память о яслях, в которых родился Иисус. Стол накрывали белоснежной скатертью и расставляли на нем двенадцать блюд — по числу Христовых Апостолов из 12-ти, — и все постные. Зато с наступлением 7-го числа на стол разрешалось ставить мясные блюда</a:t>
            </a:r>
            <a:endParaRPr lang="ru-RU"/>
          </a:p>
        </p:txBody>
      </p:sp>
      <p:pic>
        <p:nvPicPr>
          <p:cNvPr id="7" name="Рисунок 6" descr="https://avatars.mds.yandex.net/get-images-cbir/6452924/DotC49mxd0P1Fm4veg45mA2008/ocr"/>
          <p:cNvPicPr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680198" y="3816996"/>
            <a:ext cx="3357585" cy="2752778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https://i.mycdn.me/i?r=AyH4iRPQ2q0otWIFepML2LxRhS7g83IUXd62AOooqoiNBg"/>
          <p:cNvPicPr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52398" y="5137801"/>
            <a:ext cx="1994240" cy="1431973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Традиционный рецепт кутьи включает пшеницу"/>
          <p:cNvPicPr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933129" y="5365154"/>
            <a:ext cx="1808135" cy="1204620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Узвар – вкусный напиток из сухофруктов"/>
          <p:cNvPicPr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3144797" y="5029672"/>
            <a:ext cx="1480569" cy="988362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5231892" y="171441"/>
            <a:ext cx="4104513" cy="1169298"/>
          </a:xfrm>
          <a:ln w="28575">
            <a:solidFill>
              <a:schemeClr val="accent2"/>
            </a:solidFill>
          </a:ln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ru-RU" altLang="en-US">
                <a:latin typeface="Georgia Pro Cond Semibold"/>
              </a:rPr>
              <a:t>Рождество</a:t>
            </a:r>
            <a:endParaRPr lang="ru-RU" altLang="en-US">
              <a:latin typeface="Georgia Pro Cond Semibold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99" y="1772793"/>
            <a:ext cx="5384799" cy="4816960"/>
          </a:xfrm>
          <a:ln w="28575">
            <a:solidFill>
              <a:schemeClr val="accent3"/>
            </a:solidFill>
          </a:ln>
          <a:effectLst>
            <a:glow rad="63500">
              <a:schemeClr val="accent2">
                <a:satMod val="175000"/>
                <a:alpha val="50000"/>
              </a:schemeClr>
            </a:glow>
          </a:effectLst>
        </p:spPr>
        <p:txBody>
          <a:bodyPr>
            <a:normAutofit/>
          </a:bodyPr>
          <a:lstStyle/>
          <a:p>
            <a:pPr>
              <a:buNone/>
              <a:defRPr/>
            </a:pPr>
            <a:endParaRPr lang="ru-RU" altLang="en-US" sz="2000"/>
          </a:p>
          <a:p>
            <a:pPr>
              <a:defRPr/>
            </a:pPr>
            <a:r>
              <a:rPr lang="ru-RU" sz="2000"/>
              <a:t>Утром 7 января (на Рождество) проводятся богослужения. Почитается память Божьей Матери – девы Марии  и Иисуса Христа. В день Рождества христиане приветствуют друг друга словами: «Христос родился!». В ответ говорят: «Славим его!»</a:t>
            </a:r>
            <a:endParaRPr lang="ru-RU" sz="2000"/>
          </a:p>
          <a:p>
            <a:pPr>
              <a:defRPr/>
            </a:pPr>
            <a:endParaRPr lang="ru-RU" alt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599" y="1600201"/>
            <a:ext cx="5384799" cy="2543180"/>
          </a:xfrm>
          <a:ln w="28575">
            <a:solidFill>
              <a:schemeClr val="accent3"/>
            </a:solidFill>
          </a:ln>
          <a:effectLst>
            <a:glow rad="63500">
              <a:schemeClr val="accent5">
                <a:satMod val="175000"/>
                <a:alpha val="50000"/>
              </a:schemeClr>
            </a:glow>
          </a:effectLst>
        </p:spPr>
        <p:txBody>
          <a:bodyPr>
            <a:normAutofit lnSpcReduction="10000"/>
          </a:bodyPr>
          <a:lstStyle/>
          <a:p>
            <a:pPr>
              <a:buNone/>
              <a:defRPr/>
            </a:pPr>
            <a:r>
              <a:rPr lang="ru-RU" sz="2000"/>
              <a:t>Самый важный день австралийских рождественских традиций - (Рождество) 25 декабря.Дети в этот день просыпаются на рассвете,чтобы получить подарки.С этого момента начинается радость Рождества.Затем следует перезвон с родственниками и друзьями,живущими в других городах и странах.</a:t>
            </a:r>
            <a:endParaRPr lang="ru-RU" sz="2000"/>
          </a:p>
          <a:p>
            <a:pPr>
              <a:buNone/>
              <a:defRPr/>
            </a:pPr>
            <a:endParaRPr lang="ru-RU" altLang="en-US"/>
          </a:p>
        </p:txBody>
      </p:sp>
      <p:pic>
        <p:nvPicPr>
          <p:cNvPr id="5" name="shape1095"/>
          <p:cNvPicPr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925453" y="4375176"/>
            <a:ext cx="3929090" cy="2214577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https://cepia.ru/images/u/pages/5731/2.jpg"/>
          <p:cNvPicPr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23902" y="171441"/>
            <a:ext cx="2143140" cy="1428759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http://p2.patriarchia.ru/2014/01/07/1235444019/2PALK4029-20140107-1200.jpg"/>
          <p:cNvPicPr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582843" y="4375176"/>
            <a:ext cx="2928958" cy="1982782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5095868" y="274638"/>
            <a:ext cx="6215106" cy="1143000"/>
          </a:xfrm>
          <a:ln w="28575">
            <a:solidFill>
              <a:schemeClr val="accent2"/>
            </a:solidFill>
          </a:ln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ru-RU">
                <a:latin typeface="Georgia Pro Cond Semibold"/>
              </a:rPr>
              <a:t>Рождественская еда</a:t>
            </a:r>
            <a:endParaRPr lang="ru-RU" altLang="en-US">
              <a:latin typeface="Georgia Pro Cond Semibold"/>
            </a:endParaRPr>
          </a:p>
        </p:txBody>
      </p:sp>
      <p:pic>
        <p:nvPicPr>
          <p:cNvPr id="5" name="Рисунок 4" descr="https://avatars.mds.yandex.net/get-images-cbir/7734805/I6kME197O39nQhrZXZHrzw4822/ocr"/>
          <p:cNvPicPr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881422" y="1600200"/>
            <a:ext cx="1858758" cy="1174252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 descr="https://avatars.mds.yandex.net/get-images-cbir/1978354/NQYbnwk4zo8xc5FMA_biUA5025/ocr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384036" y="5288641"/>
            <a:ext cx="1501915" cy="1005466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напиткти,приготволение,советы,Узвар на рождество."/>
          <p:cNvPicPr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203421" y="4952103"/>
            <a:ext cx="1599035" cy="1141230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Рождественский стол (61 фото) ."/>
          <p:cNvPicPr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0128504" y="5288641"/>
            <a:ext cx="1549042" cy="936281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6384036" y="1600200"/>
            <a:ext cx="5198362" cy="3124962"/>
          </a:xfrm>
          <a:ln w="28575">
            <a:solidFill>
              <a:schemeClr val="accent3"/>
            </a:solidFill>
          </a:ln>
          <a:effectLst>
            <a:glow rad="63500">
              <a:schemeClr val="accent2">
                <a:satMod val="175000"/>
                <a:alpha val="50000"/>
              </a:schemeClr>
            </a:glow>
          </a:effectLst>
        </p:spPr>
        <p:txBody>
          <a:bodyPr>
            <a:normAutofit/>
          </a:bodyPr>
          <a:lstStyle/>
          <a:p>
            <a:pPr lvl="0">
              <a:defRPr/>
            </a:pPr>
            <a:endParaRPr lang="ru-RU"/>
          </a:p>
          <a:p>
            <a:pPr lvl="0">
              <a:defRPr/>
            </a:pPr>
            <a:r>
              <a:rPr lang="ru-RU" sz="1400"/>
              <a:t>В рождественскую ночь с 6 на 7 января совершается праздничная Божественная литургия. В сам день праздника Рождества верующие разговляются (едят не постную, а скоромную пищу).</a:t>
            </a:r>
            <a:endParaRPr lang="ru-RU" sz="1400"/>
          </a:p>
          <a:p>
            <a:pPr lvl="0">
              <a:defRPr/>
            </a:pPr>
            <a:r>
              <a:rPr lang="ru-RU" sz="1400"/>
              <a:t> Двенадцать последующих дней после Рождества называются святыми днями, или святками. Наверное, оттого и на рождественском столе должно быть, по поверью, 12 блюд. </a:t>
            </a:r>
            <a:endParaRPr lang="ru-RU" sz="1400"/>
          </a:p>
          <a:p>
            <a:pPr lvl="0">
              <a:defRPr/>
            </a:pPr>
            <a:r>
              <a:rPr lang="ru-RU" sz="1400"/>
              <a:t>Часть из них переходила на утро 7 января с сочельника — это кутья и взвар. Остальные, скоромные, блюда ждали своего часа</a:t>
            </a:r>
            <a:endParaRPr lang="ru-RU" sz="1400"/>
          </a:p>
          <a:p>
            <a:pPr lvl="0">
              <a:defRPr/>
            </a:pPr>
            <a:endParaRPr lang="ru-RU" b="1"/>
          </a:p>
        </p:txBody>
      </p:sp>
      <p:pic>
        <p:nvPicPr>
          <p:cNvPr id="14" name="Рисунок 13" descr="https://i.mycdn.me/i?r=AyH4iRPQ2q0otWIFepML2LxRhS7g83IUXd62AOooqoiNBg"/>
          <p:cNvPicPr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414277" y="274638"/>
            <a:ext cx="2752765" cy="2697164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https://i.ytimg.com/vi/S0Z8oOrYgg4/maxresdefault.jpg"/>
          <p:cNvPicPr/>
          <p:nvPr/>
        </p:nvPicPr>
        <p:blipFill rotWithShape="1">
          <a:blip r:embed="rId7"/>
          <a:srcRect l="28260" t="1810" r="10620"/>
          <a:stretch>
            <a:fillRect/>
          </a:stretch>
        </p:blipFill>
        <p:spPr>
          <a:xfrm>
            <a:off x="1708635" y="3239218"/>
            <a:ext cx="3631193" cy="3278037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7464171" y="257403"/>
            <a:ext cx="3960494" cy="1155345"/>
          </a:xfrm>
          <a:ln w="28575">
            <a:solidFill>
              <a:schemeClr val="accent2"/>
            </a:solidFill>
          </a:ln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ru-RU" altLang="en-US">
                <a:latin typeface="Georgia Pro Cond Semibold"/>
              </a:rPr>
              <a:t>Подарки </a:t>
            </a:r>
            <a:br>
              <a:rPr lang="ru-RU" altLang="en-US">
                <a:latin typeface="Georgia Pro Cond Semibold"/>
              </a:rPr>
            </a:br>
            <a:r>
              <a:rPr lang="ru-RU" altLang="en-US" sz="2400">
                <a:latin typeface="Georgia Pro Cond Semibold"/>
              </a:rPr>
              <a:t>родным и чужим</a:t>
            </a:r>
            <a:endParaRPr lang="ru-RU" altLang="en-US" sz="2400">
              <a:latin typeface="Georgia Pro Cond Semibold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99" y="2428868"/>
            <a:ext cx="5384799" cy="4043378"/>
          </a:xfrm>
          <a:ln w="28575">
            <a:solidFill>
              <a:schemeClr val="accent3"/>
            </a:solidFill>
          </a:ln>
          <a:effectLst>
            <a:glow rad="63500">
              <a:schemeClr val="accent2">
                <a:satMod val="175000"/>
                <a:alpha val="50000"/>
              </a:schemeClr>
            </a:glow>
          </a:effectLst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ru-RU" altLang="en-US"/>
              <a:t>Святки-колядки</a:t>
            </a:r>
            <a:r>
              <a:rPr lang="en-US" altLang="ru-RU"/>
              <a:t>-7</a:t>
            </a:r>
            <a:r>
              <a:rPr lang="ru-RU" altLang="en-US"/>
              <a:t> дней</a:t>
            </a:r>
            <a:endParaRPr lang="ru-RU" altLang="en-US"/>
          </a:p>
          <a:p>
            <a:pPr>
              <a:defRPr/>
            </a:pPr>
            <a:r>
              <a:rPr lang="ru-RU" altLang="en-US" sz="1400"/>
              <a:t>с ночи </a:t>
            </a:r>
            <a:r>
              <a:rPr lang="en-US" altLang="ru-RU" sz="1400"/>
              <a:t>6</a:t>
            </a:r>
            <a:r>
              <a:rPr lang="ru-RU" altLang="en-US" sz="1400"/>
              <a:t> на </a:t>
            </a:r>
            <a:r>
              <a:rPr lang="en-US" altLang="ru-RU" sz="1400"/>
              <a:t>7</a:t>
            </a:r>
            <a:r>
              <a:rPr lang="ru-RU" altLang="en-US" sz="1400"/>
              <a:t>января по ночь с </a:t>
            </a:r>
            <a:r>
              <a:rPr lang="en-US" altLang="ru-RU" sz="1400"/>
              <a:t>18</a:t>
            </a:r>
            <a:r>
              <a:rPr lang="ru-RU" altLang="en-US" sz="1400"/>
              <a:t> на </a:t>
            </a:r>
            <a:r>
              <a:rPr lang="en-US" altLang="ru-RU" sz="1400"/>
              <a:t>19</a:t>
            </a:r>
            <a:r>
              <a:rPr lang="ru-RU" altLang="en-US" sz="1400"/>
              <a:t> января</a:t>
            </a:r>
            <a:endParaRPr lang="ru-RU" altLang="en-US" sz="1400"/>
          </a:p>
          <a:p>
            <a:pPr>
              <a:defRPr/>
            </a:pPr>
            <a:r>
              <a:rPr lang="ru-RU" altLang="en-US" sz="1400"/>
              <a:t>По традиции, в первые дни празднества принято посещать знакомых, близких, друзей.</a:t>
            </a:r>
            <a:endParaRPr lang="ru-RU" altLang="en-US" sz="1400"/>
          </a:p>
          <a:p>
            <a:pPr>
              <a:defRPr/>
            </a:pPr>
            <a:r>
              <a:rPr lang="ru-RU" altLang="en-US" sz="1400"/>
              <a:t> </a:t>
            </a:r>
            <a:r>
              <a:rPr lang="ru-RU" altLang="en-US" sz="1400" b="1" i="1"/>
              <a:t>Дарить подарки </a:t>
            </a:r>
            <a:r>
              <a:rPr lang="ru-RU" altLang="en-US" sz="1400"/>
              <a:t>– в память о тех дарах, которые принесли восточные волхвы Младенцу Христу.</a:t>
            </a:r>
            <a:endParaRPr lang="ru-RU" altLang="en-US" sz="1400"/>
          </a:p>
          <a:p>
            <a:pPr>
              <a:defRPr/>
            </a:pPr>
            <a:r>
              <a:rPr lang="ru-RU" altLang="en-US" sz="1400"/>
              <a:t> Не забывали и о бедных. В древние времена в Святки даже цари, переодетые в простолюдинов, посещали тюрьмы и подавали заключенным милостыню.</a:t>
            </a:r>
            <a:endParaRPr lang="ru-RU" altLang="en-US" sz="1400"/>
          </a:p>
          <a:p>
            <a:pPr>
              <a:defRPr/>
            </a:pPr>
            <a:endParaRPr lang="ru-RU" altLang="en-US" sz="1400"/>
          </a:p>
          <a:p>
            <a:pPr>
              <a:defRPr/>
            </a:pPr>
            <a:r>
              <a:rPr lang="ru-RU" sz="1400"/>
              <a:t>В 2022 году </a:t>
            </a:r>
            <a:r>
              <a:rPr lang="ru-RU" sz="1400" b="1"/>
              <a:t>Святки</a:t>
            </a:r>
            <a:r>
              <a:rPr lang="ru-RU" sz="1400"/>
              <a:t> </a:t>
            </a:r>
            <a:r>
              <a:rPr lang="ru-RU" sz="1400" b="1"/>
              <a:t>в</a:t>
            </a:r>
            <a:r>
              <a:rPr lang="ru-RU" sz="1400"/>
              <a:t> </a:t>
            </a:r>
            <a:r>
              <a:rPr lang="ru-RU" sz="1400" b="1"/>
              <a:t>России</a:t>
            </a:r>
            <a:r>
              <a:rPr lang="ru-RU" sz="1400"/>
              <a:t> начинаются накануне </a:t>
            </a:r>
            <a:r>
              <a:rPr lang="ru-RU" sz="1400" b="1"/>
              <a:t>Рождества</a:t>
            </a:r>
            <a:r>
              <a:rPr lang="ru-RU" sz="1400"/>
              <a:t> Христова, в </a:t>
            </a:r>
            <a:r>
              <a:rPr lang="ru-RU" sz="1400" b="1"/>
              <a:t>Рождественский</a:t>
            </a:r>
            <a:r>
              <a:rPr lang="ru-RU" sz="1400"/>
              <a:t> Сочельник, вечером в четверг, 6 января, и продлятся до Крещенского сочельника - вечера вторника 18 января (заканчиваются после освящения воды). Традиция праздновать («святить») дни между праздниками </a:t>
            </a:r>
            <a:r>
              <a:rPr lang="ru-RU" sz="1400" b="1"/>
              <a:t>Рождества</a:t>
            </a:r>
            <a:r>
              <a:rPr lang="ru-RU" sz="1400"/>
              <a:t> Христа и Крещения Господня, была установлена в V веке в период Единой Церкви.</a:t>
            </a:r>
            <a:endParaRPr lang="ru-RU" sz="1400"/>
          </a:p>
          <a:p>
            <a:pPr>
              <a:defRPr/>
            </a:pPr>
            <a:endParaRPr lang="ru-RU" altLang="en-US" sz="140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55894" y="1671638"/>
            <a:ext cx="5384799" cy="1757362"/>
          </a:xfrm>
          <a:ln w="28575">
            <a:solidFill>
              <a:schemeClr val="accent3"/>
            </a:solidFill>
          </a:ln>
          <a:effectLst>
            <a:glow rad="63500">
              <a:schemeClr val="accent2">
                <a:satMod val="175000"/>
                <a:alpha val="50000"/>
              </a:schemeClr>
            </a:glow>
          </a:effectLst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ru-RU" sz="1600" i="1"/>
              <a:t>День после Рождества (26 декабря)</a:t>
            </a:r>
            <a:r>
              <a:rPr lang="ru-RU" sz="1600"/>
              <a:t> - День подарков (англ. Boxing Day-это день Подарков в Австралии.В этот день большинство людей идут в гости к своим друзьям и часто устраивают барбекю на пляже.</a:t>
            </a:r>
            <a:endParaRPr lang="ru-RU" sz="1600"/>
          </a:p>
          <a:p>
            <a:pPr>
              <a:defRPr/>
            </a:pPr>
            <a:r>
              <a:rPr lang="ru-RU" sz="1600"/>
              <a:t>Кто-то посещает распродажи,которые проводятся в магазинах и торговых центрах. </a:t>
            </a:r>
            <a:r>
              <a:rPr lang="ru-RU" altLang="en-US" b="1"/>
              <a:t> </a:t>
            </a:r>
            <a:endParaRPr lang="ru-RU" altLang="en-US" b="1"/>
          </a:p>
        </p:txBody>
      </p:sp>
      <p:pic>
        <p:nvPicPr>
          <p:cNvPr id="5" name="shape1066"/>
          <p:cNvPicPr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281525" y="4725162"/>
            <a:ext cx="2143140" cy="1426843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shape1065"/>
          <p:cNvPicPr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456045" y="3866947"/>
            <a:ext cx="2316180" cy="1571636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https://www.korely.ru/upload/iblock/1ef/1ef3fb7673f8c7ab2e932542195c171a.jpg"/>
          <p:cNvPicPr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30993" y="257403"/>
            <a:ext cx="2786082" cy="1931546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Сразу после праздника Рождества Христова у православных России начались свя..."/>
          <p:cNvPicPr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3738546" y="537384"/>
            <a:ext cx="2030424" cy="1391418"/>
          </a:xfrm>
          <a:prstGeom prst="rect">
            <a:avLst/>
          </a:prstGeom>
          <a:ln w="88900" cap="sq">
            <a:noFill/>
            <a:miter/>
          </a:ln>
          <a:effectLst>
            <a:glow rad="63500">
              <a:schemeClr val="accent2">
                <a:satMod val="175000"/>
                <a:alpha val="50000"/>
              </a:schemeClr>
            </a:glow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>
          <a:xfrm>
            <a:off x="6384036" y="332613"/>
            <a:ext cx="3771785" cy="864108"/>
          </a:xfrm>
          <a:ln w="28575">
            <a:solidFill>
              <a:schemeClr val="accent2"/>
            </a:solidFill>
          </a:ln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lvl="0">
              <a:defRPr/>
            </a:pPr>
            <a:r>
              <a:rPr lang="ru-RU" altLang="en-US">
                <a:latin typeface="Georgia Pro Cond Semibold"/>
              </a:rPr>
              <a:t>Колядки</a:t>
            </a:r>
            <a:endParaRPr lang="ru-RU" altLang="en-US">
              <a:latin typeface="Georgia Pro Cond Semibold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48972" y="3645027"/>
            <a:ext cx="5070956" cy="2664333"/>
          </a:xfrm>
          <a:ln w="28575">
            <a:solidFill>
              <a:schemeClr val="accent3"/>
            </a:solidFill>
          </a:ln>
          <a:effectLst>
            <a:glow rad="63500">
              <a:schemeClr val="accent2">
                <a:satMod val="175000"/>
                <a:alpha val="50000"/>
              </a:schemeClr>
            </a:glow>
          </a:effectLst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ru-RU"/>
              <a:t>Коляда - славянский праздник, который сегодня начинается с Рождества и продолжается до Крещения, то есть проходит c </a:t>
            </a:r>
            <a:r>
              <a:rPr lang="ru-RU" b="1"/>
              <a:t>7</a:t>
            </a:r>
            <a:r>
              <a:rPr lang="ru-RU"/>
              <a:t> до 19 </a:t>
            </a:r>
            <a:r>
              <a:rPr lang="ru-RU" b="1"/>
              <a:t>января</a:t>
            </a:r>
            <a:r>
              <a:rPr lang="ru-RU"/>
              <a:t>. В эти дни проводятся обряды, которые посвящены Рождеству. Раньше же Коляда начиналась со Святок, то есть 25 декабря и заканчивалась 6 января.</a:t>
            </a: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96674" y="4581144"/>
            <a:ext cx="5860046" cy="1728216"/>
          </a:xfrm>
          <a:ln w="28575">
            <a:solidFill>
              <a:schemeClr val="accent3"/>
            </a:solidFill>
          </a:ln>
          <a:effectLst>
            <a:glow rad="63500">
              <a:schemeClr val="accent2">
                <a:satMod val="175000"/>
                <a:alpha val="50000"/>
              </a:schemeClr>
            </a:glo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ru-RU" sz="2000"/>
              <a:t>В больших городах в канун Рождества     </a:t>
            </a:r>
            <a:r>
              <a:rPr lang="ru-RU" altLang="en-US" sz="2000"/>
              <a:t>   </a:t>
            </a:r>
            <a:r>
              <a:rPr lang="ru-RU" sz="2000"/>
              <a:t>австралийцы соблюдают весьма интерес</a:t>
            </a:r>
            <a:r>
              <a:rPr lang="en-US" altLang="ru-RU" sz="2000"/>
              <a:t>-</a:t>
            </a:r>
            <a:r>
              <a:rPr lang="ru-RU" sz="2000"/>
              <a:t>ную традицию под названием“Колядки</a:t>
            </a:r>
            <a:r>
              <a:rPr lang="ru-RU" altLang="en-US" sz="2000"/>
              <a:t>   </a:t>
            </a:r>
            <a:r>
              <a:rPr lang="ru-RU" sz="2000"/>
              <a:t>при свечах”,которая началась в Мельбур</a:t>
            </a:r>
            <a:r>
              <a:rPr lang="en-US" altLang="ru-RU" sz="2000"/>
              <a:t>-</a:t>
            </a:r>
            <a:r>
              <a:rPr lang="ru-RU" sz="2000"/>
              <a:t>не в </a:t>
            </a:r>
            <a:r>
              <a:rPr lang="ru-RU" altLang="en-US" sz="2000"/>
              <a:t> </a:t>
            </a:r>
            <a:r>
              <a:rPr lang="ru-RU" sz="2000"/>
              <a:t>1938 году.</a:t>
            </a:r>
            <a:endParaRPr lang="ru-RU" sz="2000"/>
          </a:p>
        </p:txBody>
      </p:sp>
      <p:pic>
        <p:nvPicPr>
          <p:cNvPr id="7" name="Рисунок 5" descr="https://avatars.mds.yandex.net/get-images-cbir/1404247/ewcBZrNUl4TMLsbm6OH4Wg9661/ocr"/>
          <p:cNvPicPr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92990" y="546512"/>
            <a:ext cx="4206848" cy="2594451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shape1054"/>
          <p:cNvPicPr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849357" y="1664175"/>
            <a:ext cx="4343388" cy="2347914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6524628" y="357166"/>
            <a:ext cx="5384797" cy="1066031"/>
          </a:xfrm>
          <a:ln w="28575">
            <a:solidFill>
              <a:schemeClr val="accent2"/>
            </a:solidFill>
          </a:ln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ru-RU" altLang="en-US" sz="3100"/>
            </a:br>
            <a:r>
              <a:rPr lang="ru-RU" altLang="en-US" sz="3600">
                <a:latin typeface="Georgia Pro Cond Semibold"/>
              </a:rPr>
              <a:t>Современные традиции </a:t>
            </a:r>
            <a:br>
              <a:rPr lang="ru-RU" altLang="en-US" sz="3600">
                <a:latin typeface="Georgia Pro Cond Semibold"/>
              </a:rPr>
            </a:br>
            <a:r>
              <a:rPr lang="ru-RU" altLang="en-US" sz="3600">
                <a:latin typeface="Georgia Pro Cond Semibold"/>
              </a:rPr>
              <a:t>празднования</a:t>
            </a:r>
            <a:br>
              <a:rPr lang="ru-RU" altLang="en-US" sz="3600">
                <a:latin typeface="Georgia Pro Cond Semibold"/>
              </a:rPr>
            </a:br>
            <a:endParaRPr lang="ru-RU" altLang="en-US" sz="3600">
              <a:latin typeface="Georgia Pro Cond Semibold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6646" y="4653153"/>
            <a:ext cx="6090174" cy="1915507"/>
          </a:xfrm>
          <a:ln w="28575">
            <a:solidFill>
              <a:schemeClr val="accent3"/>
            </a:solidFill>
          </a:ln>
          <a:effectLst>
            <a:glow rad="63500">
              <a:schemeClr val="accent2">
                <a:satMod val="175000"/>
                <a:alpha val="50000"/>
              </a:schemeClr>
            </a:glow>
          </a:effectLst>
        </p:spPr>
        <p:txBody>
          <a:bodyPr>
            <a:normAutofit fontScale="85000" lnSpcReduction="20000"/>
          </a:bodyPr>
          <a:lstStyle/>
          <a:p>
            <a:pPr>
              <a:defRPr/>
            </a:pPr>
            <a:endParaRPr lang="ru-RU" altLang="en-US" sz="2117"/>
          </a:p>
          <a:p>
            <a:pPr>
              <a:defRPr/>
            </a:pPr>
            <a:r>
              <a:rPr lang="ru-RU" altLang="en-US" sz="2117"/>
              <a:t>Основные гуляния еще с 1929 года перенесены на Новый год, поэтому Рождество проходит тихо и спокойно. Но все-таки приверженцы старых традиций пытаются возобновить прежние игрища и гуляния на Рождество. В некоторых городах нашей страны местные власти устраивают для горожан праздник на центральной площади.</a:t>
            </a:r>
            <a:endParaRPr lang="ru-RU" altLang="en-US" sz="2117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24628" y="3603982"/>
            <a:ext cx="5384797" cy="1532164"/>
          </a:xfrm>
          <a:ln w="28575">
            <a:solidFill>
              <a:schemeClr val="accent3"/>
            </a:solidFill>
          </a:ln>
          <a:effectLst>
            <a:glow rad="63500">
              <a:schemeClr val="accent2">
                <a:satMod val="175000"/>
                <a:alpha val="50000"/>
              </a:schemeClr>
            </a:glow>
          </a:effectLst>
        </p:spPr>
        <p:txBody>
          <a:bodyPr>
            <a:normAutofit fontScale="77500" lnSpcReduction="20000"/>
          </a:bodyPr>
          <a:lstStyle/>
          <a:p>
            <a:pPr>
              <a:defRPr/>
            </a:pPr>
            <a:endParaRPr lang="ru-RU" altLang="en-US" sz="1729"/>
          </a:p>
          <a:p>
            <a:pPr>
              <a:defRPr/>
            </a:pPr>
            <a:r>
              <a:rPr lang="ru-RU" altLang="en-US" sz="1729"/>
              <a:t>Русская церковь торжественно отмечает праздник Рождества Христова. В сочельник православные храмы наполняются множеством христиан, многие из которых проводят там всю ночь. Общественное телевидение в прямом эфире транслирует всенощные бдения и утреннюю литургию по центральным каналам.</a:t>
            </a:r>
            <a:endParaRPr lang="ru-RU" altLang="en-US" sz="1729"/>
          </a:p>
        </p:txBody>
      </p:sp>
      <p:pic>
        <p:nvPicPr>
          <p:cNvPr id="7" name="Рисунок 6" descr="https://avatars.mds.yandex.net/i?id=b1eeb377522feea807838ad388f6b2e0-5518637-images-thumbs&amp;ref=rim&amp;n=33&amp;w=225&amp;h=150"/>
          <p:cNvPicPr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810380" y="5519489"/>
            <a:ext cx="1661018" cy="905381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https://avatars.mds.yandex.net/i?id=90069255e20534a4ec9aaf1f58a8ddfd5e6ed1da-7006309-images-thumbs&amp;n=13"/>
          <p:cNvPicPr/>
          <p:nvPr/>
        </p:nvPicPr>
        <p:blipFill rotWithShape="1">
          <a:blip r:embed="rId3"/>
          <a:srcRect/>
          <a:stretch>
            <a:fillRect/>
          </a:stretch>
        </p:blipFill>
        <p:spPr>
          <a:xfrm rot="10800000" flipV="1">
            <a:off x="9525024" y="5519489"/>
            <a:ext cx="1685987" cy="905381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https://avatars.mds.yandex.net/i?id=6c23ee04da48c9291bc724b2d3059d4143461c4e-5878638-images-thumbs&amp;n=13"/>
          <p:cNvPicPr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7453322" y="1500173"/>
            <a:ext cx="3143272" cy="1928826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https://avatars.mds.yandex.net/get-images-cbir/4607850/nzBFmiCbtN48_H3nlsA_qw6035/ocr"/>
          <p:cNvPicPr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380960" y="547416"/>
            <a:ext cx="2428892" cy="1667138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https://avatars.mds.yandex.net/get-images-cbir/1747157/pvJ8I3cKx4yYby-MhNdj9A6290/ocr"/>
          <p:cNvPicPr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1595406" y="2599339"/>
            <a:ext cx="3274396" cy="1910023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http://alekseyevsk.ru/images/uploads/photo/2020/1/20/aa4a2f57e72991ef9a91379da260ca33.jpg"/>
          <p:cNvPicPr/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3470737" y="507100"/>
            <a:ext cx="2786083" cy="1667138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>
          <a:xfrm>
            <a:off x="4039966" y="274638"/>
            <a:ext cx="5688711" cy="1143000"/>
          </a:xfrm>
          <a:ln w="28575">
            <a:solidFill>
              <a:schemeClr val="accent2"/>
            </a:solidFill>
          </a:ln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lvl="0">
              <a:defRPr/>
            </a:pPr>
            <a:r>
              <a:rPr lang="ru-RU">
                <a:latin typeface="Georgia Pro Cond Semibold"/>
              </a:rPr>
              <a:t>Яхтенная гонка</a:t>
            </a:r>
            <a:endParaRPr lang="ru-RU">
              <a:latin typeface="Georgia Pro Cond Semibold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798" cy="3829064"/>
          </a:xfrm>
          <a:ln w="28575">
            <a:solidFill>
              <a:schemeClr val="accent3"/>
            </a:solidFill>
          </a:ln>
          <a:effectLst>
            <a:glow rad="63500">
              <a:schemeClr val="accent2">
                <a:satMod val="175000"/>
                <a:alpha val="50000"/>
              </a:schemeClr>
            </a:glow>
          </a:effectLst>
        </p:spPr>
        <p:txBody>
          <a:bodyPr>
            <a:normAutofit lnSpcReduction="10000"/>
          </a:bodyPr>
          <a:lstStyle/>
          <a:p>
            <a:pPr lvl="0">
              <a:defRPr/>
            </a:pPr>
            <a:r>
              <a:rPr lang="ru-RU" sz="1700"/>
              <a:t>Ежегодно 26 декабря в 13.00 ,уже 78 лет,проходит яхтенная гонка Rolex   Sydney Hobart Yacht Race.</a:t>
            </a:r>
            <a:endParaRPr lang="ru-RU" sz="1700"/>
          </a:p>
          <a:p>
            <a:pPr lvl="0">
              <a:defRPr/>
            </a:pPr>
            <a:r>
              <a:rPr lang="ru-RU" sz="1700"/>
              <a:t> Яхтсмены должны пересечь Бассов пролив между Австралией и островом Тасманией. Погода и мореходные условия здесь очень изменчивы, что может приводить к драматическим последствиям. </a:t>
            </a:r>
            <a:endParaRPr lang="ru-RU" sz="1700"/>
          </a:p>
          <a:p>
            <a:pPr lvl="0">
              <a:defRPr/>
            </a:pPr>
            <a:r>
              <a:rPr lang="ru-RU" sz="1700"/>
              <a:t>Например, очень страшный инцидент произошел в 1998 году, когда ураганный шторм вызвал крушение пяти яхт в Бассовом проливе и унес жизни шести моряков.</a:t>
            </a:r>
            <a:endParaRPr lang="ru-RU" sz="1700"/>
          </a:p>
          <a:p>
            <a:pPr lvl="0">
              <a:defRPr/>
            </a:pPr>
            <a:r>
              <a:rPr lang="ru-RU" sz="1700"/>
              <a:t>Но не смотря на опасности,данное соревнование проводится каждый год.</a:t>
            </a:r>
            <a:endParaRPr lang="ru-RU" sz="1700"/>
          </a:p>
          <a:p>
            <a:pPr lvl="0">
              <a:defRPr/>
            </a:pPr>
            <a:endParaRPr lang="ru-RU"/>
          </a:p>
        </p:txBody>
      </p:sp>
      <p:pic>
        <p:nvPicPr>
          <p:cNvPr id="5" name="Рисунок 4" descr="https://img1.liveinternet.ru/images/attach/c/0/120/340/120340841_66bbd0f031b43ecdf1cd741952725b95.jpg"/>
          <p:cNvPicPr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09588" y="1417638"/>
            <a:ext cx="2610629" cy="1568916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http://www.pam65.ru/postimages/landing_page_Rolex_Sydney_html.jpg"/>
          <p:cNvPicPr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666976" y="3428999"/>
            <a:ext cx="2745980" cy="1580273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2423541" y="2708910"/>
            <a:ext cx="7704963" cy="1143000"/>
          </a:xfrm>
          <a:ln w="28575">
            <a:solidFill>
              <a:schemeClr val="accent2"/>
            </a:solidFill>
          </a:ln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ru-RU" altLang="en-US" strike="noStrike">
                <a:latin typeface="Georgia Pro Black"/>
              </a:rPr>
              <a:t>Спасибо за внимание</a:t>
            </a:r>
            <a:endParaRPr lang="ru-RU" altLang="en-US" strike="noStrike">
              <a:latin typeface="Georgia Pro Black"/>
            </a:endParaRPr>
          </a:p>
        </p:txBody>
      </p:sp>
      <p:pic>
        <p:nvPicPr>
          <p:cNvPr id="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672072" y="454151"/>
            <a:ext cx="3456432" cy="1828402"/>
          </a:xfrm>
          <a:prstGeom prst="rect">
            <a:avLst/>
          </a:prstGeom>
          <a:ln w="88900" cap="sq">
            <a:noFill/>
            <a:miter/>
          </a:ln>
          <a:effectLst>
            <a:glow rad="63500">
              <a:schemeClr val="accent2">
                <a:satMod val="175000"/>
                <a:alpha val="50000"/>
              </a:schemeClr>
            </a:glow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567559" y="4365117"/>
            <a:ext cx="3425337" cy="2016252"/>
          </a:xfrm>
          <a:prstGeom prst="rect">
            <a:avLst/>
          </a:prstGeom>
          <a:ln w="88900" cap="sq">
            <a:noFill/>
            <a:miter/>
          </a:ln>
          <a:effectLst>
            <a:glow rad="63500">
              <a:schemeClr val="accent2">
                <a:satMod val="175000"/>
                <a:alpha val="50000"/>
              </a:schemeClr>
            </a:glow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3503676" y="302244"/>
            <a:ext cx="6192774" cy="885348"/>
          </a:xfrm>
          <a:ln w="57150">
            <a:solidFill>
              <a:schemeClr val="accent3"/>
            </a:solidFill>
            <a:prstDash val="sysDash"/>
          </a:ln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ru-RU" altLang="en-US">
                <a:latin typeface="Georgia Pro Cond Semibold"/>
              </a:rPr>
              <a:t>Главные персонажи</a:t>
            </a:r>
            <a:endParaRPr lang="ru-RU" altLang="en-US">
              <a:latin typeface="Georgia Pro Cond Semibold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419329" y="1289970"/>
            <a:ext cx="1352550" cy="1743075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337" name="Rectangle 1"/>
          <p:cNvSpPr>
            <a:spLocks noChangeArrowheads="1"/>
          </p:cNvSpPr>
          <p:nvPr/>
        </p:nvSpPr>
        <p:spPr>
          <a:xfrm>
            <a:off x="119253" y="3168016"/>
            <a:ext cx="5569532" cy="3501389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/>
          </a:ln>
          <a:effectLst>
            <a:glow rad="63500">
              <a:schemeClr val="accent1">
                <a:satMod val="175000"/>
                <a:alpha val="50000"/>
              </a:schemeClr>
            </a:glow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kumimoji="0" lang="ru-RU" sz="1200" b="0" i="0" u="none" strike="noStrike" cap="none" normalizeH="0" baseline="0">
              <a:solidFill>
                <a:srgbClr val="323a40"/>
              </a:solidFill>
              <a:effectLst/>
              <a:latin typeface="Arial"/>
              <a:ea typeface="Calibri"/>
              <a:cs typeface="Arial"/>
            </a:endParaRPr>
          </a:p>
          <a:p>
            <a:pPr lvl="0">
              <a:defRPr/>
            </a:pPr>
            <a:r>
              <a:rPr kumimoji="0" lang="ru-RU" sz="1200" b="0" i="0" u="none" strike="noStrike" cap="none" normalizeH="0" baseline="0">
                <a:solidFill>
                  <a:srgbClr val="323a40"/>
                </a:solidFill>
                <a:effectLst/>
                <a:latin typeface="Arial"/>
                <a:ea typeface="Calibri"/>
                <a:cs typeface="Arial"/>
              </a:rPr>
              <a:t>   </a:t>
            </a:r>
            <a:r>
              <a:rPr kumimoji="0" lang="ru-RU" sz="1400" b="0" i="0" u="none" strike="noStrike" cap="none" normalizeH="0" baseline="0">
                <a:solidFill>
                  <a:srgbClr val="323a40"/>
                </a:solidFill>
                <a:effectLst/>
                <a:latin typeface="Arial"/>
                <a:ea typeface="Calibri"/>
                <a:cs typeface="Arial"/>
              </a:rPr>
              <a:t>Традиция УКРАШЕНИЯ ели  пошла от немцев, но приобрела больше   библейскую направленность. На макушке Вифлеемская ЗВЕЗДА </a:t>
            </a:r>
            <a:r>
              <a:rPr kumimoji="0" lang="ru-RU" sz="1400" b="0" i="0" u="none" strike="noStrike" cap="none" normalizeH="0" baseline="0">
                <a:solidFill>
                  <a:srgbClr val="323a40"/>
                </a:solidFill>
                <a:effectLst/>
                <a:latin typeface="Calibri"/>
                <a:ea typeface="Calibri"/>
                <a:cs typeface="Arial"/>
              </a:rPr>
              <a:t>–</a:t>
            </a:r>
            <a:r>
              <a:rPr kumimoji="0" lang="ru-RU" sz="1400" b="0" i="0" u="none" strike="noStrike" cap="none" normalizeH="0" baseline="0">
                <a:solidFill>
                  <a:srgbClr val="323a40"/>
                </a:solidFill>
                <a:effectLst/>
                <a:latin typeface="Arial"/>
                <a:ea typeface="Calibri"/>
                <a:cs typeface="Arial"/>
              </a:rPr>
              <a:t> символ рождения Христа. Дети выходили на улицу, чтобы увидеть звезду. С появлением первой звезды на небе заканчивался пост, и начинался праздничный ужин.</a:t>
            </a:r>
            <a:r>
              <a:rPr lang="ru-RU" sz="1400"/>
              <a:t> </a:t>
            </a:r>
            <a:endParaRPr lang="ru-RU" sz="1400"/>
          </a:p>
          <a:p>
            <a:pPr lvl="0">
              <a:defRPr/>
            </a:pPr>
            <a:r>
              <a:rPr lang="ru-RU" sz="1400"/>
              <a:t>У нас </a:t>
            </a:r>
            <a:r>
              <a:rPr lang="ru-RU" sz="1400" b="1"/>
              <a:t>в</a:t>
            </a:r>
            <a:r>
              <a:rPr lang="ru-RU" sz="1400"/>
              <a:t> </a:t>
            </a:r>
            <a:r>
              <a:rPr lang="ru-RU" sz="1400" b="1"/>
              <a:t>России</a:t>
            </a:r>
            <a:r>
              <a:rPr lang="ru-RU" sz="1400"/>
              <a:t> </a:t>
            </a:r>
            <a:r>
              <a:rPr lang="ru-RU" sz="1400" b="1"/>
              <a:t>Дед</a:t>
            </a:r>
            <a:r>
              <a:rPr lang="ru-RU" sz="1400"/>
              <a:t> </a:t>
            </a:r>
            <a:r>
              <a:rPr lang="ru-RU" sz="1400" b="1"/>
              <a:t>Мороз</a:t>
            </a:r>
            <a:r>
              <a:rPr lang="ru-RU" sz="1400"/>
              <a:t> (хороший сказочный затейник) </a:t>
            </a:r>
            <a:r>
              <a:rPr lang="ru-RU" altLang="en-US" sz="1400"/>
              <a:t>  </a:t>
            </a:r>
            <a:r>
              <a:rPr lang="ru-RU" sz="1400" b="1"/>
              <a:t>приходит</a:t>
            </a:r>
            <a:r>
              <a:rPr lang="ru-RU" sz="1400"/>
              <a:t> в праздник Новый год.</a:t>
            </a:r>
            <a:endParaRPr lang="ru-RU" sz="1400"/>
          </a:p>
          <a:p>
            <a:pPr lvl="0">
              <a:defRPr/>
            </a:pPr>
            <a:r>
              <a:rPr lang="ru-RU" sz="1400"/>
              <a:t> А вот </a:t>
            </a:r>
            <a:r>
              <a:rPr lang="ru-RU" sz="1400" b="1"/>
              <a:t>Рождество</a:t>
            </a:r>
            <a:r>
              <a:rPr lang="ru-RU" sz="1400"/>
              <a:t> Христово наша православная церковь и народ славят с ликованием сердца, торжественно и достойно, обращаются к Богу и просят благословения, а не подарочки ждут. </a:t>
            </a:r>
            <a:endParaRPr lang="ru-RU" sz="1400"/>
          </a:p>
          <a:p>
            <a:pPr lvl="0">
              <a:defRPr/>
            </a:pPr>
            <a:r>
              <a:rPr lang="ru-RU" sz="1400"/>
              <a:t>А настоящий наш Новый год - это по старому стилю.</a:t>
            </a:r>
            <a:br>
              <a:rPr lang="ru-RU" sz="1400"/>
            </a:br>
            <a:endParaRPr lang="ru-RU" sz="1400"/>
          </a:p>
          <a:p>
            <a:pPr marL="0" marR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umimoji="0" lang="ru-RU" sz="1400" b="0" i="0" u="none" strike="noStrike" cap="none" normalizeH="0" baseline="0">
              <a:solidFill>
                <a:srgbClr val="323a40"/>
              </a:solidFill>
              <a:effectLst/>
              <a:latin typeface="Calibri"/>
              <a:ea typeface="Calibri"/>
              <a:cs typeface="Arial"/>
            </a:endParaRPr>
          </a:p>
          <a:p>
            <a:pPr marL="0" marR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umimoji="0" lang="ru-RU" sz="1200" b="0" i="0" u="none" strike="noStrike" cap="none" normalizeH="0" baseline="0"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>
          <a:xfrm>
            <a:off x="6738942" y="4459605"/>
            <a:ext cx="4429156" cy="1805940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/>
          </a:ln>
          <a:effectLst>
            <a:glow rad="63500">
              <a:schemeClr val="accent1">
                <a:satMod val="175000"/>
                <a:alpha val="50000"/>
              </a:schemeClr>
            </a:glow>
          </a:effectLst>
        </p:spPr>
        <p:txBody>
          <a:bodyPr vert="horz" wrap="squar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atinLnBrk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1600" b="0" i="0" u="none" strike="noStrike" cap="none" normalizeH="0" baseline="0">
                <a:solidFill>
                  <a:srgbClr val="000000"/>
                </a:solidFill>
                <a:effectLst/>
                <a:latin typeface="Arial"/>
                <a:ea typeface="Times New Roman"/>
                <a:cs typeface="Arial"/>
              </a:rPr>
              <a:t>Австралийского Деда Мороза зовут - Свэг Мэн. Его сопровождает всюду верный друг- пёс Динго.</a:t>
            </a:r>
            <a:br>
              <a:rPr kumimoji="0" lang="ru-RU" sz="1600" b="0" i="0" u="none" strike="noStrike" cap="none" normalizeH="0" baseline="0">
                <a:solidFill>
                  <a:srgbClr val="000000"/>
                </a:solidFill>
                <a:effectLst/>
                <a:latin typeface="Arial"/>
                <a:ea typeface="Times New Roman"/>
                <a:cs typeface="Arial"/>
              </a:rPr>
            </a:br>
            <a:r>
              <a:rPr kumimoji="0" lang="ru-RU" sz="1600" b="0" i="0" u="none" strike="noStrike" cap="none" normalizeH="0" baseline="0">
                <a:solidFill>
                  <a:srgbClr val="000000"/>
                </a:solidFill>
                <a:effectLst/>
                <a:latin typeface="Arial"/>
                <a:ea typeface="Times New Roman"/>
                <a:cs typeface="Arial"/>
              </a:rPr>
              <a:t>Свэг Мэн приносит детям подарки –</a:t>
            </a:r>
            <a:r>
              <a:rPr lang="ru-RU" sz="16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чаще всего </a:t>
            </a:r>
            <a:r>
              <a:rPr kumimoji="0" lang="ru-RU" sz="1600" b="0" i="0" u="none" strike="noStrike" cap="none" normalizeH="0" baseline="0">
                <a:solidFill>
                  <a:srgbClr val="000000"/>
                </a:solidFill>
                <a:effectLst/>
                <a:latin typeface="Arial"/>
                <a:ea typeface="Times New Roman"/>
                <a:cs typeface="Arial"/>
              </a:rPr>
              <a:t>доски для сёрфинга и</a:t>
            </a:r>
            <a:r>
              <a:rPr kumimoji="0" lang="ru-RU" sz="1600" b="0" i="0" u="none" strike="noStrike" cap="none" normalizeH="0">
                <a:solidFill>
                  <a:srgbClr val="000000"/>
                </a:solidFill>
                <a:effectLst/>
                <a:latin typeface="Arial"/>
                <a:ea typeface="Times New Roman"/>
                <a:cs typeface="Arial"/>
              </a:rPr>
              <a:t> волейбольные мячи.     </a:t>
            </a:r>
            <a:endParaRPr kumimoji="0" lang="ru-RU" sz="1600" b="0" i="0" u="none" strike="noStrike" cap="none" normalizeH="0">
              <a:solidFill>
                <a:srgbClr val="000000"/>
              </a:solidFill>
              <a:effectLst/>
              <a:latin typeface="Arial"/>
              <a:ea typeface="Times New Roman"/>
              <a:cs typeface="Arial"/>
            </a:endParaRPr>
          </a:p>
          <a:p>
            <a:pPr lvl="0" latinLnBrk="0">
              <a:spcBef>
                <a:spcPct val="0"/>
              </a:spcBef>
              <a:spcAft>
                <a:spcPct val="0"/>
              </a:spcAft>
              <a:defRPr/>
            </a:pPr>
            <a:endParaRPr kumimoji="0" lang="ru-RU" sz="1800" b="0" i="0" u="none" strike="noStrike" cap="none" normalizeH="0" baseline="0"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025090" y="302244"/>
            <a:ext cx="1928826" cy="2538735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by. "/>
          <p:cNvPicPr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7239008" y="2194449"/>
            <a:ext cx="2560965" cy="1677192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82114" y="524804"/>
            <a:ext cx="1293346" cy="1785668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5015865" y="274638"/>
            <a:ext cx="4608576" cy="1143000"/>
          </a:xfrm>
          <a:ln w="38100">
            <a:solidFill>
              <a:srgbClr val="ffff00"/>
            </a:solidFill>
            <a:prstDash val="sysDash"/>
          </a:ln>
          <a:effectLst>
            <a:glow rad="127000">
              <a:schemeClr val="accent3">
                <a:satMod val="175000"/>
                <a:alpha val="50000"/>
              </a:schemeClr>
            </a:glow>
            <a:outerShdw blurRad="76200" dist="76200" dir="2700000" algn="ctr" rotWithShape="0">
              <a:srgbClr val="000000">
                <a:alpha val="50000"/>
              </a:srgbClr>
            </a:outerShdw>
            <a:reflection blurRad="6350" stA="50000" endA="300" endPos="35000" dir="5400000" sy="-100000" algn="bl" rotWithShape="0"/>
          </a:effectLst>
        </p:spPr>
        <p:txBody>
          <a:bodyPr/>
          <a:lstStyle/>
          <a:p>
            <a:pPr>
              <a:defRPr/>
            </a:pPr>
            <a:r>
              <a:rPr lang="ru-RU" altLang="en-US">
                <a:latin typeface="Georgia Pro Cond Semibold"/>
              </a:rPr>
              <a:t>Дед-Мороз</a:t>
            </a:r>
            <a:endParaRPr lang="ru-RU" altLang="en-US">
              <a:latin typeface="Georgia Pro Cond Semibold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99" y="3214686"/>
            <a:ext cx="5384800" cy="3257560"/>
          </a:xfrm>
          <a:ln>
            <a:solidFill>
              <a:srgbClr val="ffff00"/>
            </a:solidFill>
            <a:prstDash val="sysDash"/>
          </a:ln>
          <a:effectLst>
            <a:glow rad="63500">
              <a:schemeClr val="accent1">
                <a:satMod val="175000"/>
                <a:alpha val="5000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sz="1800"/>
              <a:t>У нас ДЕД МОРОЗ – это не святой Николай-чудотворец (Санта Клаус), как на западе. Наш дедушка – это собирательный образ. Мороз из славянских мифов, или Студенец, Трескун, нагонял морозы на Рождество и Крещение. Его зазывали блинами, т.к. морозная зима – хороший урожай в будущем. Позже, в 1840 г., Одоевский написал сказку «Мороз Иванович», где седой дед одаривал детей за их труды. Эти образы Мороза и Волшебника соединились в один. И к началу ХХ века появился знакомый Дед Мороз, который дарил подарки и детям и взрослым.</a:t>
            </a:r>
            <a:endParaRPr lang="ru-RU" sz="1800"/>
          </a:p>
          <a:p>
            <a:pPr>
              <a:defRPr/>
            </a:pPr>
            <a:endParaRPr lang="ru-RU" altLang="en-US"/>
          </a:p>
        </p:txBody>
      </p:sp>
      <p:pic>
        <p:nvPicPr>
          <p:cNvPr id="5" name="Рисунок 4" descr="https://avatars.mds.yandex.net/get-images-cbir/2093843/cVYOUEslMXOMMOpcB2Mr5w2952/ocr"/>
          <p:cNvPicPr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809720" y="857232"/>
            <a:ext cx="2571768" cy="2011361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https://i.ytimg.com/vi/hXqffgZNJ0E/maxresdefault.jpg"/>
          <p:cNvPicPr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295986" y="1729759"/>
            <a:ext cx="5286412" cy="3154370"/>
          </a:xfrm>
          <a:prstGeom prst="rect">
            <a:avLst/>
          </a:prstGeom>
          <a:ln w="76200" cap="rnd" cmpd="sng" algn="ctr">
            <a:gradFill flip="xy" rotWithShape="1">
              <a:gsLst>
                <a:gs pos="0">
                  <a:srgbClr val="f3f3f3">
                    <a:alpha val="100000"/>
                  </a:srgbClr>
                </a:gs>
                <a:gs pos="35000">
                  <a:srgbClr val="ffffff">
                    <a:alpha val="100000"/>
                  </a:srgbClr>
                </a:gs>
                <a:gs pos="57000">
                  <a:srgbClr val="e8e8e8">
                    <a:alpha val="100000"/>
                  </a:srgbClr>
                </a:gs>
                <a:gs pos="100000">
                  <a:srgbClr val="f3f3f3">
                    <a:alpha val="10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prstDash val="solid"/>
            <a:round/>
          </a:ln>
          <a:effectLst>
            <a:outerShdw blurRad="50000" algn="tl" rotWithShape="0">
              <a:srgbClr val="000000">
                <a:alpha val="80000"/>
              </a:srgbClr>
            </a:outerShdw>
            <a:reflection blurRad="6350" stA="52000" endA="300" endPos="18000" dist="254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4871847" y="274638"/>
            <a:ext cx="3672459" cy="1143000"/>
          </a:xfrm>
          <a:ln>
            <a:solidFill>
              <a:srgbClr val="baff1a"/>
            </a:solidFill>
          </a:ln>
          <a:effectLst>
            <a:glow rad="63500">
              <a:schemeClr val="accent2">
                <a:satMod val="175000"/>
                <a:alpha val="50000"/>
              </a:schemeClr>
            </a:glow>
            <a:outerShdw blurRad="76200" dist="76200" dir="2700000" algn="ctr" rotWithShape="0">
              <a:srgbClr val="000000">
                <a:alpha val="50000"/>
              </a:srgbClr>
            </a:outerShdw>
            <a:reflection blurRad="6350" stA="50000" endA="300" endPos="35000" dir="5400000" sy="-100000" algn="bl" rotWithShape="0"/>
          </a:effectLst>
        </p:spPr>
        <p:txBody>
          <a:bodyPr/>
          <a:lstStyle/>
          <a:p>
            <a:pPr>
              <a:defRPr/>
            </a:pPr>
            <a:r>
              <a:rPr lang="ru-RU" altLang="en-US">
                <a:latin typeface="Georgia Pro Cond Semibold"/>
              </a:rPr>
              <a:t>Время года</a:t>
            </a:r>
            <a:endParaRPr lang="ru-RU" altLang="en-US">
              <a:latin typeface="Georgia Pro Cond Semibold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3220" y="4365117"/>
            <a:ext cx="5500726" cy="1219215"/>
          </a:xfrm>
          <a:ln w="38100">
            <a:solidFill>
              <a:schemeClr val="accent3"/>
            </a:solidFill>
          </a:ln>
          <a:effectLst>
            <a:outerShdw blurRad="76200" dist="76200" dir="2700000" algn="ctr" rotWithShape="0">
              <a:srgbClr val="000000">
                <a:alpha val="50000"/>
              </a:srgbClr>
            </a:outerShdw>
            <a:reflection blurRad="6350" stA="50000" endA="300" endPos="35000" dir="5400000" sy="-100000" algn="bl" rotWithShape="0"/>
          </a:effectLst>
        </p:spPr>
        <p:txBody>
          <a:bodyPr>
            <a:normAutofit fontScale="92500" lnSpcReduction="20000"/>
          </a:bodyPr>
          <a:lstStyle/>
          <a:p>
            <a:pPr>
              <a:defRPr/>
            </a:pPr>
            <a:endParaRPr lang="ru-RU" altLang="en-US">
              <a:cs typeface="David"/>
            </a:endParaRPr>
          </a:p>
          <a:p>
            <a:pPr>
              <a:defRPr/>
            </a:pPr>
            <a:r>
              <a:rPr lang="ru-RU" altLang="en-US">
                <a:cs typeface="David"/>
              </a:rPr>
              <a:t>В России Рождество празднуют зимой,в декабре.</a:t>
            </a:r>
            <a:endParaRPr lang="ru-RU" altLang="en-US">
              <a:cs typeface="David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8927" y="4628769"/>
            <a:ext cx="4643470" cy="1172362"/>
          </a:xfrm>
          <a:ln w="38100">
            <a:solidFill>
              <a:schemeClr val="accent3"/>
            </a:solidFill>
          </a:ln>
          <a:effectLst>
            <a:outerShdw blurRad="76200" dist="76200" dir="2700000" algn="ctr" rotWithShape="0">
              <a:srgbClr val="000000">
                <a:alpha val="50000"/>
              </a:srgbClr>
            </a:outerShdw>
            <a:reflection blurRad="6350" stA="50000" endA="300" endPos="35000" dir="5400000" sy="-100000" algn="bl" rotWithShape="0"/>
          </a:effectLst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altLang="en-US"/>
              <a:t>В Австралии Рождество          празднуют летом и тоже в декабре.</a:t>
            </a:r>
            <a:endParaRPr lang="ru-RU" alt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452530" y="1600200"/>
            <a:ext cx="3260713" cy="2442387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938927" y="1857365"/>
            <a:ext cx="2600722" cy="2185222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https://medaboutme.ru/upload/resized/640x427/iblock/c1b/novogodnie_kulinarnye_privychki_avstraliytsev.jpg"/>
          <p:cNvPicPr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9539649" y="274638"/>
            <a:ext cx="2042748" cy="1325563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>
          <a:xfrm>
            <a:off x="3503675" y="424628"/>
            <a:ext cx="6120765" cy="883473"/>
          </a:xfrm>
          <a:ln w="28575">
            <a:solidFill>
              <a:schemeClr val="accent2"/>
            </a:solidFill>
          </a:ln>
          <a:effectLst>
            <a:outerShdw blurRad="76200" dist="76200" dir="2700000" algn="ctr" rotWithShape="0">
              <a:srgbClr val="000000">
                <a:alpha val="50000"/>
              </a:srgbClr>
            </a:outerShdw>
            <a:reflection blurRad="6350" stA="50000" endA="300" endPos="35000" dir="5400000" sy="-100000" algn="bl" rotWithShape="0"/>
          </a:effectLst>
        </p:spPr>
        <p:txBody>
          <a:bodyPr/>
          <a:lstStyle/>
          <a:p>
            <a:pPr lvl="0">
              <a:defRPr/>
            </a:pPr>
            <a:r>
              <a:rPr lang="ru-RU" altLang="en-US">
                <a:latin typeface="Georgia Pro Cond Semibold"/>
              </a:rPr>
              <a:t>История праздника</a:t>
            </a:r>
            <a:endParaRPr lang="ru-RU">
              <a:latin typeface="Georgia Pro Cond Semibold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81751" y="3797297"/>
            <a:ext cx="5200646" cy="2328866"/>
          </a:xfrm>
          <a:ln w="28575">
            <a:solidFill>
              <a:schemeClr val="accent3"/>
            </a:solidFill>
          </a:ln>
          <a:effectLst>
            <a:glow rad="63500">
              <a:schemeClr val="accent2">
                <a:satMod val="175000"/>
                <a:alpha val="50000"/>
              </a:schemeClr>
            </a:glow>
          </a:effectLst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1700"/>
              <a:t>Первое официальное Рождество было отпраздновано 25 декабря 1788 года в Сиднейской бухте преподобным Джонсоном.</a:t>
            </a:r>
            <a:endParaRPr lang="ru-RU" sz="1700"/>
          </a:p>
          <a:p>
            <a:pPr>
              <a:defRPr/>
            </a:pPr>
            <a:r>
              <a:rPr lang="ru-RU" sz="1700"/>
              <a:t>Традицию празднования Рождества в Австралию привезли  эмигранты из Старого Света,  британские колонисты в 18 веке. Поэтому здесь много новогодних обычаев и ритуалов, похожих на английские.. </a:t>
            </a:r>
            <a:endParaRPr lang="ru-RU" sz="1700"/>
          </a:p>
          <a:p>
            <a:pPr lvl="0">
              <a:defRPr/>
            </a:pP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609599" y="2928934"/>
            <a:ext cx="5384799" cy="3197229"/>
          </a:xfrm>
          <a:ln w="28575">
            <a:solidFill>
              <a:schemeClr val="accent3"/>
            </a:solidFill>
          </a:ln>
          <a:effectLst>
            <a:glow rad="63500">
              <a:schemeClr val="accent1">
                <a:satMod val="175000"/>
                <a:alpha val="5000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pPr lvl="0">
              <a:defRPr/>
            </a:pPr>
            <a:r>
              <a:rPr lang="ru-RU" sz="1400" b="1"/>
              <a:t>Рождество Христово</a:t>
            </a:r>
            <a:r>
              <a:rPr lang="ru-RU" sz="1400"/>
              <a:t> — христианский праздник, связанный с памятью о </a:t>
            </a:r>
            <a:r>
              <a:rPr lang="ru-RU" sz="1400">
                <a:hlinkClick r:id="rId2" tooltip="Рождество Христово"/>
              </a:rPr>
              <a:t>рождении Иисуса Христа</a:t>
            </a:r>
            <a:r>
              <a:rPr lang="ru-RU" sz="1400"/>
              <a:t>, утверждён согласно датировке празднования, принятой в </a:t>
            </a:r>
            <a:r>
              <a:rPr lang="ru-RU" sz="1400">
                <a:hlinkClick r:id="rId3" tooltip="Русская православная церковь"/>
              </a:rPr>
              <a:t>Русской православной церкви</a:t>
            </a:r>
            <a:r>
              <a:rPr lang="ru-RU" sz="1400"/>
              <a:t>. Отмечается в России </a:t>
            </a:r>
            <a:r>
              <a:rPr lang="ru-RU" sz="1400">
                <a:hlinkClick r:id="rId4" tooltip="7 января"/>
              </a:rPr>
              <a:t>7 января</a:t>
            </a:r>
            <a:r>
              <a:rPr lang="ru-RU" sz="1400"/>
              <a:t> по </a:t>
            </a:r>
            <a:r>
              <a:rPr lang="ru-RU" sz="1400">
                <a:hlinkClick r:id="rId5" tooltip="Григорианский календарь"/>
              </a:rPr>
              <a:t>григорианскому</a:t>
            </a:r>
            <a:r>
              <a:rPr lang="ru-RU" sz="1400"/>
              <a:t> календарю, что соответствует 25 декабря по </a:t>
            </a:r>
            <a:r>
              <a:rPr lang="ru-RU" sz="1400">
                <a:hlinkClick r:id="rId6" tooltip="Юлианский календарь"/>
              </a:rPr>
              <a:t>юлианскому календарю</a:t>
            </a:r>
            <a:r>
              <a:rPr lang="ru-RU" sz="1400"/>
              <a:t>.</a:t>
            </a:r>
            <a:endParaRPr lang="ru-RU" sz="1400"/>
          </a:p>
          <a:p>
            <a:pPr lvl="0">
              <a:defRPr/>
            </a:pPr>
            <a:r>
              <a:rPr lang="ru-RU" sz="1400"/>
              <a:t>В отличие от западноевропейских стран и </a:t>
            </a:r>
            <a:r>
              <a:rPr lang="ru-RU" sz="1400">
                <a:hlinkClick r:id="rId7" tooltip="США"/>
              </a:rPr>
              <a:t>США</a:t>
            </a:r>
            <a:r>
              <a:rPr lang="ru-RU" sz="1400"/>
              <a:t>, Рождество в современной России является в основном религиозным праздником и устоявшихся общепринятых светских традиций не имеет, для подавляющего большинства являясь выходным днём, которым каждый может воспользоваться по своему усмотрению. Ранее имевшиеся в России и СССР традиции празднования Рождества, после исключения в 1929 году праздника из официального календаря, были перенесены на </a:t>
            </a:r>
            <a:r>
              <a:rPr lang="ru-RU" sz="1400">
                <a:hlinkClick r:id="rId8" tooltip="Новый год в России"/>
              </a:rPr>
              <a:t>празднование Нового Года</a:t>
            </a:r>
            <a:r>
              <a:rPr lang="ru-RU" sz="1400"/>
              <a:t>, что сохранилось и после восстановления Рождества в числе государственных праздников в 1991 году</a:t>
            </a:r>
            <a:endParaRPr lang="ru-RU" sz="1400"/>
          </a:p>
        </p:txBody>
      </p:sp>
      <p:pic>
        <p:nvPicPr>
          <p:cNvPr id="7" name="Содержимое 2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609599" y="424628"/>
            <a:ext cx="1382293" cy="1008081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2282823" y="1417638"/>
            <a:ext cx="2038350" cy="1257300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>
            <a:off x="6953256" y="1936751"/>
            <a:ext cx="2504860" cy="1476374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shape1028"/>
          <p:cNvPicPr/>
          <p:nvPr/>
        </p:nvPicPr>
        <p:blipFill rotWithShape="1">
          <a:blip r:embed="rId12"/>
          <a:srcRect/>
          <a:stretch>
            <a:fillRect/>
          </a:stretch>
        </p:blipFill>
        <p:spPr>
          <a:xfrm>
            <a:off x="9984486" y="757001"/>
            <a:ext cx="1500198" cy="1102199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778065"/>
          </a:xfrm>
          <a:ln w="28575">
            <a:solidFill>
              <a:schemeClr val="accent2"/>
            </a:solidFill>
          </a:ln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  <p:txBody>
          <a:bodyPr>
            <a:normAutofit/>
          </a:bodyPr>
          <a:lstStyle/>
          <a:p>
            <a:pPr>
              <a:defRPr/>
            </a:pPr>
            <a:r>
              <a:rPr lang="ru-RU" altLang="en-US" sz="3600">
                <a:latin typeface="Georgia Pro Cond Semibold"/>
              </a:rPr>
              <a:t>Рождественский пост</a:t>
            </a:r>
            <a:r>
              <a:rPr lang="ru-RU" altLang="en-US" sz="3600" i="1">
                <a:latin typeface="Georgia Pro Cond Semibold"/>
              </a:rPr>
              <a:t> </a:t>
            </a:r>
            <a:r>
              <a:rPr lang="ru-RU" altLang="en-US" sz="3600">
                <a:latin typeface="Georgia Pro Cond Semibold"/>
              </a:rPr>
              <a:t>и Рождественский сезон</a:t>
            </a:r>
            <a:endParaRPr lang="ru-RU" altLang="en-US" sz="3600">
              <a:latin typeface="Georgia Pro Cond Semibold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5280" y="4749475"/>
            <a:ext cx="5588000" cy="1737064"/>
          </a:xfrm>
          <a:ln w="28575">
            <a:solidFill>
              <a:schemeClr val="accent3"/>
            </a:solidFill>
          </a:ln>
          <a:effectLst>
            <a:glow rad="63500">
              <a:schemeClr val="accent2">
                <a:satMod val="175000"/>
                <a:alpha val="50000"/>
              </a:schemeClr>
            </a:glow>
          </a:effectLst>
        </p:spPr>
        <p:txBody>
          <a:bodyPr/>
          <a:lstStyle/>
          <a:p>
            <a:pPr>
              <a:buNone/>
              <a:defRPr/>
            </a:pPr>
            <a:endParaRPr lang="ru-RU" altLang="en-US" sz="1400"/>
          </a:p>
          <a:p>
            <a:pPr>
              <a:defRPr/>
            </a:pPr>
            <a:r>
              <a:rPr lang="ru-RU" sz="1400"/>
              <a:t>Рождественский пост предшествует Рождеству Христову , он относится к числу строгих и длится на протяжении 40 дней. На протяжении всего поста православные через отказ от пищи и покаяние очищают свою душу перед грядущим Рождеством Христовым.</a:t>
            </a:r>
            <a:endParaRPr lang="ru-RU" sz="1400"/>
          </a:p>
          <a:p>
            <a:pPr>
              <a:defRPr/>
            </a:pPr>
            <a:endParaRPr lang="ru-RU" altLang="en-US" sz="140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81751" y="3714752"/>
            <a:ext cx="5200646" cy="2771787"/>
          </a:xfrm>
          <a:ln w="28575">
            <a:solidFill>
              <a:schemeClr val="accent3"/>
            </a:solidFill>
          </a:ln>
          <a:effectLst>
            <a:glow rad="63500">
              <a:schemeClr val="accent2">
                <a:satMod val="175000"/>
                <a:alpha val="50000"/>
              </a:schemeClr>
            </a:glow>
          </a:effectLst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ru-RU" sz="1400"/>
              <a:t>Рождественский сезон начинается в Австралии уже в ноябре и длится более месяца. Торговые центры ежедневно принимают рекордные толпы людей,покупающих украшения,подарки и еду.</a:t>
            </a:r>
            <a:endParaRPr lang="ru-RU" sz="1400"/>
          </a:p>
          <a:p>
            <a:pPr>
              <a:defRPr/>
            </a:pPr>
            <a:r>
              <a:rPr lang="ru-RU" sz="1400"/>
              <a:t>В преддверии Рождества австралийцы считают дни,используя шоколадный адвент-календарь.Календари часто печатаются с популярными мультфильмами,чтобы понравиться детям. Взрослые тоже покупают их. </a:t>
            </a:r>
            <a:endParaRPr lang="ru-RU" sz="1400"/>
          </a:p>
          <a:p>
            <a:pPr>
              <a:defRPr/>
            </a:pPr>
            <a:r>
              <a:rPr lang="ru-RU" sz="1400"/>
              <a:t>В преддверии Рождества австралийцы считают дни,используя шоколадный адвент-календарь.Календари часто печатаются с популярными мультфильмами,чтобы понравиться детям. Взрослые тоже покупают их. </a:t>
            </a:r>
            <a:endParaRPr lang="ru-RU" sz="1400"/>
          </a:p>
          <a:p>
            <a:pPr>
              <a:defRPr/>
            </a:pPr>
            <a:endParaRPr lang="ru-RU" altLang="en-US" sz="1400"/>
          </a:p>
        </p:txBody>
      </p:sp>
      <p:pic>
        <p:nvPicPr>
          <p:cNvPr id="5" name="Рисунок 4" descr="Начало Рождественского поста 28 ноября - 6 января"/>
          <p:cNvPicPr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66778" y="1600200"/>
            <a:ext cx="4429156" cy="2971808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Рождественский сезон в Австралии длится более месяца. "/>
          <p:cNvPicPr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320153" y="1199005"/>
            <a:ext cx="3489613" cy="2229995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>
          <a:xfrm>
            <a:off x="5231892" y="274638"/>
            <a:ext cx="5616702" cy="994092"/>
          </a:xfrm>
          <a:ln w="28575">
            <a:solidFill>
              <a:schemeClr val="accent2"/>
            </a:solidFill>
          </a:ln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  <p:txBody>
          <a:bodyPr>
            <a:normAutofit/>
          </a:bodyPr>
          <a:lstStyle/>
          <a:p>
            <a:pPr lvl="0">
              <a:defRPr/>
            </a:pPr>
            <a:r>
              <a:rPr lang="ru-RU" altLang="en-US" sz="2800">
                <a:latin typeface="Georgia Pro Cond Semibold"/>
              </a:rPr>
              <a:t>Ель или Рождественское дерево</a:t>
            </a:r>
            <a:endParaRPr lang="ru-RU" sz="2800">
              <a:latin typeface="Georgia Pro Cond Semibold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600064" y="4362262"/>
            <a:ext cx="5068100" cy="2163125"/>
          </a:xfrm>
          <a:ln w="28575">
            <a:solidFill>
              <a:schemeClr val="accent3"/>
            </a:solidFill>
          </a:ln>
          <a:effectLst>
            <a:glow rad="63500">
              <a:schemeClr val="accent2">
                <a:satMod val="175000"/>
                <a:alpha val="50000"/>
              </a:schemeClr>
            </a:glow>
          </a:effectLst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1400"/>
              <a:t>Вместо елки австралийцы используют ветви </a:t>
            </a:r>
            <a:r>
              <a:rPr lang="ru-RU" altLang="en-US" sz="1400"/>
              <a:t>        </a:t>
            </a:r>
            <a:r>
              <a:rPr lang="ru-RU" sz="1400"/>
              <a:t>дерева </a:t>
            </a:r>
            <a:r>
              <a:rPr lang="ru-RU" altLang="en-US" sz="1400"/>
              <a:t>К</a:t>
            </a:r>
            <a:r>
              <a:rPr lang="ru-RU" sz="1400"/>
              <a:t>амеди. </a:t>
            </a:r>
            <a:endParaRPr lang="ru-RU" sz="1400"/>
          </a:p>
          <a:p>
            <a:pPr lvl="0">
              <a:defRPr/>
            </a:pPr>
            <a:r>
              <a:rPr lang="ru-RU" sz="1400"/>
              <a:t>На парадные двери домов здесь вешают венки, </a:t>
            </a:r>
            <a:r>
              <a:rPr lang="ru-RU" altLang="en-US" sz="1400"/>
              <a:t> </a:t>
            </a:r>
            <a:r>
              <a:rPr lang="ru-RU" sz="1400"/>
              <a:t>т.к.принято украшать свои дома венками и букетами “Рождественского куста”, родного австралийского  дерева с маленькими зелеными листьями и               кремовыми цветами.Летом цветы становятся             блестящими и красными в течение нескольких          недель (обычно к неделе Рождества в Сиднее).  </a:t>
            </a:r>
            <a:endParaRPr lang="ru-RU" sz="1400"/>
          </a:p>
          <a:p>
            <a:pPr lvl="0">
              <a:defRPr/>
            </a:pPr>
            <a:r>
              <a:rPr lang="ru-RU" sz="1400"/>
              <a:t>       </a:t>
            </a:r>
            <a:endParaRPr lang="ru-RU" sz="1400"/>
          </a:p>
          <a:p>
            <a:pPr lvl="0">
              <a:defRPr/>
            </a:pPr>
            <a:endParaRPr lang="ru-RU" sz="140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839343" y="4221099"/>
            <a:ext cx="4968783" cy="2160270"/>
          </a:xfrm>
          <a:ln w="28575">
            <a:solidFill>
              <a:schemeClr val="accent3"/>
            </a:solidFill>
          </a:ln>
          <a:effectLst>
            <a:glow rad="63500">
              <a:schemeClr val="accent2">
                <a:satMod val="175000"/>
                <a:alpha val="50000"/>
              </a:schemeClr>
            </a:glow>
          </a:effectLst>
        </p:spPr>
        <p:txBody>
          <a:bodyPr>
            <a:normAutofit/>
          </a:bodyPr>
          <a:lstStyle/>
          <a:p>
            <a:pPr lvl="0">
              <a:defRPr/>
            </a:pPr>
            <a:r>
              <a:rPr lang="ru-RU" sz="1600"/>
              <a:t>Петру I во время заграничного вояжа понравилась традиция украшенной новогодней елки.Был издан указ «О праздновании Нового года» от 20 декабря 1699 года,в котором он повелел считать  началом года 1 января.</a:t>
            </a:r>
            <a:endParaRPr lang="ru-RU" sz="1600"/>
          </a:p>
          <a:p>
            <a:pPr lvl="0">
              <a:defRPr/>
            </a:pPr>
            <a:r>
              <a:rPr lang="ru-RU" sz="1600"/>
              <a:t> И в этот день в домах и на улицах   Москвы «учинить некоторые украшения от древ и ветвей сосновых, еловых и можжевеловых».</a:t>
            </a:r>
            <a:endParaRPr lang="ru-RU" sz="1600"/>
          </a:p>
          <a:p>
            <a:pPr lvl="0">
              <a:defRPr/>
            </a:pPr>
            <a:endParaRPr lang="ru-RU"/>
          </a:p>
        </p:txBody>
      </p:sp>
      <p:pic>
        <p:nvPicPr>
          <p:cNvPr id="12" name="Рисунок 11" descr="https://avatars.mds.yandex.net/get-images-cbir/8410307/24tZzstC-kVqoa0UYbkBhQ1065/ocr"/>
          <p:cNvPicPr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381224" y="393614"/>
            <a:ext cx="2268748" cy="1414932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shape1040"/>
          <p:cNvPicPr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524496" y="2223136"/>
            <a:ext cx="1857388" cy="1563054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shape1042"/>
          <p:cNvPicPr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269974" y="1925944"/>
            <a:ext cx="1714512" cy="1503056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shape1041"/>
          <p:cNvPicPr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0382280" y="1643050"/>
            <a:ext cx="1285884" cy="1122056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Содержимое 8" descr="https://avatars.mds.yandex.net/get-images-cbir/1609400/DhJ4-UYKXN_U64Yr2RTbNg7888/ocr"/>
          <p:cNvPicPr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473036" y="274638"/>
            <a:ext cx="1387483" cy="1672648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 descr="https://avatars.mds.yandex.net/i?id=501aa2506744ba17fb6105d0b8ad8560-5858059-images-thumbs&amp;n=13"/>
          <p:cNvPicPr/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1166777" y="2113542"/>
            <a:ext cx="3165895" cy="1672648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>
          <a:xfrm>
            <a:off x="1919478" y="274638"/>
            <a:ext cx="8857106" cy="1143000"/>
          </a:xfrm>
          <a:ln w="28575">
            <a:solidFill>
              <a:schemeClr val="accent2"/>
            </a:solidFill>
          </a:ln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lvl="0">
              <a:defRPr/>
            </a:pPr>
            <a:r>
              <a:rPr lang="ru-RU">
                <a:latin typeface="Georgia Pro Cond Semibold"/>
              </a:rPr>
              <a:t>Месторасположение подарков </a:t>
            </a:r>
            <a:endParaRPr lang="ru-RU">
              <a:latin typeface="Georgia Pro Cond Semibold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83586" y="2348865"/>
            <a:ext cx="3456432" cy="3600450"/>
          </a:xfrm>
          <a:ln w="28575">
            <a:solidFill>
              <a:schemeClr val="accent3"/>
            </a:solidFill>
          </a:ln>
          <a:effectLst>
            <a:glow rad="63500">
              <a:schemeClr val="accent2">
                <a:satMod val="175000"/>
                <a:alpha val="50000"/>
              </a:schemeClr>
            </a:glow>
          </a:effectLst>
        </p:spPr>
        <p:txBody>
          <a:bodyPr>
            <a:normAutofit fontScale="70000" lnSpcReduction="20000"/>
          </a:bodyPr>
          <a:lstStyle/>
          <a:p>
            <a:pPr lvl="0">
              <a:defRPr/>
            </a:pPr>
            <a:endParaRPr lang="ru-RU" sz="2600"/>
          </a:p>
          <a:p>
            <a:pPr lvl="0">
              <a:defRPr/>
            </a:pPr>
            <a:r>
              <a:rPr lang="ru-RU" sz="2600"/>
              <a:t>В России дарили подарки Ангелы небесные. Поэтому до революции было принято дарить детям на Рождество сладости в качестве духовного дара.</a:t>
            </a:r>
            <a:endParaRPr lang="ru-RU" sz="2600"/>
          </a:p>
          <a:p>
            <a:pPr lvl="0">
              <a:defRPr/>
            </a:pPr>
            <a:r>
              <a:rPr lang="ru-RU" sz="2600"/>
              <a:t>Дарили также книжки и</a:t>
            </a:r>
            <a:r>
              <a:rPr lang="ru-RU" altLang="en-US" sz="2600"/>
              <a:t> </a:t>
            </a:r>
            <a:r>
              <a:rPr lang="ru-RU" sz="2600"/>
              <a:t>игрушки,но в качестве материального. Причем конфеты клали в мешок(а не носок!), вышитый своими руками на библейскую или детскую тему.</a:t>
            </a:r>
            <a:br>
              <a:rPr lang="ru-RU" sz="2600"/>
            </a:br>
            <a:endParaRPr lang="ru-RU" sz="2600"/>
          </a:p>
          <a:p>
            <a:pPr lvl="0">
              <a:defRPr/>
            </a:pP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600063" y="1600200"/>
            <a:ext cx="5282415" cy="1180719"/>
          </a:xfrm>
          <a:ln w="28575">
            <a:solidFill>
              <a:schemeClr val="accent3"/>
            </a:solidFill>
          </a:ln>
          <a:effectLst>
            <a:glow rad="63500">
              <a:schemeClr val="accent2">
                <a:satMod val="175000"/>
                <a:alpha val="50000"/>
              </a:schemeClr>
            </a:glow>
          </a:effectLst>
        </p:spPr>
        <p:txBody>
          <a:bodyPr>
            <a:normAutofit lnSpcReduction="10000"/>
          </a:bodyPr>
          <a:lstStyle/>
          <a:p>
            <a:pPr lvl="0">
              <a:defRPr/>
            </a:pPr>
            <a:r>
              <a:rPr lang="ru-RU"/>
              <a:t>.</a:t>
            </a:r>
            <a:r>
              <a:rPr lang="ru-RU" sz="2000"/>
              <a:t>В домах висят “рождественские </a:t>
            </a:r>
            <a:r>
              <a:rPr lang="ru-RU" altLang="en-US" sz="2000"/>
              <a:t>       </a:t>
            </a:r>
            <a:r>
              <a:rPr lang="ru-RU" sz="2000"/>
              <a:t>чулки”,хотя камины здесь в </a:t>
            </a:r>
            <a:r>
              <a:rPr lang="ru-RU" altLang="en-US" sz="2000"/>
              <a:t>               </a:t>
            </a:r>
            <a:r>
              <a:rPr lang="ru-RU" sz="2000"/>
              <a:t>дефиците. </a:t>
            </a:r>
            <a:endParaRPr lang="ru-RU" sz="2000"/>
          </a:p>
        </p:txBody>
      </p:sp>
      <p:pic>
        <p:nvPicPr>
          <p:cNvPr id="5" name="shape1046"/>
          <p:cNvPicPr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738942" y="3224915"/>
            <a:ext cx="5000660" cy="2901247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https://avatars.mds.yandex.net/get-images-cbir/4256746/fOT4Bs7NysJPEORr1QGfZw7610/ocr"/>
          <p:cNvPicPr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63271" y="2190559"/>
            <a:ext cx="2286016" cy="3429024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4727829" y="188595"/>
            <a:ext cx="3960495" cy="1152144"/>
          </a:xfrm>
          <a:ln w="28575">
            <a:solidFill>
              <a:schemeClr val="accent2"/>
            </a:solidFill>
          </a:ln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ru-RU" altLang="en-US">
                <a:latin typeface="Georgia Pro Cond Semibold"/>
              </a:rPr>
              <a:t>Сочельник</a:t>
            </a:r>
            <a:endParaRPr lang="ru-RU" altLang="en-US">
              <a:latin typeface="Georgia Pro Cond Semibold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486401" cy="4637151"/>
          </a:xfrm>
          <a:ln w="28575">
            <a:solidFill>
              <a:schemeClr val="accent3"/>
            </a:solidFill>
          </a:ln>
          <a:effectLst>
            <a:glow rad="63500">
              <a:schemeClr val="accent2">
                <a:satMod val="175000"/>
                <a:alpha val="50000"/>
              </a:schemeClr>
            </a:glow>
          </a:effectLst>
        </p:spPr>
        <p:txBody>
          <a:bodyPr>
            <a:normAutofit/>
          </a:bodyPr>
          <a:lstStyle/>
          <a:p>
            <a:pPr>
              <a:defRPr/>
            </a:pPr>
            <a:r>
              <a:rPr lang="en-US" altLang="ru-RU" sz="1800"/>
              <a:t>6</a:t>
            </a:r>
            <a:r>
              <a:rPr lang="ru-RU" altLang="ru-RU" sz="1800"/>
              <a:t> </a:t>
            </a:r>
            <a:r>
              <a:rPr lang="ru-RU" altLang="en-US" sz="1800"/>
              <a:t>января – Сочельник. </a:t>
            </a:r>
            <a:r>
              <a:rPr lang="ru-RU" sz="1800"/>
              <a:t>По традиции 6 января нельзя садиться за стол до появления первой звезды. </a:t>
            </a:r>
            <a:endParaRPr lang="ru-RU" sz="1800"/>
          </a:p>
          <a:p>
            <a:pPr>
              <a:defRPr/>
            </a:pPr>
            <a:r>
              <a:rPr lang="ru-RU" sz="1800"/>
              <a:t>Накануне светлого праздника (6 января) в православных храмах совершается служба, которая включает всенощное бдение</a:t>
            </a:r>
            <a:r>
              <a:rPr lang="ru-RU" altLang="en-US" sz="1800"/>
              <a:t>я </a:t>
            </a:r>
            <a:endParaRPr lang="ru-RU" altLang="en-US" sz="180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7902" y="1600200"/>
            <a:ext cx="5384799" cy="4637151"/>
          </a:xfrm>
          <a:ln w="28575">
            <a:solidFill>
              <a:schemeClr val="accent3"/>
            </a:solidFill>
          </a:ln>
          <a:effectLst>
            <a:glow rad="63500">
              <a:schemeClr val="accent2">
                <a:satMod val="175000"/>
                <a:alpha val="50000"/>
              </a:schemeClr>
            </a:glow>
          </a:effectLst>
        </p:spPr>
        <p:txBody>
          <a:bodyPr>
            <a:normAutofit/>
          </a:bodyPr>
          <a:lstStyle/>
          <a:p>
            <a:pPr lvl="0">
              <a:defRPr/>
            </a:pPr>
            <a:r>
              <a:rPr lang="ru-RU" sz="1800"/>
              <a:t>24 декабря - Сочельник. В то время как Сочельник является самым важным днем рождественских праздников в Северном полушарии,австралийцы не празднуют сочельник вообще, </a:t>
            </a:r>
            <a:r>
              <a:rPr lang="ru-RU" sz="1800" b="1" i="1"/>
              <a:t>то есть не устраивают праздничного застолья.</a:t>
            </a:r>
            <a:r>
              <a:rPr lang="ru-RU" sz="1800"/>
              <a:t> </a:t>
            </a:r>
            <a:endParaRPr lang="ru-RU" sz="1800"/>
          </a:p>
          <a:p>
            <a:pPr lvl="0">
              <a:defRPr/>
            </a:pPr>
            <a:r>
              <a:rPr lang="ru-RU" sz="1800"/>
              <a:t>Сочельник для австралийцев - это время,когда люди вспоминают истинное значение Рождества....</a:t>
            </a:r>
            <a:endParaRPr lang="ru-RU" sz="1800"/>
          </a:p>
          <a:p>
            <a:pPr>
              <a:defRPr/>
            </a:pPr>
            <a:endParaRPr lang="ru-RU" altLang="en-US"/>
          </a:p>
        </p:txBody>
      </p:sp>
      <p:pic>
        <p:nvPicPr>
          <p:cNvPr id="5" name="shape1047"/>
          <p:cNvPicPr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810512" y="4143380"/>
            <a:ext cx="3286148" cy="1982783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https://live.staticflickr.com/65535/49375539887_5655d10442_b.jpg"/>
          <p:cNvPicPr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602568" y="3591861"/>
            <a:ext cx="3500462" cy="2357454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Thinkfree Office">
  <a:themeElements>
    <a:clrScheme name="Thinkfree Office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Thinkfree Office">
      <a:majorFont>
        <a:latin typeface="HCR Dotum"/>
        <a:ea typeface=""/>
        <a:cs typeface="Times New Roman"/>
        <a:font script="Jpan" typeface="MS PGothic"/>
        <a:font script="Hang" typeface="HCR Dotum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HCR Dotum"/>
        <a:ea typeface=""/>
        <a:cs typeface="Times New Roman"/>
        <a:font script="Jpan" typeface="MS PGothic"/>
        <a:font script="Hang" typeface="HCR Dotum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inkfre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HP Inc.</ep:Company>
  <ep:Words>1372</ep:Words>
  <ep:PresentationFormat>Произвольный</ep:PresentationFormat>
  <ep:Paragraphs>78</ep:Paragraphs>
  <ep:Slides>17</ep:Slides>
  <ep:Notes>0</ep:Notes>
  <ep:TotalTime>0</ep:TotalTime>
  <ep:HiddenSlides>0</ep:HiddenSlides>
  <ep:MMClips>0</ep:MMClips>
  <ep:HeadingPairs>
    <vt:vector size="4" baseType="variant">
      <vt:variant>
        <vt:lpstr>Тема</vt:lpstr>
      </vt:variant>
      <vt:variant>
        <vt:i4>1</vt:i4>
      </vt:variant>
      <vt:variant>
        <vt:lpstr>Заголовок слайда</vt:lpstr>
      </vt:variant>
      <vt:variant>
        <vt:i4>17</vt:i4>
      </vt:variant>
    </vt:vector>
  </ep:HeadingPairs>
  <ep:TitlesOfParts>
    <vt:vector size="18" baseType="lpstr">
      <vt:lpstr>Thinkfree Office</vt:lpstr>
      <vt:lpstr>Рождество в России и Австралии  РАЗЛИЧИЕ и СХОДСТВО</vt:lpstr>
      <vt:lpstr>Главные персонажи</vt:lpstr>
      <vt:lpstr>Дед-Мороз</vt:lpstr>
      <vt:lpstr>Время года</vt:lpstr>
      <vt:lpstr>История праздника</vt:lpstr>
      <vt:lpstr>Рождественский пост и Рождественский сезон</vt:lpstr>
      <vt:lpstr>Ель или Рождественское дерево</vt:lpstr>
      <vt:lpstr>Месторасположение подарков</vt:lpstr>
      <vt:lpstr>Сочельник</vt:lpstr>
      <vt:lpstr>Рождественский пост</vt:lpstr>
      <vt:lpstr>Рождество</vt:lpstr>
      <vt:lpstr>Рождественская еда</vt:lpstr>
      <vt:lpstr>Подарки  родным и чужим</vt:lpstr>
      <vt:lpstr>Колядки</vt:lpstr>
      <vt:lpstr>Современные традиции  празднования</vt:lpstr>
      <vt:lpstr>Яхтенная гонка</vt:lpstr>
      <vt:lpstr>Спасибо за внимание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2022-11-09T12:19:25.000</dcterms:created>
  <dc:creator>hp</dc:creator>
  <cp:lastModifiedBy>hp</cp:lastModifiedBy>
  <dcterms:modified xsi:type="dcterms:W3CDTF">2023-05-11T20:18:34.178</dcterms:modified>
  <cp:revision>131</cp:revision>
  <dc:title>РАЗЛИЧИЕ и СХОДСТВО</dc:title>
  <cp:version>0906.0100.01</cp:version>
</cp:coreProperties>
</file>