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2" r:id="rId5"/>
    <p:sldId id="261" r:id="rId6"/>
    <p:sldId id="260" r:id="rId7"/>
    <p:sldId id="266" r:id="rId8"/>
    <p:sldId id="265" r:id="rId9"/>
    <p:sldId id="264" r:id="rId10"/>
    <p:sldId id="263" r:id="rId11"/>
    <p:sldId id="268" r:id="rId12"/>
    <p:sldId id="269" r:id="rId13"/>
    <p:sldId id="267" r:id="rId14"/>
    <p:sldId id="271" r:id="rId1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689" y="11863"/>
            <a:ext cx="9341689" cy="64579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11760" y="241119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ru-RU" sz="20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7340" y="2149587"/>
            <a:ext cx="756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000" b="1" i="1" dirty="0">
                <a:ln w="17780" cmpd="sng">
                  <a:solidFill>
                    <a:srgbClr val="F79646">
                      <a:lumMod val="75000"/>
                    </a:srgb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</a:rPr>
              <a:t>Собаки-герои </a:t>
            </a:r>
          </a:p>
          <a:p>
            <a:pPr lvl="0" algn="ctr">
              <a:defRPr/>
            </a:pPr>
            <a:r>
              <a:rPr lang="ru-RU" sz="4000" b="1" i="1" dirty="0">
                <a:ln w="17780" cmpd="sng">
                  <a:solidFill>
                    <a:srgbClr val="F79646">
                      <a:lumMod val="75000"/>
                    </a:srgb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</a:rPr>
              <a:t>Великой Отечественной войны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12" y="454480"/>
            <a:ext cx="3744416" cy="1956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s://avatars.mds.yandex.net/i?id=e05a18dbc41bc575b275c364bddf9cf0b94e0c27-9231415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724" y="3645025"/>
            <a:ext cx="3800861" cy="23676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526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400050"/>
            <a:ext cx="8763000" cy="60579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368692"/>
            <a:ext cx="8763000" cy="6057900"/>
          </a:xfrm>
          <a:prstGeom prst="rect">
            <a:avLst/>
          </a:prstGeom>
        </p:spPr>
      </p:pic>
      <p:pic>
        <p:nvPicPr>
          <p:cNvPr id="10242" name="Picture 2" descr="https://avatars.mds.yandex.net/i?id=d62dc89edaa21a9a315e47bed23a34b82567ae6f-9148169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36712"/>
            <a:ext cx="4067175" cy="304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avatars.mds.yandex.net/i?id=ba984f283e58d69b9cae022d533c94ba5970a9c2-8232950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23" y="836712"/>
            <a:ext cx="3225958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1709" y="3059668"/>
            <a:ext cx="364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Собаки разведывательной службы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81709" y="3884713"/>
            <a:ext cx="720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Многие собаки ходили с нашими солдатами в разведку. Иногда им приходилось часами лежать на снегу или на сырой </a:t>
            </a:r>
            <a:r>
              <a:rPr lang="ru-RU" dirty="0"/>
              <a:t>земле, </a:t>
            </a:r>
            <a:endParaRPr lang="ru-RU" dirty="0" smtClean="0"/>
          </a:p>
          <a:p>
            <a:r>
              <a:rPr lang="ru-RU" dirty="0" smtClean="0"/>
              <a:t>для того, чтобы незаметно пробраться в тыл врага, узнать, </a:t>
            </a:r>
          </a:p>
          <a:p>
            <a:r>
              <a:rPr lang="ru-RU" dirty="0"/>
              <a:t>г</a:t>
            </a:r>
            <a:r>
              <a:rPr lang="ru-RU" dirty="0" smtClean="0"/>
              <a:t>де находятся немецкие части и взять в плен. И собаки вместе с бойцами терпеливо ждали нужного момента, не лаяли не </a:t>
            </a:r>
            <a:r>
              <a:rPr lang="ru-RU" dirty="0"/>
              <a:t>скулили и четко выполняли команду </a:t>
            </a:r>
            <a:r>
              <a:rPr lang="ru-RU" dirty="0" smtClean="0"/>
              <a:t>разведчиков.</a:t>
            </a:r>
          </a:p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965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400050"/>
            <a:ext cx="8763000" cy="60579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2291"/>
            <a:ext cx="8763000" cy="6057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59632" y="1124744"/>
            <a:ext cx="38884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verdana"/>
              </a:rPr>
              <a:t>Собака-разведчик Джек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преуспел именно в этой деятельности. </a:t>
            </a:r>
            <a:endParaRPr lang="ru-RU" dirty="0" smtClean="0">
              <a:solidFill>
                <a:srgbClr val="000000"/>
              </a:solidFill>
              <a:latin typeface="verdana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verdana"/>
              </a:rPr>
              <a:t>Особо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отличился пес когда помог нашим бойцам проникнуть в неприступную крепость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Глогау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, которая являлась вражеским опорным пунктом и очень хорошо охранялась. Умелый и опытный пес отлично справился с поставленной задачей. В результате чего из крепости был захвачен 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ценный–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офицер вражеских войск.</a:t>
            </a:r>
            <a:endParaRPr lang="ru-RU" dirty="0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173" y="2060848"/>
            <a:ext cx="3733712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082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400050"/>
            <a:ext cx="8763000" cy="60579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400050"/>
            <a:ext cx="8763000" cy="6057900"/>
          </a:xfrm>
          <a:prstGeom prst="rect">
            <a:avLst/>
          </a:prstGeom>
        </p:spPr>
      </p:pic>
      <p:pic>
        <p:nvPicPr>
          <p:cNvPr id="4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739" y="1591144"/>
            <a:ext cx="4147981" cy="2736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2494" y="764704"/>
            <a:ext cx="3175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7" y="1134036"/>
            <a:ext cx="338437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C2D2E"/>
                </a:solidFill>
                <a:latin typeface="Georgia"/>
              </a:rPr>
              <a:t>Собаки-связисты</a:t>
            </a:r>
            <a:r>
              <a:rPr lang="ru-RU" dirty="0">
                <a:solidFill>
                  <a:srgbClr val="2C2D2E"/>
                </a:solidFill>
                <a:latin typeface="Georgia"/>
              </a:rPr>
              <a:t>. </a:t>
            </a:r>
            <a:endParaRPr lang="ru-RU" dirty="0" smtClean="0">
              <a:solidFill>
                <a:srgbClr val="2C2D2E"/>
              </a:solidFill>
              <a:latin typeface="Georgia"/>
            </a:endParaRPr>
          </a:p>
          <a:p>
            <a:r>
              <a:rPr lang="ru-RU" dirty="0" smtClean="0">
                <a:solidFill>
                  <a:srgbClr val="2C2D2E"/>
                </a:solidFill>
                <a:latin typeface="Georgia"/>
              </a:rPr>
              <a:t>В </a:t>
            </a:r>
            <a:r>
              <a:rPr lang="ru-RU" dirty="0">
                <a:solidFill>
                  <a:srgbClr val="2C2D2E"/>
                </a:solidFill>
                <a:latin typeface="Georgia"/>
              </a:rPr>
              <a:t>сложной боевой обстановке, порой в непроходимых для человека местах, собаки доставили свыше 120 тысяч боевых донесений. </a:t>
            </a:r>
            <a:r>
              <a:rPr lang="ru-RU" dirty="0" smtClean="0">
                <a:solidFill>
                  <a:srgbClr val="2C2D2E"/>
                </a:solidFill>
                <a:latin typeface="Georgia"/>
              </a:rPr>
              <a:t>Иногда </a:t>
            </a:r>
            <a:r>
              <a:rPr lang="ru-RU" dirty="0">
                <a:solidFill>
                  <a:srgbClr val="2C2D2E"/>
                </a:solidFill>
                <a:latin typeface="Georgia"/>
              </a:rPr>
              <a:t>даже тяжело раненная собака доползала до места назначения и выполняла свою боевую задачу</a:t>
            </a:r>
            <a:r>
              <a:rPr lang="ru-RU" dirty="0" smtClean="0">
                <a:solidFill>
                  <a:srgbClr val="2C2D2E"/>
                </a:solidFill>
                <a:latin typeface="Georgia"/>
              </a:rPr>
              <a:t>.</a:t>
            </a:r>
          </a:p>
          <a:p>
            <a:endParaRPr lang="ru-RU" dirty="0">
              <a:solidFill>
                <a:srgbClr val="2C2D2E"/>
              </a:solidFill>
              <a:latin typeface="Georgia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0491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400050"/>
            <a:ext cx="8763000" cy="60579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0050"/>
            <a:ext cx="8763000" cy="60579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6000" y="14438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verdana"/>
              </a:rPr>
              <a:t>.</a:t>
            </a:r>
            <a:endParaRPr lang="ru-RU" dirty="0"/>
          </a:p>
        </p:txBody>
      </p:sp>
      <p:pic>
        <p:nvPicPr>
          <p:cNvPr id="9" name="Picture 2" descr="https://curious-world.ru/images/content/world/04-2016/dog_memorial/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0256" y="2347573"/>
            <a:ext cx="3161744" cy="2371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43182" y="471295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b="1" dirty="0">
                <a:solidFill>
                  <a:srgbClr val="FF0000"/>
                </a:solidFill>
                <a:latin typeface="Helvetica Neue"/>
              </a:rPr>
              <a:t>Памятник «Военный инструктор с собакой», г. Москва</a:t>
            </a:r>
          </a:p>
        </p:txBody>
      </p:sp>
      <p:pic>
        <p:nvPicPr>
          <p:cNvPr id="11" name="Picture 2" descr="https://curious-world.ru/images/content/world/04-2016/dog_memorial/3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0192" y="1895143"/>
            <a:ext cx="2160240" cy="3054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572000" y="515719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b="1" dirty="0">
                <a:solidFill>
                  <a:srgbClr val="FF0000"/>
                </a:solidFill>
                <a:latin typeface="Helvetica Neue"/>
              </a:rPr>
              <a:t>Памятник собакам-подрывникам, г. Волгоград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9592" y="870245"/>
            <a:ext cx="62646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Собаки шли с человеком, бок о бок, а в трудные времена выходили вперед. </a:t>
            </a:r>
          </a:p>
          <a:p>
            <a:r>
              <a:rPr lang="ru-RU" dirty="0" smtClean="0"/>
              <a:t>Они делили с человеком окоп и паек. Они трудились</a:t>
            </a:r>
          </a:p>
          <a:p>
            <a:r>
              <a:rPr lang="ru-RU" dirty="0"/>
              <a:t>и</a:t>
            </a:r>
            <a:r>
              <a:rPr lang="ru-RU" dirty="0" smtClean="0"/>
              <a:t> </a:t>
            </a:r>
            <a:r>
              <a:rPr lang="ru-RU" dirty="0" smtClean="0"/>
              <a:t>гибли вместо человека. В благодарность</a:t>
            </a:r>
          </a:p>
          <a:p>
            <a:r>
              <a:rPr lang="ru-RU" dirty="0"/>
              <a:t>з</a:t>
            </a:r>
            <a:r>
              <a:rPr lang="ru-RU" dirty="0" smtClean="0"/>
              <a:t>а </a:t>
            </a:r>
            <a:r>
              <a:rPr lang="ru-RU" dirty="0" smtClean="0"/>
              <a:t>их подвиг собакам установлены памятники.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562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400050"/>
            <a:ext cx="8763000" cy="60579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0050"/>
            <a:ext cx="8763000" cy="60579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6000" y="14438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verdana"/>
              </a:rPr>
              <a:t>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79912" y="499018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ru-RU" sz="2000" b="1" dirty="0">
              <a:solidFill>
                <a:srgbClr val="FF0000"/>
              </a:solidFill>
              <a:latin typeface="Helvetica Neue"/>
            </a:endParaRPr>
          </a:p>
        </p:txBody>
      </p:sp>
      <p:pic>
        <p:nvPicPr>
          <p:cNvPr id="12" name="Picture 2" descr="https://curious-world.ru/images/content/world/04-2016/dog_memorial/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2390100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4882465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b="1" dirty="0">
                <a:solidFill>
                  <a:srgbClr val="FF0000"/>
                </a:solidFill>
                <a:latin typeface="Helvetica Neue"/>
              </a:rPr>
              <a:t>Памятник героям-медикам и санитарным собакам,</a:t>
            </a:r>
          </a:p>
          <a:p>
            <a:pPr lvl="0" algn="ctr"/>
            <a:r>
              <a:rPr lang="ru-RU" sz="2000" b="1" dirty="0">
                <a:solidFill>
                  <a:srgbClr val="FF0000"/>
                </a:solidFill>
                <a:latin typeface="Helvetica Neue"/>
              </a:rPr>
              <a:t> г. Ессентуки</a:t>
            </a:r>
          </a:p>
        </p:txBody>
      </p:sp>
      <p:pic>
        <p:nvPicPr>
          <p:cNvPr id="13" name="Picture 2" descr="https://curious-world.ru/images/content/world/04-2016/dog_memorial/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5456" y="1052736"/>
            <a:ext cx="4618044" cy="308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413293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b="1" dirty="0">
                <a:solidFill>
                  <a:srgbClr val="FF0000"/>
                </a:solidFill>
                <a:latin typeface="Helvetica Neue"/>
              </a:rPr>
              <a:t>Памятник фронтовой собаке, г. Москва</a:t>
            </a:r>
          </a:p>
        </p:txBody>
      </p:sp>
    </p:spTree>
    <p:extLst>
      <p:ext uri="{BB962C8B-B14F-4D97-AF65-F5344CB8AC3E}">
        <p14:creationId xmlns:p14="http://schemas.microsoft.com/office/powerpoint/2010/main" val="2878033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400050"/>
            <a:ext cx="8763000" cy="6057900"/>
          </a:xfrm>
          <a:prstGeom prst="rect">
            <a:avLst/>
          </a:prstGeom>
        </p:spPr>
      </p:pic>
      <p:pic>
        <p:nvPicPr>
          <p:cNvPr id="1028" name="Picture 4" descr="https://avatars.mds.yandex.net/i?id=2915a8c9d9abbf744f9bdb71f0b4c2d556a751f3-6339443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36640"/>
            <a:ext cx="3816424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1066652"/>
            <a:ext cx="32403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Calibri"/>
              </a:rPr>
              <a:t>Во время Великой Отечественной войны отвагу и героизм проявили не только люди, но и собаки. Они несли службу на различных фронтах, защищая нашу Родину от врага.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Calibri"/>
              </a:rPr>
              <a:t>В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годы Великой Отечественной войны в армию было призвано около 68 тысяч собак, среди которых были не только овчарки, но и другие породы: например, крупные дворняжки. </a:t>
            </a:r>
          </a:p>
        </p:txBody>
      </p:sp>
      <p:pic>
        <p:nvPicPr>
          <p:cNvPr id="1030" name="Picture 6" descr="https://avatars.mds.yandex.net/i?id=13fac26858cb02894cff4e64f9721528403cf7c8-4833820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79628"/>
            <a:ext cx="3810796" cy="219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540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400050"/>
            <a:ext cx="8763000" cy="60579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400050"/>
            <a:ext cx="8763000" cy="6057900"/>
          </a:xfrm>
          <a:prstGeom prst="rect">
            <a:avLst/>
          </a:prstGeom>
        </p:spPr>
      </p:pic>
      <p:pic>
        <p:nvPicPr>
          <p:cNvPr id="3074" name="Picture 2" descr="https://avatars.mds.yandex.net/i?id=a1856c52c490e60181184dc67ffc00c977f39754-2856395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82063"/>
            <a:ext cx="40290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7113" y="776108"/>
            <a:ext cx="352283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Собаки – взрыватели танков .</a:t>
            </a:r>
          </a:p>
          <a:p>
            <a:r>
              <a:rPr lang="ru-RU" dirty="0" smtClean="0"/>
              <a:t>Это была самая тяжелая собачья профессия.</a:t>
            </a:r>
          </a:p>
          <a:p>
            <a:r>
              <a:rPr lang="ru-RU" dirty="0" smtClean="0"/>
              <a:t>Собака подрывалась вместе с танком.</a:t>
            </a:r>
          </a:p>
          <a:p>
            <a:r>
              <a:rPr lang="ru-RU" dirty="0" smtClean="0"/>
              <a:t>Многие солдаты плакали, отправляя собаку </a:t>
            </a:r>
            <a:r>
              <a:rPr lang="ru-RU" dirty="0"/>
              <a:t>под танк.</a:t>
            </a:r>
          </a:p>
          <a:p>
            <a:r>
              <a:rPr lang="ru-RU" dirty="0"/>
              <a:t> </a:t>
            </a:r>
            <a:r>
              <a:rPr lang="ru-RU" dirty="0" smtClean="0"/>
              <a:t>  Не все собаки – подрывники     </a:t>
            </a:r>
          </a:p>
          <a:p>
            <a:r>
              <a:rPr lang="ru-RU" dirty="0"/>
              <a:t> </a:t>
            </a:r>
            <a:r>
              <a:rPr lang="ru-RU" dirty="0" smtClean="0"/>
              <a:t>   были смертниками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b="1" i="1" dirty="0" smtClean="0"/>
              <a:t>Овчарка Дина </a:t>
            </a:r>
            <a:r>
              <a:rPr lang="ru-RU" dirty="0" smtClean="0"/>
              <a:t>пустила под откос вражеский бронепоезд, причем сама </a:t>
            </a:r>
            <a:r>
              <a:rPr lang="ru-RU" dirty="0"/>
              <a:t>осталась </a:t>
            </a:r>
            <a:r>
              <a:rPr lang="ru-RU" dirty="0" smtClean="0"/>
              <a:t>жива.</a:t>
            </a:r>
          </a:p>
          <a:p>
            <a:r>
              <a:rPr lang="ru-RU" dirty="0" smtClean="0"/>
              <a:t>Дина выскочила на </a:t>
            </a:r>
            <a:r>
              <a:rPr lang="ru-RU" dirty="0"/>
              <a:t>рельсы</a:t>
            </a:r>
            <a:endParaRPr lang="ru-RU" dirty="0" smtClean="0"/>
          </a:p>
          <a:p>
            <a:r>
              <a:rPr lang="ru-RU" dirty="0" smtClean="0"/>
              <a:t>перед самым поездом</a:t>
            </a:r>
          </a:p>
          <a:p>
            <a:r>
              <a:rPr lang="ru-RU" dirty="0"/>
              <a:t>п</a:t>
            </a:r>
            <a:r>
              <a:rPr lang="ru-RU" dirty="0" smtClean="0"/>
              <a:t>оложила мину и в самый последний момент броском кинулась в сторону.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7719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400050"/>
            <a:ext cx="8763000" cy="60579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400050"/>
            <a:ext cx="8763000" cy="6057900"/>
          </a:xfrm>
          <a:prstGeom prst="rect">
            <a:avLst/>
          </a:prstGeom>
        </p:spPr>
      </p:pic>
      <p:pic>
        <p:nvPicPr>
          <p:cNvPr id="4098" name="Picture 2" descr="https://sun9-39.userapi.com/c857328/v857328610/15b5cf/g1EH0rvY_a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3" t="5498" r="5869" b="9637"/>
          <a:stretch/>
        </p:blipFill>
        <p:spPr bwMode="auto">
          <a:xfrm>
            <a:off x="4932040" y="1440873"/>
            <a:ext cx="3546764" cy="397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1268760"/>
            <a:ext cx="37444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Сторожевые собаки </a:t>
            </a:r>
            <a:r>
              <a:rPr lang="ru-RU" b="1" dirty="0" smtClean="0"/>
              <a:t>работали</a:t>
            </a:r>
            <a:endParaRPr lang="ru-RU" i="1" dirty="0" smtClean="0"/>
          </a:p>
          <a:p>
            <a:r>
              <a:rPr lang="ru-RU" b="1" dirty="0" smtClean="0"/>
              <a:t>в боевом охранении, в засадах для обнаружения врага ночью и в ненастную погоду.</a:t>
            </a:r>
          </a:p>
          <a:p>
            <a:r>
              <a:rPr lang="ru-RU" b="1" dirty="0" smtClean="0"/>
              <a:t>Эти четвероногие умницы только натяжением поводка и поворотом туловища указывали направление грозящей опасности.</a:t>
            </a:r>
            <a:endParaRPr lang="ru-RU" b="1" dirty="0"/>
          </a:p>
          <a:p>
            <a:endParaRPr lang="ru-RU" b="1" dirty="0" smtClean="0"/>
          </a:p>
          <a:p>
            <a:r>
              <a:rPr lang="ru-RU" dirty="0" smtClean="0"/>
              <a:t>За время службы </a:t>
            </a:r>
            <a:r>
              <a:rPr lang="ru-RU" b="1" i="1" dirty="0" smtClean="0"/>
              <a:t>сторожевая собака </a:t>
            </a:r>
            <a:r>
              <a:rPr lang="ru-RU" b="1" i="1" dirty="0" err="1" smtClean="0"/>
              <a:t>Агай</a:t>
            </a:r>
            <a:r>
              <a:rPr lang="ru-RU" b="1" i="1" dirty="0" smtClean="0"/>
              <a:t> </a:t>
            </a:r>
            <a:r>
              <a:rPr lang="ru-RU" b="1" dirty="0" smtClean="0"/>
              <a:t>12 раз своим лаем останавливала немецких солдат, которые обходными путями пытались подобраться к нашим боевым позициям.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770113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400050"/>
            <a:ext cx="8763000" cy="60579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60" y="463286"/>
            <a:ext cx="8763000" cy="6057900"/>
          </a:xfrm>
          <a:prstGeom prst="rect">
            <a:avLst/>
          </a:prstGeom>
        </p:spPr>
      </p:pic>
      <p:pic>
        <p:nvPicPr>
          <p:cNvPr id="5122" name="Picture 2" descr="https://ic.pics.livejournal.com/honzales/42495346/161801/161801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16608"/>
            <a:ext cx="3456384" cy="4832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43608" y="1279904"/>
            <a:ext cx="39604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44444"/>
                </a:solidFill>
                <a:latin typeface="ExcentraPro"/>
              </a:rPr>
              <a:t>     Широко использовались во время войны </a:t>
            </a:r>
            <a:r>
              <a:rPr lang="ru-RU" b="1" dirty="0">
                <a:solidFill>
                  <a:srgbClr val="444444"/>
                </a:solidFill>
                <a:latin typeface="ExcentraPro"/>
              </a:rPr>
              <a:t>ездовые </a:t>
            </a:r>
            <a:r>
              <a:rPr lang="ru-RU" dirty="0">
                <a:solidFill>
                  <a:srgbClr val="444444"/>
                </a:solidFill>
                <a:latin typeface="ExcentraPro"/>
              </a:rPr>
              <a:t>подразделения собак. На телегах и санях собаки доставляли боеприпасы, амуницию и продукты питания, эвакуировали пострадавших в госпиталь. На некоторых сложных участках фронта ездовые собаки были основным видом транспорта, без их работы многие подразделения остались бы без боеприпасов и питания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083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400050"/>
            <a:ext cx="8763000" cy="60579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400050"/>
            <a:ext cx="8763000" cy="6057900"/>
          </a:xfrm>
          <a:prstGeom prst="rect">
            <a:avLst/>
          </a:prstGeom>
        </p:spPr>
      </p:pic>
      <p:pic>
        <p:nvPicPr>
          <p:cNvPr id="6146" name="Picture 2" descr="https://avatars.mds.yandex.net/i?id=2362819adff259701e26a4ea37a5a97aa28c8574-9266026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888116"/>
            <a:ext cx="3229989" cy="2327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908720"/>
            <a:ext cx="30243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333333"/>
                </a:solidFill>
                <a:latin typeface="YS Text"/>
              </a:rPr>
              <a:t>Мухтар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 был </a:t>
            </a:r>
            <a:r>
              <a:rPr lang="ru-RU" b="1" dirty="0">
                <a:solidFill>
                  <a:srgbClr val="333333"/>
                </a:solidFill>
                <a:latin typeface="YS Text"/>
              </a:rPr>
              <a:t>собакой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-санитаром и одним из немногих, память о ком дошла до наших дней. Известно, что </a:t>
            </a:r>
            <a:r>
              <a:rPr lang="ru-RU" b="1" dirty="0">
                <a:solidFill>
                  <a:srgbClr val="333333"/>
                </a:solidFill>
                <a:latin typeface="YS Text"/>
              </a:rPr>
              <a:t>пес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 вытащил с поля сражений более 400 раненых солдат. </a:t>
            </a:r>
            <a:r>
              <a:rPr lang="ru-RU" b="1" dirty="0" err="1">
                <a:solidFill>
                  <a:srgbClr val="333333"/>
                </a:solidFill>
                <a:latin typeface="YS Text"/>
              </a:rPr>
              <a:t>Мухтар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 помог своему проводнику, ефрейтору Зорину, которого контузило от взорвавшейся рядом бомбы.</a:t>
            </a:r>
            <a:endParaRPr lang="ru-RU" dirty="0"/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59" y="3443599"/>
            <a:ext cx="3480621" cy="2296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016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400050"/>
            <a:ext cx="8763000" cy="60579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400050"/>
            <a:ext cx="8763000" cy="6057900"/>
          </a:xfrm>
          <a:prstGeom prst="rect">
            <a:avLst/>
          </a:prstGeom>
        </p:spPr>
      </p:pic>
      <p:pic>
        <p:nvPicPr>
          <p:cNvPr id="7170" name="Picture 2" descr="https://avatars.mds.yandex.net/i?id=e12b713efa5147f454be97ea8af165fe420eb880-8497538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24744"/>
            <a:ext cx="3679329" cy="2468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avatars.mds.yandex.net/i?id=327b8082683348049cef65ba2c274b1695314a36-8522161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748" y="3817199"/>
            <a:ext cx="3347864" cy="1750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1" y="914187"/>
            <a:ext cx="38164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Собаки – миноискатели </a:t>
            </a:r>
            <a:r>
              <a:rPr lang="ru-RU" dirty="0" smtClean="0"/>
              <a:t>могли работать в </a:t>
            </a:r>
            <a:r>
              <a:rPr lang="ru-RU" dirty="0"/>
              <a:t>любых условиях </a:t>
            </a:r>
            <a:endParaRPr lang="ru-RU" dirty="0" smtClean="0"/>
          </a:p>
          <a:p>
            <a:r>
              <a:rPr lang="ru-RU" dirty="0" smtClean="0"/>
              <a:t>и в мерзлом грунте и в глубоком </a:t>
            </a:r>
          </a:p>
          <a:p>
            <a:r>
              <a:rPr lang="ru-RU" dirty="0" smtClean="0"/>
              <a:t>снегу, в лесных зарослях и даже на небольшой глубине в </a:t>
            </a:r>
            <a:r>
              <a:rPr lang="ru-RU" dirty="0"/>
              <a:t>море. </a:t>
            </a:r>
            <a:endParaRPr lang="ru-RU" dirty="0" smtClean="0"/>
          </a:p>
          <a:p>
            <a:r>
              <a:rPr lang="ru-RU" dirty="0" smtClean="0"/>
              <a:t>Собаки обнаруживали мины по запаху взрывчатки. Найдя  зарытый «сюрприз», собака садилась возле него, а сапер осторожно извлекал и обезвреживал смертоносную находку.</a:t>
            </a:r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01774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400050"/>
            <a:ext cx="8763000" cy="60579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400050"/>
            <a:ext cx="8763000" cy="6057900"/>
          </a:xfrm>
          <a:prstGeom prst="rect">
            <a:avLst/>
          </a:prstGeom>
        </p:spPr>
      </p:pic>
      <p:pic>
        <p:nvPicPr>
          <p:cNvPr id="8194" name="Picture 2" descr="https://avatars.mds.yandex.net/i?id=21444935b22c88afa9a36971132e083797256669-9099802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76149"/>
            <a:ext cx="4122043" cy="28489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1196753"/>
            <a:ext cx="34563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</a:t>
            </a:r>
            <a:r>
              <a:rPr lang="ru-RU" dirty="0" err="1"/>
              <a:t>Джульбарса</a:t>
            </a:r>
            <a:r>
              <a:rPr lang="ru-RU" dirty="0"/>
              <a:t> были способности в минно-розыскном деле. Благодаря своему отменному нюху он обнаружил рекордное количество мин – 7 тысяч. Он принимал участие в разминировании Венгрии, Чехословакии, Румынии и Австрии. </a:t>
            </a:r>
            <a:r>
              <a:rPr lang="ru-RU" dirty="0" err="1"/>
              <a:t>Джульбарс</a:t>
            </a:r>
            <a:r>
              <a:rPr lang="ru-RU" dirty="0"/>
              <a:t> получил приглашение принять участие в Параде Победы, однако он не мог ходить после полученного ранения. Тогда высшее руководство страны распорядилось пронести собаку на руках. </a:t>
            </a:r>
          </a:p>
        </p:txBody>
      </p:sp>
    </p:spTree>
    <p:extLst>
      <p:ext uri="{BB962C8B-B14F-4D97-AF65-F5344CB8AC3E}">
        <p14:creationId xmlns:p14="http://schemas.microsoft.com/office/powerpoint/2010/main" val="698525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400050"/>
            <a:ext cx="8763000" cy="60579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400050"/>
            <a:ext cx="8763000" cy="60579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908720"/>
            <a:ext cx="46805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Знаменитый ленинградский </a:t>
            </a:r>
            <a:r>
              <a:rPr lang="ru-RU" b="1" i="1" dirty="0" smtClean="0"/>
              <a:t>КОЛЛИ ДИК</a:t>
            </a:r>
          </a:p>
          <a:p>
            <a:r>
              <a:rPr lang="ru-RU" dirty="0" smtClean="0"/>
              <a:t>За </a:t>
            </a:r>
            <a:r>
              <a:rPr lang="ru-RU" dirty="0"/>
              <a:t>годы войны обнаружил более 12 тысяч мин, принимал участие в разминировании Сталинграда, Лисичанска, Праги и других городов. Главный подвиг Дик совершил в Павловске». После Великой Победы легендарный пес, несмотря на множественные ранения, был неоднократным победителем выставок собак. Пес-ветеран дожил до глубокой старости и был похоронен с воинскими почестями, как и подобает герою. </a:t>
            </a:r>
          </a:p>
        </p:txBody>
      </p:sp>
      <p:pic>
        <p:nvPicPr>
          <p:cNvPr id="9218" name="Picture 2" descr="File:Collie (rough) from 1915.JPG - Wikipedia Republished // WIKI 2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8800"/>
            <a:ext cx="3418034" cy="2567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13893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128</TotalTime>
  <Words>607</Words>
  <Application>Microsoft Office PowerPoint</Application>
  <PresentationFormat>Экран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20</cp:revision>
  <cp:lastPrinted>2023-05-01T14:01:37Z</cp:lastPrinted>
  <dcterms:created xsi:type="dcterms:W3CDTF">2023-04-26T15:59:59Z</dcterms:created>
  <dcterms:modified xsi:type="dcterms:W3CDTF">2023-05-10T12:37:15Z</dcterms:modified>
</cp:coreProperties>
</file>