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74" r:id="rId7"/>
    <p:sldId id="263" r:id="rId8"/>
    <p:sldId id="262" r:id="rId9"/>
    <p:sldId id="264" r:id="rId10"/>
    <p:sldId id="265" r:id="rId11"/>
    <p:sldId id="266" r:id="rId12"/>
    <p:sldId id="267" r:id="rId13"/>
    <p:sldId id="273" r:id="rId14"/>
    <p:sldId id="271" r:id="rId15"/>
    <p:sldId id="275" r:id="rId16"/>
    <p:sldId id="276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7CF92"/>
    <a:srgbClr val="FDD8A1"/>
    <a:srgbClr val="003300"/>
    <a:srgbClr val="F9C06B"/>
    <a:srgbClr val="361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FDD8A1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&#1086;&#1090;&#1082;&#1088;&#1099;&#1090;&#1086;&#1077;%20&#1079;&#1072;&#1085;&#1103;&#1090;&#1080;&#1103;%2024%20&#1084;&#1072;&#1103;\&#1050;&#1072;&#1087;&#1077;&#1083;&#1100;&#1082;&#1080;%20&#1087;&#1088;&#1099;&#1075;-&#1087;&#1088;&#1099;&#1075;.%20&#1052;&#1091;&#1079;&#1099;&#1082;&#1072;&#1083;&#1100;&#1085;&#1099;&#1081;%20&#1090;&#1072;&#1085;&#1094;&#1077;&#1074;&#1072;&#1083;&#1100;&#1085;&#1099;&#1081;%20&#1084;&#1091;&#1083;&#1100;&#1090;&#1080;&#1082;.%20&#1053;&#1072;&#1096;&#1077;%20&#1074;&#1089;&#1105;!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&#1086;&#1090;&#1082;&#1088;&#1099;&#1090;&#1086;&#1077;%20&#1079;&#1072;&#1085;&#1103;&#1090;&#1080;&#1103;%2024%20&#1084;&#1072;&#1103;\videoplayback%20(12).mp4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8392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«Солнечный город профессий»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200" y="3352800"/>
            <a:ext cx="5257800" cy="12192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Arial Black" pitchFamily="34" charset="0"/>
              </a:rPr>
              <a:t>«Программист»</a:t>
            </a:r>
            <a:endParaRPr lang="ru-RU" dirty="0">
              <a:ln>
                <a:solidFill>
                  <a:sysClr val="windowText" lastClr="000000"/>
                </a:solidFill>
              </a:ln>
              <a:latin typeface="Arial Black" pitchFamily="34" charset="0"/>
            </a:endParaRPr>
          </a:p>
        </p:txBody>
      </p:sp>
      <p:pic>
        <p:nvPicPr>
          <p:cNvPr id="3074" name="Picture 2" descr="https://st.depositphotos.com/2317051/2602/v/450/depositphotos_26021269-stock-illustration-vector-cartoon-of-geek-m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3200"/>
            <a:ext cx="4663440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4876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Выполнила воспитатель: Бутова Н.Ю.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2lysva.narod.ru/proekt/websites/images/programm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7163" y="1447800"/>
            <a:ext cx="6658350" cy="5410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3300"/>
                  </a:solidFill>
                </a:ln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Игра «Что нужно для работы программиста?»</a:t>
            </a:r>
            <a:endParaRPr lang="ru-RU" dirty="0">
              <a:ln>
                <a:solidFill>
                  <a:srgbClr val="003300"/>
                </a:solidFill>
              </a:ln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09600"/>
            <a:ext cx="2695575" cy="367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59" y="17051"/>
            <a:ext cx="21500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0"/>
            <a:ext cx="2057400" cy="17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90" y="1793630"/>
            <a:ext cx="216816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1752600"/>
            <a:ext cx="2209800" cy="175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429000"/>
            <a:ext cx="2219466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3429000"/>
            <a:ext cx="215569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 descr="https://avatars.mds.yandex.net/get-marketpic/245020/market_isTY-5m4tTnMPA1GFX9P2Q/ori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" y="5172808"/>
            <a:ext cx="1905000" cy="1685192"/>
          </a:xfrm>
          <a:prstGeom prst="roundRect">
            <a:avLst/>
          </a:prstGeom>
          <a:noFill/>
          <a:ln w="38100">
            <a:solidFill>
              <a:srgbClr val="17CF92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5446586" y="5044361"/>
            <a:ext cx="1447800" cy="1752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5" descr="https://ozon-st.cdn.ngenix.net/multimedia/100580014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48312" y="5139211"/>
            <a:ext cx="1182189" cy="156729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062288" y="5066283"/>
            <a:ext cx="1524000" cy="1750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3" descr="http://softsova.ru/_bd/58/5925864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90003" y="5134816"/>
            <a:ext cx="1103327" cy="157169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696200" y="5066283"/>
            <a:ext cx="1371600" cy="17687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7" descr="http://www.booksiti.net.ru/books/6244345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911982" y="5184792"/>
            <a:ext cx="997186" cy="153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1524000" cy="19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0"/>
            <a:ext cx="1595437" cy="18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398" y="4800600"/>
            <a:ext cx="150585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00600"/>
            <a:ext cx="141111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419600"/>
            <a:ext cx="1447800" cy="193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295400"/>
            <a:ext cx="1752600" cy="290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outerShdw blurRad="50800" dist="50800" algn="ctr" rotWithShape="0">
                    <a:srgbClr val="000000"/>
                  </a:outerShdw>
                </a:effectLst>
                <a:latin typeface="Arial Black" pitchFamily="34" charset="0"/>
              </a:rPr>
              <a:t>«Узнай компьютерную программу»</a:t>
            </a:r>
            <a:endParaRPr lang="ru-RU" sz="2800" dirty="0">
              <a:ln>
                <a:solidFill>
                  <a:srgbClr val="003300"/>
                </a:solidFill>
              </a:ln>
              <a:solidFill>
                <a:srgbClr val="FF0000"/>
              </a:solidFill>
              <a:effectLst>
                <a:outerShdw blurRad="50800" dist="50800" algn="ctr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0"/>
            <a:ext cx="4038600" cy="32004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программа ПервоЛого 4, 0!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визуального программирования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(вместо текстовых команд — картинки), разработанная специально для дошкольников и младших школьников. По сути дела это компьютерный альбом, в котором можно не только рисовать, писать и решать задачки, но и создавать мультфильмы и всевозможные интерактивные проекты. Поэтому программистами вы станете в следующем году!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ytimg.com/vi/PwcwMeA9UsM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6333">
            <a:off x="233688" y="327024"/>
            <a:ext cx="4572000" cy="3429001"/>
          </a:xfrm>
          <a:prstGeom prst="rect">
            <a:avLst/>
          </a:prstGeom>
          <a:noFill/>
        </p:spPr>
      </p:pic>
      <p:pic>
        <p:nvPicPr>
          <p:cNvPr id="1028" name="Picture 4" descr="https://allsoft.ru/upload/screenshots/9ce/9ce7cace3fb47dfdf6595996afb0bf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95005"/>
            <a:ext cx="4486275" cy="3362995"/>
          </a:xfrm>
          <a:prstGeom prst="rect">
            <a:avLst/>
          </a:prstGeom>
          <a:noFill/>
        </p:spPr>
      </p:pic>
      <p:pic>
        <p:nvPicPr>
          <p:cNvPr id="1030" name="Picture 6" descr="http://www.ooopifagor.ru/content/products/big_91_pervologo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91626">
            <a:off x="270768" y="3795715"/>
            <a:ext cx="4445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rial Black" pitchFamily="34" charset="0"/>
              </a:rPr>
              <a:t>Физкультминутка </a:t>
            </a:r>
            <a:endParaRPr lang="ru-RU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pic>
        <p:nvPicPr>
          <p:cNvPr id="4" name="Капельки прыг-прыг. Музыкальный танцевальный мультик. Наше всё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7391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381000"/>
            <a:ext cx="868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5334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3300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101600" dir="19200000" algn="ctr" rotWithShape="0">
                    <a:srgbClr val="000000"/>
                  </a:outerShdw>
                </a:effectLst>
                <a:latin typeface="Arial Black" pitchFamily="34" charset="0"/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981200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Book Antiqua" pitchFamily="18" charset="0"/>
              </a:rPr>
              <a:t>Ребята, что нового вы сегодня узнали?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Book Antiqua" pitchFamily="18" charset="0"/>
              </a:rPr>
              <a:t>Как вы считаете, работа </a:t>
            </a:r>
            <a:r>
              <a:rPr lang="ru-RU" b="1" dirty="0" smtClean="0">
                <a:latin typeface="Book Antiqua" pitchFamily="18" charset="0"/>
              </a:rPr>
              <a:t>программиста сложная</a:t>
            </a:r>
            <a:r>
              <a:rPr lang="ru-RU" dirty="0" smtClean="0">
                <a:latin typeface="Book Antiqua" pitchFamily="18" charset="0"/>
              </a:rPr>
              <a:t>?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Book Antiqua" pitchFamily="18" charset="0"/>
              </a:rPr>
              <a:t>Что делает </a:t>
            </a:r>
            <a:r>
              <a:rPr lang="ru-RU" b="1" dirty="0" smtClean="0">
                <a:latin typeface="Book Antiqua" pitchFamily="18" charset="0"/>
              </a:rPr>
              <a:t>программист</a:t>
            </a:r>
            <a:r>
              <a:rPr lang="ru-RU" dirty="0" smtClean="0">
                <a:latin typeface="Book Antiqua" pitchFamily="18" charset="0"/>
              </a:rPr>
              <a:t>?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Book Antiqua" pitchFamily="18" charset="0"/>
              </a:rPr>
              <a:t>Что </a:t>
            </a:r>
            <a:r>
              <a:rPr lang="ru-RU" b="1" dirty="0" smtClean="0">
                <a:latin typeface="Book Antiqua" pitchFamily="18" charset="0"/>
              </a:rPr>
              <a:t>программисту нужно для работы</a:t>
            </a:r>
            <a:r>
              <a:rPr lang="ru-RU" dirty="0" smtClean="0">
                <a:latin typeface="Book Antiqua" pitchFamily="18" charset="0"/>
              </a:rPr>
              <a:t>?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Book Antiqua" pitchFamily="18" charset="0"/>
              </a:rPr>
              <a:t>Понравилось ли тебе </a:t>
            </a:r>
            <a:r>
              <a:rPr lang="ru-RU" b="1" dirty="0" smtClean="0">
                <a:latin typeface="Book Antiqua" pitchFamily="18" charset="0"/>
              </a:rPr>
              <a:t>профессия программиста</a:t>
            </a:r>
            <a:r>
              <a:rPr lang="ru-RU" dirty="0" smtClean="0">
                <a:latin typeface="Book Antiqua" pitchFamily="18" charset="0"/>
              </a:rPr>
              <a:t>?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Book Antiqua" pitchFamily="18" charset="0"/>
              </a:rPr>
              <a:t>Почему?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419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0033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Игра «Подари улыбку!»</a:t>
            </a:r>
            <a:endParaRPr lang="ru-RU" sz="3200" dirty="0">
              <a:ln>
                <a:solidFill>
                  <a:srgbClr val="0033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447800"/>
            <a:ext cx="2743200" cy="454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0"/>
            <a:ext cx="858837" cy="840595"/>
          </a:xfrm>
          <a:prstGeom prst="rect">
            <a:avLst/>
          </a:prstGeom>
          <a:noFill/>
        </p:spPr>
      </p:pic>
      <p:pic>
        <p:nvPicPr>
          <p:cNvPr id="25603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5163" y="4038600"/>
            <a:ext cx="858837" cy="840595"/>
          </a:xfrm>
          <a:prstGeom prst="rect">
            <a:avLst/>
          </a:prstGeom>
          <a:noFill/>
        </p:spPr>
      </p:pic>
      <p:pic>
        <p:nvPicPr>
          <p:cNvPr id="25604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6017405"/>
            <a:ext cx="858837" cy="840595"/>
          </a:xfrm>
          <a:prstGeom prst="rect">
            <a:avLst/>
          </a:prstGeom>
          <a:noFill/>
        </p:spPr>
      </p:pic>
      <p:pic>
        <p:nvPicPr>
          <p:cNvPr id="7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0"/>
            <a:ext cx="858837" cy="840595"/>
          </a:xfrm>
          <a:prstGeom prst="rect">
            <a:avLst/>
          </a:prstGeom>
          <a:noFill/>
        </p:spPr>
      </p:pic>
      <p:pic>
        <p:nvPicPr>
          <p:cNvPr id="8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5163" y="3276600"/>
            <a:ext cx="858837" cy="840595"/>
          </a:xfrm>
          <a:prstGeom prst="rect">
            <a:avLst/>
          </a:prstGeom>
          <a:noFill/>
        </p:spPr>
      </p:pic>
      <p:pic>
        <p:nvPicPr>
          <p:cNvPr id="9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0" y="6017405"/>
            <a:ext cx="858837" cy="840595"/>
          </a:xfrm>
          <a:prstGeom prst="rect">
            <a:avLst/>
          </a:prstGeom>
          <a:noFill/>
        </p:spPr>
      </p:pic>
      <p:pic>
        <p:nvPicPr>
          <p:cNvPr id="10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0"/>
            <a:ext cx="858837" cy="840595"/>
          </a:xfrm>
          <a:prstGeom prst="rect">
            <a:avLst/>
          </a:prstGeom>
          <a:noFill/>
        </p:spPr>
      </p:pic>
      <p:pic>
        <p:nvPicPr>
          <p:cNvPr id="11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5163" y="2590800"/>
            <a:ext cx="858837" cy="840595"/>
          </a:xfrm>
          <a:prstGeom prst="rect">
            <a:avLst/>
          </a:prstGeom>
          <a:noFill/>
        </p:spPr>
      </p:pic>
      <p:pic>
        <p:nvPicPr>
          <p:cNvPr id="12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0" y="6017405"/>
            <a:ext cx="858837" cy="840595"/>
          </a:xfrm>
          <a:prstGeom prst="rect">
            <a:avLst/>
          </a:prstGeom>
          <a:noFill/>
        </p:spPr>
      </p:pic>
      <p:pic>
        <p:nvPicPr>
          <p:cNvPr id="13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0"/>
            <a:ext cx="858837" cy="840595"/>
          </a:xfrm>
          <a:prstGeom prst="rect">
            <a:avLst/>
          </a:prstGeom>
          <a:noFill/>
        </p:spPr>
      </p:pic>
      <p:pic>
        <p:nvPicPr>
          <p:cNvPr id="14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5163" y="1828800"/>
            <a:ext cx="858837" cy="840595"/>
          </a:xfrm>
          <a:prstGeom prst="rect">
            <a:avLst/>
          </a:prstGeom>
          <a:noFill/>
        </p:spPr>
      </p:pic>
      <p:pic>
        <p:nvPicPr>
          <p:cNvPr id="15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6017405"/>
            <a:ext cx="858837" cy="840595"/>
          </a:xfrm>
          <a:prstGeom prst="rect">
            <a:avLst/>
          </a:prstGeom>
          <a:noFill/>
        </p:spPr>
      </p:pic>
      <p:pic>
        <p:nvPicPr>
          <p:cNvPr id="16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400"/>
            <a:ext cx="858837" cy="840595"/>
          </a:xfrm>
          <a:prstGeom prst="rect">
            <a:avLst/>
          </a:prstGeom>
          <a:noFill/>
        </p:spPr>
      </p:pic>
      <p:pic>
        <p:nvPicPr>
          <p:cNvPr id="17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5163" y="1066800"/>
            <a:ext cx="858837" cy="840595"/>
          </a:xfrm>
          <a:prstGeom prst="rect">
            <a:avLst/>
          </a:prstGeom>
          <a:noFill/>
        </p:spPr>
      </p:pic>
      <p:pic>
        <p:nvPicPr>
          <p:cNvPr id="18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0" y="6017405"/>
            <a:ext cx="858837" cy="840595"/>
          </a:xfrm>
          <a:prstGeom prst="rect">
            <a:avLst/>
          </a:prstGeom>
          <a:noFill/>
        </p:spPr>
      </p:pic>
      <p:pic>
        <p:nvPicPr>
          <p:cNvPr id="19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858837" cy="840595"/>
          </a:xfrm>
          <a:prstGeom prst="rect">
            <a:avLst/>
          </a:prstGeom>
          <a:noFill/>
        </p:spPr>
      </p:pic>
      <p:pic>
        <p:nvPicPr>
          <p:cNvPr id="20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5163" y="304800"/>
            <a:ext cx="858837" cy="840595"/>
          </a:xfrm>
          <a:prstGeom prst="rect">
            <a:avLst/>
          </a:prstGeom>
          <a:noFill/>
        </p:spPr>
      </p:pic>
      <p:pic>
        <p:nvPicPr>
          <p:cNvPr id="21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6017405"/>
            <a:ext cx="858837" cy="840595"/>
          </a:xfrm>
          <a:prstGeom prst="rect">
            <a:avLst/>
          </a:prstGeom>
          <a:noFill/>
        </p:spPr>
      </p:pic>
      <p:pic>
        <p:nvPicPr>
          <p:cNvPr id="22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57400"/>
            <a:ext cx="858837" cy="840595"/>
          </a:xfrm>
          <a:prstGeom prst="rect">
            <a:avLst/>
          </a:prstGeom>
          <a:noFill/>
        </p:spPr>
      </p:pic>
      <p:pic>
        <p:nvPicPr>
          <p:cNvPr id="23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43800" y="0"/>
            <a:ext cx="858837" cy="840595"/>
          </a:xfrm>
          <a:prstGeom prst="rect">
            <a:avLst/>
          </a:prstGeom>
          <a:noFill/>
        </p:spPr>
      </p:pic>
      <p:pic>
        <p:nvPicPr>
          <p:cNvPr id="24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6017405"/>
            <a:ext cx="858837" cy="840595"/>
          </a:xfrm>
          <a:prstGeom prst="rect">
            <a:avLst/>
          </a:prstGeom>
          <a:noFill/>
        </p:spPr>
      </p:pic>
      <p:pic>
        <p:nvPicPr>
          <p:cNvPr id="25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19400"/>
            <a:ext cx="858837" cy="840595"/>
          </a:xfrm>
          <a:prstGeom prst="rect">
            <a:avLst/>
          </a:prstGeom>
          <a:noFill/>
        </p:spPr>
      </p:pic>
      <p:pic>
        <p:nvPicPr>
          <p:cNvPr id="26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0"/>
            <a:ext cx="858837" cy="840595"/>
          </a:xfrm>
          <a:prstGeom prst="rect">
            <a:avLst/>
          </a:prstGeom>
          <a:noFill/>
        </p:spPr>
      </p:pic>
      <p:pic>
        <p:nvPicPr>
          <p:cNvPr id="27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6017405"/>
            <a:ext cx="858837" cy="840595"/>
          </a:xfrm>
          <a:prstGeom prst="rect">
            <a:avLst/>
          </a:prstGeom>
          <a:noFill/>
        </p:spPr>
      </p:pic>
      <p:pic>
        <p:nvPicPr>
          <p:cNvPr id="28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81400"/>
            <a:ext cx="858837" cy="840595"/>
          </a:xfrm>
          <a:prstGeom prst="rect">
            <a:avLst/>
          </a:prstGeom>
          <a:noFill/>
        </p:spPr>
      </p:pic>
      <p:pic>
        <p:nvPicPr>
          <p:cNvPr id="29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0"/>
            <a:ext cx="858837" cy="840595"/>
          </a:xfrm>
          <a:prstGeom prst="rect">
            <a:avLst/>
          </a:prstGeom>
          <a:noFill/>
        </p:spPr>
      </p:pic>
      <p:pic>
        <p:nvPicPr>
          <p:cNvPr id="30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6017405"/>
            <a:ext cx="858837" cy="840595"/>
          </a:xfrm>
          <a:prstGeom prst="rect">
            <a:avLst/>
          </a:prstGeom>
          <a:noFill/>
        </p:spPr>
      </p:pic>
      <p:pic>
        <p:nvPicPr>
          <p:cNvPr id="31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19600"/>
            <a:ext cx="858837" cy="840595"/>
          </a:xfrm>
          <a:prstGeom prst="rect">
            <a:avLst/>
          </a:prstGeom>
          <a:noFill/>
        </p:spPr>
      </p:pic>
      <p:pic>
        <p:nvPicPr>
          <p:cNvPr id="32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0"/>
            <a:ext cx="858837" cy="840595"/>
          </a:xfrm>
          <a:prstGeom prst="rect">
            <a:avLst/>
          </a:prstGeom>
          <a:noFill/>
        </p:spPr>
      </p:pic>
      <p:pic>
        <p:nvPicPr>
          <p:cNvPr id="33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96200" y="6093605"/>
            <a:ext cx="858837" cy="840595"/>
          </a:xfrm>
          <a:prstGeom prst="rect">
            <a:avLst/>
          </a:prstGeom>
          <a:noFill/>
        </p:spPr>
      </p:pic>
      <p:pic>
        <p:nvPicPr>
          <p:cNvPr id="34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81600"/>
            <a:ext cx="858837" cy="840595"/>
          </a:xfrm>
          <a:prstGeom prst="rect">
            <a:avLst/>
          </a:prstGeom>
          <a:noFill/>
        </p:spPr>
      </p:pic>
      <p:pic>
        <p:nvPicPr>
          <p:cNvPr id="35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0"/>
            <a:ext cx="858837" cy="840595"/>
          </a:xfrm>
          <a:prstGeom prst="rect">
            <a:avLst/>
          </a:prstGeom>
          <a:noFill/>
        </p:spPr>
      </p:pic>
      <p:pic>
        <p:nvPicPr>
          <p:cNvPr id="36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85163" y="5562600"/>
            <a:ext cx="858837" cy="840595"/>
          </a:xfrm>
          <a:prstGeom prst="rect">
            <a:avLst/>
          </a:prstGeom>
          <a:noFill/>
        </p:spPr>
      </p:pic>
      <p:pic>
        <p:nvPicPr>
          <p:cNvPr id="37" name="Picture 2" descr="C:\Users\Маргарита\Pictures\С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17405"/>
            <a:ext cx="858837" cy="840595"/>
          </a:xfrm>
          <a:prstGeom prst="rect">
            <a:avLst/>
          </a:prstGeom>
          <a:noFill/>
        </p:spPr>
      </p:pic>
      <p:pic>
        <p:nvPicPr>
          <p:cNvPr id="38" name="Picture 3" descr="C:\Users\Маргарита\Pictures\СМ.1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0"/>
            <a:ext cx="858837" cy="840595"/>
          </a:xfrm>
          <a:prstGeom prst="rect">
            <a:avLst/>
          </a:prstGeom>
          <a:noFill/>
        </p:spPr>
      </p:pic>
      <p:pic>
        <p:nvPicPr>
          <p:cNvPr id="39" name="Picture 4" descr="C:\Users\Маргарита\Pictures\СМ.2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85163" y="4800600"/>
            <a:ext cx="858837" cy="84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>
          <a:xfrm>
            <a:off x="457200" y="533400"/>
            <a:ext cx="7467600" cy="5791200"/>
          </a:xfrm>
          <a:prstGeom prst="star3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3200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www.v3toys.ru/kiwi-public-data/Kiwi_Img/110698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29200" y="20574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rgbClr val="FFC000"/>
                </a:solidFill>
                <a:latin typeface="Arial Black" pitchFamily="34" charset="0"/>
              </a:rPr>
              <a:t>Игра «Назови профессию!»</a:t>
            </a:r>
            <a:endParaRPr lang="ru-RU" sz="3600" dirty="0">
              <a:ln>
                <a:solidFill>
                  <a:sysClr val="windowText" lastClr="000000"/>
                </a:solidFill>
                <a:prstDash val="sysDot"/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7324" y="-3581399"/>
            <a:ext cx="2699824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127" y="-4038600"/>
            <a:ext cx="2718873" cy="330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36217" y="0"/>
            <a:ext cx="2879017" cy="41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2600" y="685800"/>
            <a:ext cx="279633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429000" y="4953000"/>
            <a:ext cx="2827659" cy="427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000" y="5105400"/>
            <a:ext cx="221509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-3473405"/>
            <a:ext cx="2514600" cy="34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5000" y="-3285462"/>
            <a:ext cx="2514600" cy="374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49167 0.6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3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0712 0.958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4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375 0.764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72917 0.728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00" y="3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4 0.11111 L -0.76944 -0.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00833 -0.51111 " pathEditMode="relative" ptsTypes="AA">
                                      <p:cBhvr>
                                        <p:cTn id="5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70747 0.262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8 0.022 L 0.72864 -0.53356 " pathEditMode="relative" ptsTypes="AA">
                                      <p:cBhvr>
                                        <p:cTn id="7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 Black" pitchFamily="34" charset="0"/>
              </a:rPr>
              <a:t>Загадка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Для компьютера </a:t>
            </a:r>
            <a:r>
              <a:rPr lang="ru-RU" sz="2000" b="1" dirty="0" smtClean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программы</a:t>
            </a:r>
            <a:r>
              <a:rPr lang="ru-RU" sz="2000" dirty="0" smtClean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 составляет он всегда.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Циклы, сайты, </a:t>
            </a:r>
            <a:r>
              <a:rPr lang="ru-RU" sz="2000" b="1" dirty="0" smtClean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подпрограммы </a:t>
            </a:r>
            <a:r>
              <a:rPr lang="ru-RU" sz="2000" dirty="0" smtClean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- инструмент его труда.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16386" name="Picture 2" descr="https://bigslide.ru/images/34/33889/960/img1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02895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up/datas/248828/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676400"/>
            <a:ext cx="4114800" cy="47244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361904"/>
                  </a:solidFill>
                </a:ln>
                <a:solidFill>
                  <a:srgbClr val="FFFF00"/>
                </a:solidFill>
                <a:effectLst>
                  <a:outerShdw blurRad="38100" dist="139700" dir="1380000" algn="tl">
                    <a:srgbClr val="000000"/>
                  </a:outerShdw>
                </a:effectLst>
                <a:latin typeface="Arial Black" pitchFamily="34" charset="0"/>
              </a:rPr>
              <a:t>Кто такие программисты?</a:t>
            </a:r>
            <a:endParaRPr lang="ru-RU" dirty="0">
              <a:ln>
                <a:solidFill>
                  <a:srgbClr val="361904"/>
                </a:solidFill>
              </a:ln>
              <a:solidFill>
                <a:srgbClr val="FFFF00"/>
              </a:solidFill>
              <a:effectLst>
                <a:outerShdw blurRad="38100" dist="139700" dir="138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7412" name="Picture 4" descr="http://smayli.ru/data/smiles/komputeri-4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828800"/>
            <a:ext cx="1933575" cy="177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Book Antiqua" pitchFamily="18" charset="0"/>
              </a:rPr>
              <a:t>Программист - это </a:t>
            </a:r>
            <a:r>
              <a:rPr lang="ru-RU" dirty="0" smtClean="0">
                <a:latin typeface="Book Antiqua" pitchFamily="18" charset="0"/>
              </a:rPr>
              <a:t>человек, который занимается разработкой компьютерных </a:t>
            </a:r>
            <a:r>
              <a:rPr lang="ru-RU" b="1" dirty="0" smtClean="0">
                <a:latin typeface="Book Antiqua" pitchFamily="18" charset="0"/>
              </a:rPr>
              <a:t>программ</a:t>
            </a:r>
            <a:r>
              <a:rPr lang="ru-RU" dirty="0" smtClean="0">
                <a:latin typeface="Book Antiqua" pitchFamily="18" charset="0"/>
              </a:rPr>
              <a:t>. Для того, чтобы стать </a:t>
            </a:r>
            <a:r>
              <a:rPr lang="ru-RU" b="1" dirty="0" smtClean="0">
                <a:latin typeface="Book Antiqua" pitchFamily="18" charset="0"/>
              </a:rPr>
              <a:t>профессиональным программистом</a:t>
            </a:r>
            <a:r>
              <a:rPr lang="ru-RU" dirty="0" smtClean="0">
                <a:latin typeface="Book Antiqua" pitchFamily="18" charset="0"/>
              </a:rPr>
              <a:t>, требуется не только огромное терпение, но и особый склад ума, позволяющий разговаривать на одном языке с компьютером. </a:t>
            </a:r>
          </a:p>
          <a:p>
            <a:pPr algn="just"/>
            <a:endParaRPr lang="ru-RU" dirty="0"/>
          </a:p>
        </p:txBody>
      </p:sp>
      <p:pic>
        <p:nvPicPr>
          <p:cNvPr id="18434" name="Picture 2" descr="https://fs00.infourok.ru/images/doc/225/28288/1/img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752600"/>
            <a:ext cx="3733800" cy="3832058"/>
          </a:xfrm>
          <a:prstGeom prst="rect">
            <a:avLst/>
          </a:prstGeom>
          <a:noFill/>
        </p:spPr>
      </p:pic>
      <p:pic>
        <p:nvPicPr>
          <p:cNvPr id="18436" name="Picture 4" descr="https://ds04.infourok.ru/uploads/ex/0f48/00041a6f-2ad29bba/img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28194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Гость: А где же нам найти </a:t>
            </a:r>
            <a:r>
              <a:rPr lang="ru-RU" sz="3100" b="1" dirty="0" smtClean="0"/>
              <a:t>программиста</a:t>
            </a:r>
            <a:r>
              <a:rPr lang="ru-RU" sz="3100" dirty="0" smtClean="0"/>
              <a:t>?</a:t>
            </a:r>
            <a:br>
              <a:rPr lang="ru-RU" sz="3100" dirty="0" smtClean="0"/>
            </a:br>
            <a:r>
              <a:rPr lang="ru-RU" sz="3100" dirty="0" smtClean="0"/>
              <a:t> У нас сегодня в гостях Симка, она нас всему обучит. Ребята, из какого она мультфильма?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videoplayback (1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1219200"/>
            <a:ext cx="5316415" cy="3276600"/>
          </a:xfrm>
          <a:prstGeom prst="rect">
            <a:avLst/>
          </a:prstGeom>
        </p:spPr>
      </p:pic>
      <p:pic>
        <p:nvPicPr>
          <p:cNvPr id="11" name="videoplayback (1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3657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981200"/>
            <a:ext cx="300284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Users\Маргарита\Desktop\симка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143000"/>
            <a:ext cx="299127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gifki.org/data/media/56/kompyuter-animatsionnaya-kartinka-00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2889248" cy="2286000"/>
          </a:xfrm>
          <a:prstGeom prst="rect">
            <a:avLst/>
          </a:prstGeom>
          <a:noFill/>
        </p:spPr>
      </p:pic>
      <p:pic>
        <p:nvPicPr>
          <p:cNvPr id="19462" name="Picture 6" descr="http://www.playcast.ru/uploads/2015/12/11/162727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2362200"/>
            <a:ext cx="3333750" cy="1733551"/>
          </a:xfrm>
          <a:prstGeom prst="rect">
            <a:avLst/>
          </a:prstGeom>
          <a:noFill/>
        </p:spPr>
      </p:pic>
      <p:pic>
        <p:nvPicPr>
          <p:cNvPr id="19464" name="Picture 8" descr="http://pincode-vologda.ucoz.ru/kompjut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10024"/>
            <a:ext cx="3095625" cy="2847976"/>
          </a:xfrm>
          <a:prstGeom prst="rect">
            <a:avLst/>
          </a:prstGeom>
          <a:noFill/>
        </p:spPr>
      </p:pic>
      <p:pic>
        <p:nvPicPr>
          <p:cNvPr id="19466" name="Picture 10" descr="http://smiles24.ru/data/smiles/anime-komputeri-2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04800"/>
            <a:ext cx="2172533" cy="2362200"/>
          </a:xfrm>
          <a:prstGeom prst="rect">
            <a:avLst/>
          </a:prstGeom>
          <a:noFill/>
        </p:spPr>
      </p:pic>
      <p:pic>
        <p:nvPicPr>
          <p:cNvPr id="19468" name="Picture 12" descr="http://smayli.ru/data/smiles/komputeri-42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733800"/>
            <a:ext cx="2343150" cy="28330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1800" y="0"/>
            <a:ext cx="2362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Book Antiqua" pitchFamily="18" charset="0"/>
              </a:rPr>
              <a:t>А знаете ли вы, что компьютеры могут складывать, умножать, сортировать или делать одновременно сотни других вычислений. Умная машина решает задачи, которые включают в себя огромное количество информации.</a:t>
            </a:r>
            <a:endParaRPr lang="ru-RU" sz="1400" dirty="0">
              <a:latin typeface="Book Antiqua" pitchFamily="18" charset="0"/>
            </a:endParaRPr>
          </a:p>
        </p:txBody>
      </p:sp>
      <p:pic>
        <p:nvPicPr>
          <p:cNvPr id="11267" name="Picture 3" descr="C:\Users\Маргарита\Desktop\симка1.gif"/>
          <p:cNvPicPr>
            <a:picLocks noChangeAspect="1" noChangeArrowheads="1" noCrop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514600"/>
            <a:ext cx="2438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mayli.ru/data/smiles/komputeri-2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724400" cy="5265742"/>
          </a:xfrm>
          <a:prstGeom prst="rect">
            <a:avLst/>
          </a:prstGeom>
          <a:noFill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200400"/>
            <a:ext cx="1338263" cy="221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53000" y="533400"/>
            <a:ext cx="4191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n w="18415" cmpd="sng">
                <a:solidFill>
                  <a:srgbClr val="003300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n w="18415" cmpd="sng">
                <a:solidFill>
                  <a:srgbClr val="003300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400" dirty="0" smtClean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состоит из чисел, выраженных цифрами, слов, составленных из букв, а также сочетания цифр, букв или других знаков. </a:t>
            </a:r>
          </a:p>
          <a:p>
            <a:r>
              <a:rPr lang="ru-RU" sz="2400" dirty="0" smtClean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Такая информация  называется «машинным словом» или «языком программирования».</a:t>
            </a:r>
          </a:p>
          <a:p>
            <a:endParaRPr lang="ru-RU" sz="1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2057400" y="5943600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3" descr="C:\Users\Маргарита\Desktop\симка1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895600"/>
            <a:ext cx="1495425" cy="255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144</Words>
  <Application>Microsoft Office PowerPoint</Application>
  <PresentationFormat>Экран (4:3)</PresentationFormat>
  <Paragraphs>28</Paragraphs>
  <Slides>19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Book Antiqua</vt:lpstr>
      <vt:lpstr>Calibri</vt:lpstr>
      <vt:lpstr>Times New Roman</vt:lpstr>
      <vt:lpstr>Office Theme</vt:lpstr>
      <vt:lpstr> «Солнечный город профессий»</vt:lpstr>
      <vt:lpstr>Игра «Назови профессию!»</vt:lpstr>
      <vt:lpstr>Загадка </vt:lpstr>
      <vt:lpstr>Кто такие программисты?</vt:lpstr>
      <vt:lpstr>Презентация PowerPoint</vt:lpstr>
      <vt:lpstr>Гость: А где же нам найти программиста?  У нас сегодня в гостях Симка, она нас всему обучит. Ребята, из какого она мультфильма? </vt:lpstr>
      <vt:lpstr>Презентация PowerPoint</vt:lpstr>
      <vt:lpstr>Презентация PowerPoint</vt:lpstr>
      <vt:lpstr>Презентация PowerPoint</vt:lpstr>
      <vt:lpstr>Игра «Что нужно для работы программиста?»</vt:lpstr>
      <vt:lpstr>Презентация PowerPoint</vt:lpstr>
      <vt:lpstr>«Узнай компьютерную программу»</vt:lpstr>
      <vt:lpstr>Это программа ПервоЛого 4, 0! Среда визуального программирования (вместо текстовых команд — картинки), разработанная специально для дошкольников и младших школьников. По сути дела это компьютерный альбом, в котором можно не только рисовать, писать и решать задачки, но и создавать мультфильмы и всевозможные интерактивные проекты. Поэтому программистами вы станете в следующем году! </vt:lpstr>
      <vt:lpstr>Физкультминутка </vt:lpstr>
      <vt:lpstr>Презентация PowerPoint</vt:lpstr>
      <vt:lpstr>Презентация PowerPoint</vt:lpstr>
      <vt:lpstr>Рефлексия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</dc:creator>
  <cp:lastModifiedBy>Admin</cp:lastModifiedBy>
  <cp:revision>76</cp:revision>
  <dcterms:created xsi:type="dcterms:W3CDTF">2018-05-13T08:35:13Z</dcterms:created>
  <dcterms:modified xsi:type="dcterms:W3CDTF">2022-04-18T10:39:56Z</dcterms:modified>
</cp:coreProperties>
</file>