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8" r:id="rId2"/>
    <p:sldId id="260" r:id="rId3"/>
    <p:sldId id="278" r:id="rId4"/>
    <p:sldId id="262" r:id="rId5"/>
    <p:sldId id="261" r:id="rId6"/>
    <p:sldId id="263" r:id="rId7"/>
    <p:sldId id="267" r:id="rId8"/>
    <p:sldId id="266" r:id="rId9"/>
    <p:sldId id="281" r:id="rId10"/>
    <p:sldId id="279" r:id="rId11"/>
    <p:sldId id="280" r:id="rId12"/>
    <p:sldId id="265" r:id="rId13"/>
    <p:sldId id="268" r:id="rId14"/>
    <p:sldId id="269" r:id="rId15"/>
    <p:sldId id="270" r:id="rId16"/>
    <p:sldId id="272" r:id="rId17"/>
    <p:sldId id="275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5F46"/>
    <a:srgbClr val="FF9933"/>
    <a:srgbClr val="FFFF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FC17C-FC56-43C8-B1BC-FE4B96885EFC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608F7-5A0A-4216-8D83-166C207FE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1071546"/>
            <a:ext cx="6215106" cy="3354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КАРАНАЕВА М.М.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000108"/>
            <a:ext cx="75724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над определением падежей имён прилагательных: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Жить чужим умом, от чистого сердца, по горячим следам, сделать на скорую руку, черепашьим шагом, в ежовых рукавицах, в добрый час.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357298"/>
            <a:ext cx="75724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тонкой нитке ручейка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Сбежал с пригорка снег,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на пригорке вдруг цветок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Раскрылся раньше всех.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(первоцветы)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96200" cy="1828800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апреля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Классная  работа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ый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ий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ой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ая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яя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ое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ее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ые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ие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128586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user\Desktop\mat-i-mache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857232"/>
            <a:ext cx="4263840" cy="235745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14678" y="42860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Мать-и-мачеха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Desktop\1861818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429000"/>
            <a:ext cx="3286148" cy="328614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307181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Подснежник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350043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Тюльпан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C:\Users\user\Desktop\7744_63201688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4173027"/>
            <a:ext cx="4429156" cy="268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357166"/>
            <a:ext cx="6143668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Рефлексивно - оценочный этап.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endParaRPr lang="ru-RU" sz="2000" b="1" i="1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Тест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1.	Укажи имя прилагательное.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утеплять;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теплый;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тепло.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2.	Выбери подходящее окончание к данному имени прилагательному: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Зимн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утро.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- ее;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3. Укажи прилагательное, противоположное по значению данному: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Зелёная нить тонкая, а красная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....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гладкая;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короткая;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толстая.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785794"/>
            <a:ext cx="6000776" cy="3940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 Род и число имени прилагательного зависит от: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имени существительного;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 глагола;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местоимения.</a:t>
            </a: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5. Выберите верное утверждение: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В предложении имя прилагательное чаще всего бывает подлежащим;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В предложении имя прилагательное чаще всего бывает сказуемым.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В предложении имя прилагательное чаще всего бывает второстепенным членом                                                               предложения;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357167"/>
            <a:ext cx="81439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Правильные ответы: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                  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chemeClr val="hlink"/>
                </a:solidFill>
              </a:rPr>
              <a:t>            </a:t>
            </a:r>
            <a:br>
              <a:rPr lang="ru-RU" dirty="0" smtClean="0">
                <a:solidFill>
                  <a:schemeClr val="hlink"/>
                </a:solidFill>
              </a:rPr>
            </a:br>
            <a:r>
              <a:rPr lang="ru-RU" dirty="0" smtClean="0">
                <a:solidFill>
                  <a:schemeClr val="hlink"/>
                </a:solidFill>
              </a:rPr>
              <a:t>					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857365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hlink"/>
                </a:solidFill>
              </a:rPr>
              <a:t>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1214422"/>
            <a:ext cx="571502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 3-х правильных ответов. (Неудовлетворительно)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правильных ответа. Удовлетворительно.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 правильных ответа. Хорошо.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Пять правильных ответов. Отлично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85728"/>
            <a:ext cx="2928958" cy="2928958"/>
          </a:xfrm>
          <a:prstGeom prst="rect">
            <a:avLst/>
          </a:prstGeom>
          <a:noFill/>
        </p:spPr>
      </p:pic>
      <p:pic>
        <p:nvPicPr>
          <p:cNvPr id="1027" name="Picture 3" descr="C:\Users\user\Desktop\solnishko_i_dogdik_tucha_raspechata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3286124"/>
            <a:ext cx="3600000" cy="25455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285860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урок понравился и всё было понятно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857620" y="2428868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7224" y="3500438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остались какие-то вопросы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929058" y="421481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WordArt 2"/>
          <p:cNvSpPr>
            <a:spLocks noChangeArrowheads="1" noChangeShapeType="1" noTextEdit="1"/>
          </p:cNvSpPr>
          <p:nvPr/>
        </p:nvSpPr>
        <p:spPr bwMode="auto">
          <a:xfrm>
            <a:off x="1042988" y="188913"/>
            <a:ext cx="354012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4</a:t>
            </a:r>
          </a:p>
        </p:txBody>
      </p:sp>
      <p:pic>
        <p:nvPicPr>
          <p:cNvPr id="20483" name="Picture 3" descr="MCj041090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16463" y="2981325"/>
            <a:ext cx="4427537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>
            <a:off x="684213" y="908050"/>
            <a:ext cx="354012" cy="887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73" name="WordArt 5"/>
          <p:cNvSpPr>
            <a:spLocks noChangeArrowheads="1" noChangeShapeType="1" noTextEdit="1"/>
          </p:cNvSpPr>
          <p:nvPr/>
        </p:nvSpPr>
        <p:spPr bwMode="auto">
          <a:xfrm>
            <a:off x="1476375" y="1052513"/>
            <a:ext cx="354013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74" name="WordArt 6"/>
          <p:cNvSpPr>
            <a:spLocks noChangeArrowheads="1" noChangeShapeType="1" noTextEdit="1"/>
          </p:cNvSpPr>
          <p:nvPr/>
        </p:nvSpPr>
        <p:spPr bwMode="auto">
          <a:xfrm>
            <a:off x="755650" y="836613"/>
            <a:ext cx="354013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75" name="WordArt 7"/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354012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4</a:t>
            </a:r>
          </a:p>
        </p:txBody>
      </p:sp>
      <p:sp>
        <p:nvSpPr>
          <p:cNvPr id="83976" name="WordArt 8"/>
          <p:cNvSpPr>
            <a:spLocks noChangeArrowheads="1" noChangeShapeType="1" noTextEdit="1"/>
          </p:cNvSpPr>
          <p:nvPr/>
        </p:nvSpPr>
        <p:spPr bwMode="auto">
          <a:xfrm>
            <a:off x="971550" y="1052513"/>
            <a:ext cx="354013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77" name="WordArt 9"/>
          <p:cNvSpPr>
            <a:spLocks noChangeArrowheads="1" noChangeShapeType="1" noTextEdit="1"/>
          </p:cNvSpPr>
          <p:nvPr/>
        </p:nvSpPr>
        <p:spPr bwMode="auto">
          <a:xfrm>
            <a:off x="827088" y="981075"/>
            <a:ext cx="354012" cy="887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78" name="WordArt 10"/>
          <p:cNvSpPr>
            <a:spLocks noChangeArrowheads="1" noChangeShapeType="1" noTextEdit="1"/>
          </p:cNvSpPr>
          <p:nvPr/>
        </p:nvSpPr>
        <p:spPr bwMode="auto">
          <a:xfrm>
            <a:off x="395288" y="692150"/>
            <a:ext cx="354012" cy="887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4</a:t>
            </a:r>
          </a:p>
        </p:txBody>
      </p:sp>
      <p:sp>
        <p:nvSpPr>
          <p:cNvPr id="83979" name="WordArt 11"/>
          <p:cNvSpPr>
            <a:spLocks noChangeArrowheads="1" noChangeShapeType="1" noTextEdit="1"/>
          </p:cNvSpPr>
          <p:nvPr/>
        </p:nvSpPr>
        <p:spPr bwMode="auto">
          <a:xfrm>
            <a:off x="1403350" y="0"/>
            <a:ext cx="354013" cy="887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80" name="WordArt 12"/>
          <p:cNvSpPr>
            <a:spLocks noChangeArrowheads="1" noChangeShapeType="1" noTextEdit="1"/>
          </p:cNvSpPr>
          <p:nvPr/>
        </p:nvSpPr>
        <p:spPr bwMode="auto">
          <a:xfrm>
            <a:off x="1116013" y="1773238"/>
            <a:ext cx="354012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81" name="WordArt 13"/>
          <p:cNvSpPr>
            <a:spLocks noChangeArrowheads="1" noChangeShapeType="1" noTextEdit="1"/>
          </p:cNvSpPr>
          <p:nvPr/>
        </p:nvSpPr>
        <p:spPr bwMode="auto">
          <a:xfrm>
            <a:off x="1331913" y="1989138"/>
            <a:ext cx="354012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sp>
        <p:nvSpPr>
          <p:cNvPr id="83982" name="WordArt 14"/>
          <p:cNvSpPr>
            <a:spLocks noChangeArrowheads="1" noChangeShapeType="1" noTextEdit="1"/>
          </p:cNvSpPr>
          <p:nvPr/>
        </p:nvSpPr>
        <p:spPr bwMode="auto">
          <a:xfrm>
            <a:off x="900113" y="1123950"/>
            <a:ext cx="354012" cy="887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  <p:pic>
        <p:nvPicPr>
          <p:cNvPr id="20495" name="Picture 15" descr="MCj0300119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214346" y="2500306"/>
            <a:ext cx="321471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84" name="WordArt 16"/>
          <p:cNvSpPr>
            <a:spLocks noChangeArrowheads="1" noChangeShapeType="1" noTextEdit="1"/>
          </p:cNvSpPr>
          <p:nvPr/>
        </p:nvSpPr>
        <p:spPr bwMode="auto">
          <a:xfrm>
            <a:off x="3059113" y="981075"/>
            <a:ext cx="532923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МОЛОДЦЫ !!!</a:t>
            </a:r>
          </a:p>
        </p:txBody>
      </p:sp>
      <p:sp>
        <p:nvSpPr>
          <p:cNvPr id="83985" name="WordArt 17"/>
          <p:cNvSpPr>
            <a:spLocks noChangeArrowheads="1" noChangeShapeType="1" noTextEdit="1"/>
          </p:cNvSpPr>
          <p:nvPr/>
        </p:nvSpPr>
        <p:spPr bwMode="auto">
          <a:xfrm>
            <a:off x="3132138" y="4868863"/>
            <a:ext cx="1368425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714356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ЧИСТОПИСАНИЕ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3643314"/>
            <a:ext cx="74295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28662" y="2285992"/>
            <a:ext cx="74295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28662" y="2714620"/>
            <a:ext cx="74295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28662" y="3143248"/>
            <a:ext cx="74295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8618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17144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192880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Пятнадцатое марта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84" y="2357430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Классная работа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62" y="2786058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ветер   вокруг   восток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0100" y="328612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улице прошёл тёплый весенний дождь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785795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урок.</a:t>
            </a:r>
          </a:p>
          <a:p>
            <a:pPr algn="ctr"/>
            <a:r>
              <a:rPr lang="ru-RU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Желаю успеха в </a:t>
            </a:r>
            <a:r>
              <a:rPr lang="ru-RU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домашней</a:t>
            </a:r>
            <a:r>
              <a:rPr lang="ru-RU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</a:p>
          <a:p>
            <a:pPr algn="ctr"/>
            <a:r>
              <a:rPr lang="ru-RU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работе!</a:t>
            </a:r>
            <a:endParaRPr lang="ru-RU" sz="54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500042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- часть речи интересная,</a:t>
            </a:r>
          </a:p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Широко в миру известная.</a:t>
            </a:r>
          </a:p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Опишу любой предмет-</a:t>
            </a:r>
          </a:p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этом равных со мной нет.</a:t>
            </a:r>
          </a:p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Речь со мною выразительна,</a:t>
            </a:r>
          </a:p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точна, и удивительна.</a:t>
            </a:r>
          </a:p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 красиво говорить,</a:t>
            </a:r>
          </a:p>
          <a:p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Мною нужно дорожить.   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(Имя прилагательное)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643050"/>
            <a:ext cx="8072494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ПРИЛАГАТЕЛЬНОЕ. ОБОБЩЕНИЕ»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642918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ОРФОГРАФИЧЕСКАЯ МИНУТКА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214422"/>
            <a:ext cx="8001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ru-RU" dirty="0" smtClean="0">
                <a:solidFill>
                  <a:schemeClr val="folHlink"/>
                </a:solidFill>
              </a:rPr>
              <a:t>	</a:t>
            </a:r>
            <a:r>
              <a:rPr lang="ru-RU" b="1" dirty="0" smtClean="0"/>
              <a:t>Орфограммы: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Безударный гласный, проверяемый ударением.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Безударный гласный, непроверяемый ударением.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Парный согласный.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Непроизносимый согласный.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Разделительный мягкий знак.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Разделительный твёрдый знак</a:t>
            </a:r>
            <a:r>
              <a:rPr lang="ru-RU" dirty="0" smtClean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3286124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</a:rPr>
              <a:t>Б..</a:t>
            </a:r>
            <a:r>
              <a:rPr lang="ru-RU" sz="2800" b="1" i="1" dirty="0" err="1" smtClean="0">
                <a:latin typeface="Times New Roman" pitchFamily="18" charset="0"/>
              </a:rPr>
              <a:t>рёзовый</a:t>
            </a:r>
            <a:r>
              <a:rPr lang="ru-RU" sz="2800" b="1" i="1" dirty="0" smtClean="0">
                <a:latin typeface="Times New Roman" pitchFamily="18" charset="0"/>
              </a:rPr>
              <a:t>,  </a:t>
            </a:r>
            <a:r>
              <a:rPr lang="ru-RU" sz="2800" b="1" i="1" dirty="0" err="1" smtClean="0">
                <a:latin typeface="Times New Roman" pitchFamily="18" charset="0"/>
              </a:rPr>
              <a:t>грус</a:t>
            </a:r>
            <a:r>
              <a:rPr lang="ru-RU" sz="2800" b="1" i="1" dirty="0" smtClean="0">
                <a:latin typeface="Times New Roman" pitchFamily="18" charset="0"/>
              </a:rPr>
              <a:t>..</a:t>
            </a:r>
            <a:r>
              <a:rPr lang="ru-RU" sz="2800" b="1" i="1" dirty="0" err="1" smtClean="0">
                <a:latin typeface="Times New Roman" pitchFamily="18" charset="0"/>
              </a:rPr>
              <a:t>ный</a:t>
            </a:r>
            <a:r>
              <a:rPr lang="ru-RU" sz="2800" b="1" i="1" dirty="0" smtClean="0">
                <a:latin typeface="Times New Roman" pitchFamily="18" charset="0"/>
              </a:rPr>
              <a:t> , </a:t>
            </a:r>
            <a:r>
              <a:rPr lang="ru-RU" sz="2800" b="1" i="1" dirty="0" err="1" smtClean="0">
                <a:latin typeface="Times New Roman" pitchFamily="18" charset="0"/>
              </a:rPr>
              <a:t>сла</a:t>
            </a:r>
            <a:r>
              <a:rPr lang="ru-RU" sz="2800" b="1" i="1" dirty="0" smtClean="0">
                <a:latin typeface="Times New Roman" pitchFamily="18" charset="0"/>
              </a:rPr>
              <a:t>..кий, х..</a:t>
            </a:r>
            <a:r>
              <a:rPr lang="ru-RU" sz="2800" b="1" i="1" dirty="0" err="1" smtClean="0">
                <a:latin typeface="Times New Roman" pitchFamily="18" charset="0"/>
              </a:rPr>
              <a:t>роший</a:t>
            </a:r>
            <a:r>
              <a:rPr lang="ru-RU" sz="2800" b="1" i="1" dirty="0" smtClean="0">
                <a:latin typeface="Times New Roman" pitchFamily="18" charset="0"/>
              </a:rPr>
              <a:t>, с..</a:t>
            </a:r>
            <a:r>
              <a:rPr lang="ru-RU" sz="2800" b="1" i="1" dirty="0" err="1" smtClean="0">
                <a:latin typeface="Times New Roman" pitchFamily="18" charset="0"/>
              </a:rPr>
              <a:t>едобный</a:t>
            </a:r>
            <a:r>
              <a:rPr lang="ru-RU" sz="2800" b="1" i="1" dirty="0" smtClean="0">
                <a:latin typeface="Times New Roman" pitchFamily="18" charset="0"/>
              </a:rPr>
              <a:t>, д..</a:t>
            </a:r>
            <a:r>
              <a:rPr lang="ru-RU" sz="2800" b="1" i="1" dirty="0" err="1" smtClean="0">
                <a:latin typeface="Times New Roman" pitchFamily="18" charset="0"/>
              </a:rPr>
              <a:t>рогой</a:t>
            </a:r>
            <a:r>
              <a:rPr lang="ru-RU" sz="2800" b="1" i="1" dirty="0" smtClean="0">
                <a:latin typeface="Times New Roman" pitchFamily="18" charset="0"/>
              </a:rPr>
              <a:t>, мес..</a:t>
            </a:r>
            <a:r>
              <a:rPr lang="ru-RU" sz="2800" b="1" i="1" dirty="0" err="1" smtClean="0">
                <a:latin typeface="Times New Roman" pitchFamily="18" charset="0"/>
              </a:rPr>
              <a:t>ный</a:t>
            </a:r>
            <a:r>
              <a:rPr lang="ru-RU" sz="2800" b="1" i="1" dirty="0" smtClean="0">
                <a:latin typeface="Times New Roman" pitchFamily="18" charset="0"/>
              </a:rPr>
              <a:t>,  мя</a:t>
            </a:r>
            <a:r>
              <a:rPr lang="ru-RU" sz="2800" i="1" dirty="0" smtClean="0">
                <a:latin typeface="Times New Roman" pitchFamily="18" charset="0"/>
              </a:rPr>
              <a:t>…</a:t>
            </a:r>
            <a:r>
              <a:rPr lang="ru-RU" sz="2800" b="1" i="1" dirty="0" smtClean="0">
                <a:latin typeface="Times New Roman" pitchFamily="18" charset="0"/>
              </a:rPr>
              <a:t>кий, у..кий, б..</a:t>
            </a:r>
            <a:r>
              <a:rPr lang="ru-RU" sz="2800" b="1" i="1" dirty="0" err="1" smtClean="0">
                <a:latin typeface="Times New Roman" pitchFamily="18" charset="0"/>
              </a:rPr>
              <a:t>льшой</a:t>
            </a:r>
            <a:r>
              <a:rPr lang="ru-RU" sz="2800" b="1" i="1" dirty="0" smtClean="0">
                <a:latin typeface="Times New Roman" pitchFamily="18" charset="0"/>
              </a:rPr>
              <a:t>, сер..</a:t>
            </a:r>
            <a:r>
              <a:rPr lang="ru-RU" sz="2800" b="1" i="1" dirty="0" err="1" smtClean="0">
                <a:latin typeface="Times New Roman" pitchFamily="18" charset="0"/>
              </a:rPr>
              <a:t>ёзный</a:t>
            </a:r>
            <a:r>
              <a:rPr lang="ru-RU" sz="2800" b="1" i="1" dirty="0" smtClean="0">
                <a:latin typeface="Times New Roman" pitchFamily="18" charset="0"/>
              </a:rPr>
              <a:t> 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4286256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642918"/>
            <a:ext cx="735811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в употреблении имён прилагательных в речи: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Весна в лесу.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Хороша …………….. весна в лесу! Ярко светит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……….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солнце.  ………… облака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украшают …………. небо.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пригорка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зажурчал ………….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ручеёк.  ……..        и ………              лес весной!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Слова для справок: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говорливый, ранняя,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сказочный, весеннее, лёгкие, весёлый.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84" y="185736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ранняя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35743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весеннее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228599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Лёгкие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271462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голубое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321468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говорливый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314324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Весёлый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364331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85786" y="350043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</a:rPr>
              <a:t>казочный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214422"/>
            <a:ext cx="7572428" cy="2677656"/>
          </a:xfrm>
          <a:prstGeom prst="rect">
            <a:avLst/>
          </a:prstGeom>
        </p:spPr>
        <p:txBody>
          <a:bodyPr wrap="square" lIns="14400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Весна в лесу.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ранняя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весна в лесу! Ярко светит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весеннее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солнце.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Лёгкие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облака украшают 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небо. С пригорка зажурчал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говорливый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ручеёк.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Весёлый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сказочный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лес весной!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000108"/>
            <a:ext cx="80010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в написании родовых окончаний прилагательных: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Ярк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 солнце,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тёпл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 лучи,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нежн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цветок,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ранн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 весна,  весёл...  капель,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криклив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...  птицы.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00010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Мужской род - присядете.</a:t>
            </a:r>
          </a:p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Женский род – похлопаете в ладоши.</a:t>
            </a:r>
          </a:p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Средний род – поднимите руки.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492</Words>
  <PresentationFormat>Экран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СУБЗИРО</cp:lastModifiedBy>
  <cp:revision>58</cp:revision>
  <dcterms:created xsi:type="dcterms:W3CDTF">2018-03-09T14:31:00Z</dcterms:created>
  <dcterms:modified xsi:type="dcterms:W3CDTF">2018-03-15T09:19:31Z</dcterms:modified>
</cp:coreProperties>
</file>