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8" r:id="rId3"/>
    <p:sldId id="276" r:id="rId4"/>
    <p:sldId id="277" r:id="rId5"/>
    <p:sldId id="258" r:id="rId6"/>
    <p:sldId id="266" r:id="rId7"/>
    <p:sldId id="272" r:id="rId8"/>
    <p:sldId id="280" r:id="rId9"/>
    <p:sldId id="279" r:id="rId10"/>
    <p:sldId id="262" r:id="rId11"/>
    <p:sldId id="261" r:id="rId12"/>
    <p:sldId id="274" r:id="rId13"/>
    <p:sldId id="264" r:id="rId14"/>
    <p:sldId id="265" r:id="rId15"/>
    <p:sldId id="260" r:id="rId16"/>
    <p:sldId id="259" r:id="rId17"/>
    <p:sldId id="267" r:id="rId18"/>
    <p:sldId id="271" r:id="rId19"/>
    <p:sldId id="268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Лист1!$B$3</c:f>
              <c:strCache>
                <c:ptCount val="1"/>
                <c:pt idx="0">
                  <c:v>район</c:v>
                </c:pt>
              </c:strCache>
            </c:strRef>
          </c:tx>
          <c:invertIfNegative val="0"/>
          <c:cat>
            <c:strRef>
              <c:f>Лист1!$A$4:$A$8</c:f>
              <c:strCache>
                <c:ptCount val="5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  <c:pt idx="3">
                  <c:v>2020-2021</c:v>
                </c:pt>
                <c:pt idx="4">
                  <c:v>2021-2022</c:v>
                </c:pt>
              </c:strCache>
            </c:strRef>
          </c:cat>
          <c:val>
            <c:numRef>
              <c:f>Лист1!$B$4:$B$8</c:f>
              <c:numCache>
                <c:formatCode>General</c:formatCode>
                <c:ptCount val="5"/>
                <c:pt idx="0">
                  <c:v>47</c:v>
                </c:pt>
                <c:pt idx="1">
                  <c:v>48</c:v>
                </c:pt>
                <c:pt idx="2">
                  <c:v>49</c:v>
                </c:pt>
                <c:pt idx="3">
                  <c:v>53</c:v>
                </c:pt>
                <c:pt idx="4">
                  <c:v>48</c:v>
                </c:pt>
              </c:numCache>
            </c:numRef>
          </c:val>
        </c:ser>
        <c:ser>
          <c:idx val="1"/>
          <c:order val="1"/>
          <c:tx>
            <c:strRef>
              <c:f>Лист1!$C$3</c:f>
              <c:strCache>
                <c:ptCount val="1"/>
                <c:pt idx="0">
                  <c:v>МОУ-СОШ №1</c:v>
                </c:pt>
              </c:strCache>
            </c:strRef>
          </c:tx>
          <c:invertIfNegative val="0"/>
          <c:cat>
            <c:strRef>
              <c:f>Лист1!$A$4:$A$8</c:f>
              <c:strCache>
                <c:ptCount val="5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  <c:pt idx="3">
                  <c:v>2020-2021</c:v>
                </c:pt>
                <c:pt idx="4">
                  <c:v>2021-2022</c:v>
                </c:pt>
              </c:strCache>
            </c:strRef>
          </c:cat>
          <c:val>
            <c:numRef>
              <c:f>Лист1!$C$4:$C$8</c:f>
              <c:numCache>
                <c:formatCode>General</c:formatCode>
                <c:ptCount val="5"/>
                <c:pt idx="0">
                  <c:v>63</c:v>
                </c:pt>
                <c:pt idx="1">
                  <c:v>50</c:v>
                </c:pt>
                <c:pt idx="2">
                  <c:v>65</c:v>
                </c:pt>
                <c:pt idx="3">
                  <c:v>67</c:v>
                </c:pt>
                <c:pt idx="4">
                  <c:v>54.5</c:v>
                </c:pt>
              </c:numCache>
            </c:numRef>
          </c:val>
        </c:ser>
        <c:ser>
          <c:idx val="2"/>
          <c:order val="2"/>
          <c:tx>
            <c:strRef>
              <c:f>Лист1!$D$3</c:f>
              <c:strCache>
                <c:ptCount val="1"/>
                <c:pt idx="0">
                  <c:v>Высший балл (МОУ-СОШ №1)</c:v>
                </c:pt>
              </c:strCache>
            </c:strRef>
          </c:tx>
          <c:invertIfNegative val="0"/>
          <c:cat>
            <c:strRef>
              <c:f>Лист1!$A$4:$A$8</c:f>
              <c:strCache>
                <c:ptCount val="5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  <c:pt idx="3">
                  <c:v>2020-2021</c:v>
                </c:pt>
                <c:pt idx="4">
                  <c:v>2021-2022</c:v>
                </c:pt>
              </c:strCache>
            </c:strRef>
          </c:cat>
          <c:val>
            <c:numRef>
              <c:f>Лист1!$D$4:$D$8</c:f>
              <c:numCache>
                <c:formatCode>General</c:formatCode>
                <c:ptCount val="5"/>
                <c:pt idx="0">
                  <c:v>76</c:v>
                </c:pt>
                <c:pt idx="1">
                  <c:v>63</c:v>
                </c:pt>
                <c:pt idx="2">
                  <c:v>80</c:v>
                </c:pt>
                <c:pt idx="3">
                  <c:v>85</c:v>
                </c:pt>
                <c:pt idx="4">
                  <c:v>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5556480"/>
        <c:axId val="144262272"/>
      </c:barChart>
      <c:catAx>
        <c:axId val="135556480"/>
        <c:scaling>
          <c:orientation val="minMax"/>
        </c:scaling>
        <c:delete val="0"/>
        <c:axPos val="b"/>
        <c:majorTickMark val="out"/>
        <c:minorTickMark val="none"/>
        <c:tickLblPos val="nextTo"/>
        <c:crossAx val="144262272"/>
        <c:crosses val="autoZero"/>
        <c:auto val="1"/>
        <c:lblAlgn val="ctr"/>
        <c:lblOffset val="100"/>
        <c:noMultiLvlLbl val="0"/>
      </c:catAx>
      <c:valAx>
        <c:axId val="1442622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55564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0.745</cdr:x>
      <cdr:y>0.70636</cdr:y>
    </cdr:from>
    <cdr:to>
      <cdr:x>1</cdr:x>
      <cdr:y>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6131024" y="3196951"/>
          <a:ext cx="2098576" cy="1329011"/>
        </a:xfrm>
        <a:prstGeom xmlns:a="http://schemas.openxmlformats.org/drawingml/2006/main" prst="rect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Муниципальное общеобразовательное учреждение –средняя общеобразовательная школа №1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060848"/>
            <a:ext cx="6400800" cy="3168352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Методическая копилка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Пак Клавдия Григорьевна</a:t>
            </a:r>
          </a:p>
          <a:p>
            <a:pPr algn="r"/>
            <a:r>
              <a:rPr lang="ru-RU" dirty="0">
                <a:solidFill>
                  <a:schemeClr val="tx1"/>
                </a:solidFill>
              </a:rPr>
              <a:t>у</a:t>
            </a:r>
            <a:r>
              <a:rPr lang="ru-RU" dirty="0" smtClean="0">
                <a:solidFill>
                  <a:schemeClr val="tx1"/>
                </a:solidFill>
              </a:rPr>
              <a:t>читель физики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122" name="Picture 2" descr="https://avatars.mds.yandex.net/i?id=9486dd5386171ed8c902737cf3e840aac308b138-8505020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221088"/>
            <a:ext cx="3203848" cy="254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avatars.mds.yandex.net/i?id=9486dd5386171ed8c902737cf3e840aac308b138-8505020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4005064"/>
            <a:ext cx="3203848" cy="254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40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Физика –наука экспериментальная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28800"/>
            <a:ext cx="4680520" cy="3132348"/>
          </a:xfrm>
        </p:spPr>
      </p:pic>
      <p:pic>
        <p:nvPicPr>
          <p:cNvPr id="8194" name="Picture 2" descr="https://avatars.mds.yandex.net/i?id=9486dd5386171ed8c902737cf3e840aac308b138-8505020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70682"/>
            <a:ext cx="3312368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556792"/>
            <a:ext cx="4248472" cy="321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61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6340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7280"/>
            <a:ext cx="4704522" cy="3528392"/>
          </a:xfrm>
        </p:spPr>
      </p:pic>
      <p:pic>
        <p:nvPicPr>
          <p:cNvPr id="4098" name="Picture 2" descr="https://avatars.mds.yandex.net/i?id=9486dd5386171ed8c902737cf3e840aac308b138-8505020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39" y="4581128"/>
            <a:ext cx="3384376" cy="214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146523"/>
            <a:ext cx="4523570" cy="36149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785" y="836712"/>
            <a:ext cx="4499992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6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Завершение темы - </a:t>
            </a:r>
            <a:r>
              <a:rPr lang="ru-RU" b="1" dirty="0" smtClean="0">
                <a:solidFill>
                  <a:srgbClr val="FF0000"/>
                </a:solidFill>
              </a:rPr>
              <a:t>проект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Творческий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Технический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Исследовательский</a:t>
            </a:r>
          </a:p>
        </p:txBody>
      </p:sp>
      <p:pic>
        <p:nvPicPr>
          <p:cNvPr id="4" name="Picture 2" descr="https://avatars.mds.yandex.net/i?id=9486dd5386171ed8c902737cf3e840aac308b138-8505020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149080"/>
            <a:ext cx="324036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75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«Шаг в будущее»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77" y="1752600"/>
            <a:ext cx="6841845" cy="4373563"/>
          </a:xfrm>
        </p:spPr>
      </p:pic>
    </p:spTree>
    <p:extLst>
      <p:ext uri="{BB962C8B-B14F-4D97-AF65-F5344CB8AC3E}">
        <p14:creationId xmlns:p14="http://schemas.microsoft.com/office/powerpoint/2010/main" val="388955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Региональные и международные конкурсы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21" y="1752600"/>
            <a:ext cx="6427758" cy="4373563"/>
          </a:xfrm>
        </p:spPr>
      </p:pic>
    </p:spTree>
    <p:extLst>
      <p:ext uri="{BB962C8B-B14F-4D97-AF65-F5344CB8AC3E}">
        <p14:creationId xmlns:p14="http://schemas.microsoft.com/office/powerpoint/2010/main" val="196457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8064896" cy="133567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Количество учащихся, выбравших физику для сдачи ЕГЭ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204864"/>
            <a:ext cx="7620000" cy="3849291"/>
          </a:xfrm>
        </p:spPr>
        <p:txBody>
          <a:bodyPr>
            <a:normAutofit/>
          </a:bodyPr>
          <a:lstStyle/>
          <a:p>
            <a:r>
              <a:rPr lang="ru-RU" sz="2400" dirty="0" smtClean="0"/>
              <a:t>2018 г. – 4 чел.</a:t>
            </a:r>
          </a:p>
          <a:p>
            <a:r>
              <a:rPr lang="ru-RU" sz="2400" dirty="0" smtClean="0"/>
              <a:t>2019 г. – 4 чел.</a:t>
            </a:r>
          </a:p>
          <a:p>
            <a:r>
              <a:rPr lang="ru-RU" sz="2400" dirty="0" smtClean="0"/>
              <a:t>2020 </a:t>
            </a:r>
            <a:r>
              <a:rPr lang="ru-RU" sz="2400" dirty="0"/>
              <a:t>г. </a:t>
            </a:r>
            <a:r>
              <a:rPr lang="ru-RU" sz="2400" dirty="0" smtClean="0"/>
              <a:t>– 4 </a:t>
            </a:r>
            <a:r>
              <a:rPr lang="ru-RU" sz="2400" dirty="0"/>
              <a:t>чел.</a:t>
            </a:r>
          </a:p>
          <a:p>
            <a:r>
              <a:rPr lang="ru-RU" sz="2400" dirty="0"/>
              <a:t>2021 г. – 5 чел.</a:t>
            </a:r>
          </a:p>
          <a:p>
            <a:r>
              <a:rPr lang="ru-RU" sz="2400" dirty="0"/>
              <a:t>2022 г. – 4 чел.</a:t>
            </a:r>
          </a:p>
        </p:txBody>
      </p:sp>
      <p:pic>
        <p:nvPicPr>
          <p:cNvPr id="7170" name="Picture 2" descr="https://avatars.mds.yandex.net/i?id=9486dd5386171ed8c902737cf3e840aac308b138-8505020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17032"/>
            <a:ext cx="4248472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60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91264" cy="1371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Результаты ЕГЭ по физике (средний и высший баллы по району )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2826350"/>
              </p:ext>
            </p:extLst>
          </p:nvPr>
        </p:nvGraphicFramePr>
        <p:xfrm>
          <a:off x="467544" y="1772816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9518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859216" cy="1371600"/>
          </a:xfrm>
        </p:spPr>
        <p:txBody>
          <a:bodyPr>
            <a:normAutofit/>
          </a:bodyPr>
          <a:lstStyle/>
          <a:p>
            <a:r>
              <a:rPr lang="ru-RU" dirty="0" smtClean="0"/>
              <a:t>Участие в методических семинарах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93926"/>
            <a:ext cx="7620000" cy="4290910"/>
          </a:xfrm>
        </p:spPr>
      </p:pic>
    </p:spTree>
    <p:extLst>
      <p:ext uri="{BB962C8B-B14F-4D97-AF65-F5344CB8AC3E}">
        <p14:creationId xmlns:p14="http://schemas.microsoft.com/office/powerpoint/2010/main" val="206454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Участие в круглых столах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" y="1484784"/>
            <a:ext cx="5436717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809" y="1466326"/>
            <a:ext cx="3672409" cy="5237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510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Мои награды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59" y="1752600"/>
            <a:ext cx="6311082" cy="4373563"/>
          </a:xfrm>
        </p:spPr>
      </p:pic>
    </p:spTree>
    <p:extLst>
      <p:ext uri="{BB962C8B-B14F-4D97-AF65-F5344CB8AC3E}">
        <p14:creationId xmlns:p14="http://schemas.microsoft.com/office/powerpoint/2010/main" val="293667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79271\OneDrive\Рабочий стол\физика\ф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9108504" cy="681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59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«Нужно </a:t>
            </a:r>
            <a:r>
              <a:rPr lang="ru-RU" sz="4800" b="1" dirty="0">
                <a:solidFill>
                  <a:srgbClr val="FF0000"/>
                </a:solidFill>
              </a:rPr>
              <a:t>любить </a:t>
            </a:r>
            <a:r>
              <a:rPr lang="ru-RU" sz="4800" b="1" dirty="0" smtClean="0">
                <a:solidFill>
                  <a:srgbClr val="FF0000"/>
                </a:solidFill>
              </a:rPr>
              <a:t>то, чему учишь, </a:t>
            </a:r>
            <a:r>
              <a:rPr lang="ru-RU" sz="4800" b="1" dirty="0">
                <a:solidFill>
                  <a:srgbClr val="FF0000"/>
                </a:solidFill>
              </a:rPr>
              <a:t>и любить тех, </a:t>
            </a:r>
            <a:r>
              <a:rPr lang="ru-RU" sz="4800" b="1" dirty="0" smtClean="0">
                <a:solidFill>
                  <a:srgbClr val="FF0000"/>
                </a:solidFill>
              </a:rPr>
              <a:t>кого учишь». </a:t>
            </a:r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                                      Василий </a:t>
            </a:r>
            <a:r>
              <a:rPr lang="ru-RU" sz="2400" dirty="0"/>
              <a:t>Ключевский.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149080"/>
            <a:ext cx="3240360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30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ial Black" panose="020B0A04020102020204" pitchFamily="34" charset="0"/>
              </a:rPr>
              <a:t>Физика</a:t>
            </a:r>
            <a:endParaRPr lang="ru-RU" b="1" dirty="0">
              <a:latin typeface="Arial Black" panose="020B0A04020102020204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0"/>
            <a:ext cx="8352928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746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764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19256" cy="14401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Методика изучения предмета 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b="1" dirty="0" smtClean="0"/>
              <a:t>«Погружение в физику»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7620000" cy="4281339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Проблемное обучение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Исследовательская деятельность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Проектная деятельность</a:t>
            </a:r>
          </a:p>
        </p:txBody>
      </p:sp>
      <p:pic>
        <p:nvPicPr>
          <p:cNvPr id="3074" name="Picture 2" descr="https://avatars.mds.yandex.net/i?id=9486dd5386171ed8c902737cf3e840aac308b138-8505020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717032"/>
            <a:ext cx="4572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35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Электронные ресурсы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55" y="1752600"/>
            <a:ext cx="6835690" cy="4373563"/>
          </a:xfrm>
        </p:spPr>
      </p:pic>
    </p:spTree>
    <p:extLst>
      <p:ext uri="{BB962C8B-B14F-4D97-AF65-F5344CB8AC3E}">
        <p14:creationId xmlns:p14="http://schemas.microsoft.com/office/powerpoint/2010/main" val="387294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Сила трения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От каких параметров может зависеть?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0" dirty="0" smtClean="0"/>
              <a:t>массы тела,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0" dirty="0" smtClean="0"/>
              <a:t>площади соприкасающейся поверхности,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0" dirty="0"/>
              <a:t>м</a:t>
            </a:r>
            <a:r>
              <a:rPr lang="ru-RU" sz="2800" b="0" dirty="0" smtClean="0"/>
              <a:t>атериалов поверхностей</a:t>
            </a:r>
          </a:p>
        </p:txBody>
      </p:sp>
      <p:pic>
        <p:nvPicPr>
          <p:cNvPr id="4" name="Picture 2" descr="https://avatars.mds.yandex.net/i?id=9486dd5386171ed8c902737cf3e840aac308b138-8505020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301208"/>
            <a:ext cx="2160240" cy="151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3838736"/>
            <a:ext cx="3960441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66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764704"/>
            <a:ext cx="8496944" cy="5688632"/>
          </a:xfrm>
        </p:spPr>
      </p:pic>
    </p:spTree>
    <p:extLst>
      <p:ext uri="{BB962C8B-B14F-4D97-AF65-F5344CB8AC3E}">
        <p14:creationId xmlns:p14="http://schemas.microsoft.com/office/powerpoint/2010/main" val="17495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692696"/>
            <a:ext cx="4695530" cy="201622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Решение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-</a:t>
            </a:r>
            <a:r>
              <a:rPr lang="ru-RU" b="1" dirty="0" smtClean="0">
                <a:solidFill>
                  <a:srgbClr val="FF0000"/>
                </a:solidFill>
              </a:rPr>
              <a:t>исследования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3356992"/>
            <a:ext cx="7620000" cy="394151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/>
              <a:t>Фронтальные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/>
              <a:t>Групповые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/>
              <a:t>Индивидуальные</a:t>
            </a:r>
            <a:endParaRPr lang="ru-RU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4427984" cy="30963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645024"/>
            <a:ext cx="3528392" cy="278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30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1298</TotalTime>
  <Words>150</Words>
  <Application>Microsoft Office PowerPoint</Application>
  <PresentationFormat>Экран (4:3)</PresentationFormat>
  <Paragraphs>38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Главная</vt:lpstr>
      <vt:lpstr>Муниципальное общеобразовательное учреждение –средняя общеобразовательная школа №1</vt:lpstr>
      <vt:lpstr>Презентация PowerPoint</vt:lpstr>
      <vt:lpstr>Физика</vt:lpstr>
      <vt:lpstr>Презентация PowerPoint</vt:lpstr>
      <vt:lpstr>  Методика изучения предмета    «Погружение в физику»</vt:lpstr>
      <vt:lpstr>Электронные ресурсы</vt:lpstr>
      <vt:lpstr>Сила трения</vt:lpstr>
      <vt:lpstr>Презентация PowerPoint</vt:lpstr>
      <vt:lpstr>Решение   -исследования</vt:lpstr>
      <vt:lpstr>Физика –наука экспериментальная</vt:lpstr>
      <vt:lpstr>Презентация PowerPoint</vt:lpstr>
      <vt:lpstr>Завершение темы - проект</vt:lpstr>
      <vt:lpstr>«Шаг в будущее»</vt:lpstr>
      <vt:lpstr>Региональные и международные конкурсы</vt:lpstr>
      <vt:lpstr>Количество учащихся, выбравших физику для сдачи ЕГЭ</vt:lpstr>
      <vt:lpstr>Результаты ЕГЭ по физике (средний и высший баллы по району )</vt:lpstr>
      <vt:lpstr>Участие в методических семинарах </vt:lpstr>
      <vt:lpstr>Участие в круглых столах</vt:lpstr>
      <vt:lpstr>Мои награды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общеобразовательное учреждение –средняя общеобразовательная школа №1</dc:title>
  <dc:creator>Клавдия Пак</dc:creator>
  <cp:lastModifiedBy>79271</cp:lastModifiedBy>
  <cp:revision>39</cp:revision>
  <dcterms:created xsi:type="dcterms:W3CDTF">2023-04-09T06:24:31Z</dcterms:created>
  <dcterms:modified xsi:type="dcterms:W3CDTF">2023-04-23T20:05:52Z</dcterms:modified>
</cp:coreProperties>
</file>