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56" r:id="rId5"/>
    <p:sldId id="259" r:id="rId6"/>
    <p:sldId id="260" r:id="rId7"/>
    <p:sldId id="261" r:id="rId8"/>
    <p:sldId id="270" r:id="rId9"/>
    <p:sldId id="271" r:id="rId10"/>
    <p:sldId id="269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2" r:id="rId23"/>
    <p:sldId id="286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1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2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6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5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2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6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7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6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4ED7-CE75-4978-A12D-ECE33EF1BB3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F51D-EFA2-436F-A924-D014B6550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приёмов мнемотехники в развитии связной речи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4671" y="4356847"/>
            <a:ext cx="9964270" cy="216448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Воспитатель МАДОУ «ЦРР – детский сад №110</a:t>
            </a:r>
            <a:r>
              <a:rPr lang="ru-RU" dirty="0" smtClean="0"/>
              <a:t>» - </a:t>
            </a:r>
            <a:endParaRPr lang="ru-RU" dirty="0" smtClean="0"/>
          </a:p>
          <a:p>
            <a:pPr algn="r"/>
            <a:r>
              <a:rPr lang="ru-RU" dirty="0" err="1" smtClean="0"/>
              <a:t>Гребенькова</a:t>
            </a:r>
            <a:r>
              <a:rPr lang="ru-RU" dirty="0" smtClean="0"/>
              <a:t> И.А.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smtClean="0"/>
              <a:t>Сыктывкар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79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046" y="365125"/>
            <a:ext cx="9624753" cy="17463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Приёмы мнемотехники необходимо применять для развития связной речи дошкольников, а именно при формировании умений 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444" y="2344189"/>
            <a:ext cx="8843356" cy="3832774"/>
          </a:xfrm>
        </p:spPr>
        <p:txBody>
          <a:bodyPr/>
          <a:lstStyle/>
          <a:p>
            <a:r>
              <a:rPr lang="ru-RU" dirty="0" smtClean="0"/>
              <a:t>1. Правильно составлять предложения;</a:t>
            </a:r>
          </a:p>
          <a:p>
            <a:r>
              <a:rPr lang="ru-RU" dirty="0" smtClean="0"/>
              <a:t>2. Составлять последовательный рассказ по картинке, используя схемы предложений;</a:t>
            </a:r>
          </a:p>
          <a:p>
            <a:r>
              <a:rPr lang="ru-RU" dirty="0" smtClean="0"/>
              <a:t>3. Составлять описательный рассказ;</a:t>
            </a:r>
          </a:p>
          <a:p>
            <a:r>
              <a:rPr lang="ru-RU" dirty="0" smtClean="0"/>
              <a:t>4. Составлять рассказ о временах года;</a:t>
            </a:r>
          </a:p>
          <a:p>
            <a:r>
              <a:rPr lang="ru-RU" dirty="0" smtClean="0"/>
              <a:t>5. Пересказывать сказки, рассказы;</a:t>
            </a:r>
          </a:p>
          <a:p>
            <a:r>
              <a:rPr lang="ru-RU" dirty="0" smtClean="0"/>
              <a:t>6. Заучивать стихотворения.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38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6" y="365125"/>
            <a:ext cx="4139739" cy="1729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Мнемотехника для составления предложений</a:t>
            </a:r>
            <a:endParaRPr lang="ru-RU" dirty="0"/>
          </a:p>
        </p:txBody>
      </p:sp>
      <p:pic>
        <p:nvPicPr>
          <p:cNvPr id="4098" name="Picture 2" descr="https://shop.amelica.com/wp-content/uploads/2020/02/Posobie-dlya-logopedov-BOLShOY-FRAZOVYY-KONSTRUKTOR-1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6436" r="13301" b="23893"/>
          <a:stretch/>
        </p:blipFill>
        <p:spPr bwMode="auto">
          <a:xfrm>
            <a:off x="7148944" y="163383"/>
            <a:ext cx="4445647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hop.amelica.com/wp-content/uploads/2020/02/Posobie-dlya-logopedov-BOLShOY-FRAZOVYY-KONSTRUKTOR-1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7055" r="7964" b="16742"/>
          <a:stretch/>
        </p:blipFill>
        <p:spPr bwMode="auto">
          <a:xfrm>
            <a:off x="6938738" y="3441468"/>
            <a:ext cx="4723078" cy="32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1" t="4202" r="17564" b="3998"/>
          <a:stretch/>
        </p:blipFill>
        <p:spPr bwMode="auto">
          <a:xfrm rot="16200000">
            <a:off x="3602133" y="3535629"/>
            <a:ext cx="908958" cy="4721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0"/>
          <a:stretch/>
        </p:blipFill>
        <p:spPr bwMode="auto">
          <a:xfrm>
            <a:off x="2335877" y="2920343"/>
            <a:ext cx="3441469" cy="169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57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790" y="199506"/>
            <a:ext cx="5537642" cy="1563428"/>
          </a:xfrm>
        </p:spPr>
        <p:txBody>
          <a:bodyPr>
            <a:normAutofit/>
          </a:bodyPr>
          <a:lstStyle/>
          <a:p>
            <a:r>
              <a:rPr lang="ru-RU" dirty="0" smtClean="0"/>
              <a:t>Мнемотехника для составления рассказа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/>
          <a:stretch/>
        </p:blipFill>
        <p:spPr>
          <a:xfrm>
            <a:off x="7066722" y="199506"/>
            <a:ext cx="4467166" cy="6384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93" y="1762934"/>
            <a:ext cx="3670035" cy="47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38" y="-650631"/>
            <a:ext cx="4484078" cy="4132385"/>
          </a:xfrm>
        </p:spPr>
        <p:txBody>
          <a:bodyPr>
            <a:normAutofit/>
          </a:bodyPr>
          <a:lstStyle/>
          <a:p>
            <a:r>
              <a:rPr lang="ru-RU" dirty="0" smtClean="0"/>
              <a:t>Мнемотехника для </a:t>
            </a:r>
            <a:r>
              <a:rPr lang="ru-RU" dirty="0" err="1" smtClean="0"/>
              <a:t>составленния</a:t>
            </a:r>
            <a:r>
              <a:rPr lang="ru-RU" dirty="0" smtClean="0"/>
              <a:t> описательного рассказа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54" y="3717861"/>
            <a:ext cx="3820492" cy="2862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5926016" y="-1116702"/>
            <a:ext cx="67086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17" y="130262"/>
            <a:ext cx="5138224" cy="32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7a9/000b2b38-79a473d0/hello_html_m25c1c2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48" y="3481754"/>
            <a:ext cx="4477396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7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3" y="365124"/>
            <a:ext cx="2319622" cy="54222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Рассмотрим подробно работу над составлением описательного рассказа по схеме (автор Волкова Ю.С.)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8" y="1175809"/>
            <a:ext cx="6657136" cy="4403188"/>
          </a:xfrm>
        </p:spPr>
      </p:pic>
    </p:spTree>
    <p:extLst>
      <p:ext uri="{BB962C8B-B14F-4D97-AF65-F5344CB8AC3E}">
        <p14:creationId xmlns:p14="http://schemas.microsoft.com/office/powerpoint/2010/main" val="99827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267" y="365125"/>
            <a:ext cx="883920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Основу описательного рассказа составляют конкретные представления, которые у детей накапливаются в процессе исследования объекта: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8" y="2099733"/>
            <a:ext cx="9851571" cy="42841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Принадлежность к родовому понятию</a:t>
            </a:r>
          </a:p>
          <a:p>
            <a:r>
              <a:rPr lang="ru-RU" dirty="0" smtClean="0"/>
              <a:t>Среда обитания или роста</a:t>
            </a:r>
          </a:p>
          <a:p>
            <a:r>
              <a:rPr lang="ru-RU" dirty="0" smtClean="0"/>
              <a:t>Размер</a:t>
            </a:r>
          </a:p>
          <a:p>
            <a:r>
              <a:rPr lang="ru-RU" dirty="0" smtClean="0"/>
              <a:t>Цвет</a:t>
            </a:r>
          </a:p>
          <a:p>
            <a:r>
              <a:rPr lang="ru-RU" dirty="0" smtClean="0"/>
              <a:t>Форма</a:t>
            </a:r>
          </a:p>
          <a:p>
            <a:r>
              <a:rPr lang="ru-RU" dirty="0" smtClean="0"/>
              <a:t>Строение или составные части</a:t>
            </a:r>
          </a:p>
          <a:p>
            <a:r>
              <a:rPr lang="ru-RU" dirty="0" smtClean="0"/>
              <a:t>Качество поверхности</a:t>
            </a:r>
          </a:p>
          <a:p>
            <a:r>
              <a:rPr lang="ru-RU" dirty="0" smtClean="0"/>
              <a:t>Материал, из которого изготовлен объект</a:t>
            </a:r>
          </a:p>
          <a:p>
            <a:r>
              <a:rPr lang="ru-RU" dirty="0" smtClean="0"/>
              <a:t>Способ использования (или какую пользу приносит)</a:t>
            </a:r>
          </a:p>
          <a:p>
            <a:r>
              <a:rPr lang="ru-RU" dirty="0" smtClean="0"/>
              <a:t>Субъективная оценка (добрый/плохой, полезный/вредный и др.)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18" y="2099733"/>
            <a:ext cx="3958542" cy="26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120" y="585258"/>
            <a:ext cx="8141547" cy="16093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Методические рекомендации по работе над составлением описательного рассказа по схеме: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8" y="2709333"/>
            <a:ext cx="9851571" cy="3467630"/>
          </a:xfrm>
        </p:spPr>
        <p:txBody>
          <a:bodyPr/>
          <a:lstStyle/>
          <a:p>
            <a:r>
              <a:rPr lang="ru-RU" dirty="0" smtClean="0"/>
              <a:t>Для описания использовать настоящие предметы, игрушки, картинки</a:t>
            </a:r>
          </a:p>
          <a:p>
            <a:r>
              <a:rPr lang="ru-RU" dirty="0" smtClean="0"/>
              <a:t>Тема должна отвечать возрасту и интересам детей</a:t>
            </a:r>
          </a:p>
          <a:p>
            <a:r>
              <a:rPr lang="ru-RU" dirty="0" smtClean="0"/>
              <a:t>Работу по опорным схемам проводить постепенно и последовательно (обучение должно проходить в 3 этапа)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2" y="365125"/>
            <a:ext cx="9633857" cy="188700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I </a:t>
            </a:r>
            <a:r>
              <a:rPr lang="ru-RU" sz="2800" dirty="0" smtClean="0"/>
              <a:t>этап: воспитатель демонстрирует детям схему по определённой лексической теме и объясняет содержание условных обозначений. </a:t>
            </a:r>
            <a:br>
              <a:rPr lang="ru-RU" sz="2800" dirty="0" smtClean="0"/>
            </a:br>
            <a:r>
              <a:rPr lang="ru-RU" sz="2800" dirty="0" smtClean="0"/>
              <a:t>Дидактические игры с целью усвоения: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8" y="2404533"/>
            <a:ext cx="9851571" cy="37724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«Расшифруй знаки-символы». Взрослый показывает ребёнку схему, а ребёнок самостоятельно объясняет содержание символов каждой клеточки.</a:t>
            </a:r>
          </a:p>
          <a:p>
            <a:r>
              <a:rPr lang="ru-RU" dirty="0" smtClean="0"/>
              <a:t>«Исправь ошибку». Взрослый показывает ребёнку схему и последовательно объясняет содержание условных изображений клеточек, нарочно пропуская одно из них. Ребёнок должен исправить ошибку.</a:t>
            </a:r>
          </a:p>
          <a:p>
            <a:r>
              <a:rPr lang="ru-RU" dirty="0" smtClean="0"/>
              <a:t>«Покажи правильный символ». Взрослый показывает предмет и называет любой его признак или свойство. Например: «Это яблоко, оно растёт на плодовом дереве». Ребёнок отыскивает и показывает на схеме соответствующую клеточку.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57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276" y="457199"/>
            <a:ext cx="9633857" cy="281093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II</a:t>
            </a:r>
            <a:r>
              <a:rPr lang="ru-RU" sz="3600" dirty="0" smtClean="0"/>
              <a:t> этап – воспитатель должен дать детям образец описательного рассказа по определённой лексической теме.</a:t>
            </a:r>
            <a:br>
              <a:rPr lang="ru-RU" sz="3600" dirty="0" smtClean="0"/>
            </a:br>
            <a:r>
              <a:rPr lang="en-US" sz="3600" dirty="0" smtClean="0"/>
              <a:t>III </a:t>
            </a:r>
            <a:r>
              <a:rPr lang="ru-RU" sz="3600" dirty="0" smtClean="0"/>
              <a:t>этап – самостоятельное составление ребёнком описательного рассказа по опорной схеме.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0" y="3268133"/>
            <a:ext cx="8153399" cy="2908830"/>
          </a:xfrm>
        </p:spPr>
        <p:txBody>
          <a:bodyPr/>
          <a:lstStyle/>
          <a:p>
            <a:r>
              <a:rPr lang="ru-RU" dirty="0" smtClean="0"/>
              <a:t>1. ребёнок передвигает от клеточки к клеточке предмет, который описывает.</a:t>
            </a:r>
          </a:p>
          <a:p>
            <a:r>
              <a:rPr lang="ru-RU" dirty="0" smtClean="0"/>
              <a:t>2. предмет поставить на расстоянии от схемы, а ребёнок строит рассказ, передвигаясь по схеме лишь взглядом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2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8" y="265112"/>
            <a:ext cx="9424308" cy="24495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Мнемотехника в работе со сказками (</a:t>
            </a:r>
            <a:r>
              <a:rPr lang="ru-RU" dirty="0" err="1" smtClean="0"/>
              <a:t>Большева</a:t>
            </a:r>
            <a:r>
              <a:rPr lang="ru-RU" dirty="0" smtClean="0"/>
              <a:t> Т.В., Полянская Т.Б.)</a:t>
            </a:r>
            <a:br>
              <a:rPr lang="ru-RU" dirty="0" smtClean="0"/>
            </a:br>
            <a:r>
              <a:rPr lang="ru-RU" sz="2400" dirty="0" smtClean="0"/>
              <a:t>Для детей среднего возраста необходимо давать цветные </a:t>
            </a:r>
            <a:r>
              <a:rPr lang="ru-RU" sz="2400" dirty="0" err="1" smtClean="0"/>
              <a:t>мнемотаблицы</a:t>
            </a:r>
            <a:r>
              <a:rPr lang="ru-RU" sz="2400" dirty="0" smtClean="0"/>
              <a:t>, так в памяти у детей быстрее остаются отдельные образы.</a:t>
            </a:r>
            <a:br>
              <a:rPr lang="ru-RU" sz="2400" dirty="0" smtClean="0"/>
            </a:br>
            <a:r>
              <a:rPr lang="ru-RU" sz="2400" dirty="0" smtClean="0"/>
              <a:t>Этапы работы: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8" y="2514601"/>
            <a:ext cx="4884285" cy="41433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Рассматривание таблицы и разбор того, что на ней изображено.</a:t>
            </a:r>
          </a:p>
          <a:p>
            <a:r>
              <a:rPr lang="ru-RU" sz="2400" dirty="0" smtClean="0"/>
              <a:t>2. Осуществляется перекодирование информации, т.е. преобразование символов в образы.</a:t>
            </a:r>
          </a:p>
          <a:p>
            <a:r>
              <a:rPr lang="ru-RU" sz="2400" dirty="0" smtClean="0"/>
              <a:t>3. Осуществляется пересказ сказки с опорой на символы (образы), т.е. происходит отработка метода запоминания.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286001"/>
            <a:ext cx="4438013" cy="3424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1306" y="5815013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Сказка «Рукавичка»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5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898" y="359394"/>
            <a:ext cx="10282334" cy="2034669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средней группе согласно программе «От рождения до школы» начинается работа по обучению детей монологической речи. Но при рассказывании дети допускают много ошибок: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992" y="2394064"/>
            <a:ext cx="9039807" cy="41831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Недостаточно передают смысловые </a:t>
            </a:r>
            <a:r>
              <a:rPr lang="ru-RU" dirty="0" smtClean="0"/>
              <a:t>отношения, а просто перечисляют предметы или действия;</a:t>
            </a:r>
            <a:endParaRPr lang="ru-RU" dirty="0"/>
          </a:p>
          <a:p>
            <a:r>
              <a:rPr lang="ru-RU" dirty="0" smtClean="0"/>
              <a:t>Ошибаются при согласовании слов в предложении;</a:t>
            </a:r>
          </a:p>
          <a:p>
            <a:r>
              <a:rPr lang="ru-RU" dirty="0" smtClean="0"/>
              <a:t>Затрудняются в правильном конструировании предложений;</a:t>
            </a:r>
          </a:p>
          <a:p>
            <a:r>
              <a:rPr lang="ru-RU" dirty="0" smtClean="0"/>
              <a:t>Пропускают отдельные члены предложения, опускают союзы;</a:t>
            </a:r>
          </a:p>
          <a:p>
            <a:r>
              <a:rPr lang="ru-RU" dirty="0" smtClean="0"/>
              <a:t>Повторяют одни и те же слова;</a:t>
            </a:r>
          </a:p>
          <a:p>
            <a:r>
              <a:rPr lang="ru-RU" dirty="0" smtClean="0"/>
              <a:t>Делают длительные паузы.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 есть РЕБЁНКУ 4 ЛЕТ ТРУДНО СОСТАВИТЬ ПОЛНОЦЕННОЕ ВЫСКАЗЫВАНИЕ БЕЗ НАГЛЯДНОЙ ОПОРЫ.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1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551" y="131092"/>
            <a:ext cx="7463814" cy="98209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Мнемотехника для заучивания стихотворений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413" y="1113184"/>
            <a:ext cx="7010798" cy="33693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Опираясь на модели, детям легче запомнить стихотворные тексты.</a:t>
            </a:r>
          </a:p>
          <a:p>
            <a:r>
              <a:rPr lang="ru-RU" dirty="0" smtClean="0"/>
              <a:t>Для того, чтобы ребёнок запомнил стихотворение, он должен повторить его 7-8 раз.</a:t>
            </a:r>
          </a:p>
          <a:p>
            <a:r>
              <a:rPr lang="ru-RU" dirty="0" smtClean="0"/>
              <a:t>После занятия модель по заучиванию стихотворения выставляется в речевой уголок , что даёт возможность детям в течение определённого времени самостоятельно или с помощью сверстников, взрослых, воспроизводить текст стихотворения.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1851" r="19133" b="1577"/>
          <a:stretch/>
        </p:blipFill>
        <p:spPr>
          <a:xfrm>
            <a:off x="8483211" y="131091"/>
            <a:ext cx="2946789" cy="6618844"/>
          </a:xfrm>
          <a:prstGeom prst="rect">
            <a:avLst/>
          </a:prstGeom>
        </p:spPr>
      </p:pic>
      <p:pic>
        <p:nvPicPr>
          <p:cNvPr id="5" name="Picture 2" descr="https://ds05.infourok.ru/uploads/ex/0b7d/0004d9f4-98aa5b0a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t="10900" r="11394" b="57116"/>
          <a:stretch/>
        </p:blipFill>
        <p:spPr bwMode="auto">
          <a:xfrm>
            <a:off x="2541767" y="4419159"/>
            <a:ext cx="3521103" cy="23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1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496" y="365125"/>
            <a:ext cx="9038303" cy="187663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 работе с </a:t>
            </a:r>
            <a:r>
              <a:rPr lang="ru-RU" sz="3600" dirty="0" err="1"/>
              <a:t>мнемотаблицами</a:t>
            </a:r>
            <a:r>
              <a:rPr lang="ru-RU" sz="3600" dirty="0"/>
              <a:t> по </a:t>
            </a:r>
            <a:r>
              <a:rPr lang="ru-RU" sz="3600" dirty="0" smtClean="0"/>
              <a:t>ознакомлению с сезонными явлениями в природе рекомендуется </a:t>
            </a:r>
            <a:r>
              <a:rPr lang="ru-RU" sz="3600" dirty="0"/>
              <a:t>вводить цветовые буквенные обозначения времён </a:t>
            </a:r>
            <a:r>
              <a:rPr lang="ru-RU" sz="3600" dirty="0" smtClean="0"/>
              <a:t>года (авт. </a:t>
            </a:r>
            <a:r>
              <a:rPr lang="ru-RU" sz="3600" dirty="0" err="1" smtClean="0"/>
              <a:t>Большева</a:t>
            </a:r>
            <a:r>
              <a:rPr lang="ru-RU" sz="3600" dirty="0" smtClean="0"/>
              <a:t>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750" y="2241755"/>
            <a:ext cx="10022097" cy="4616245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сень – жёлтая или оранжевая буква О, </a:t>
            </a:r>
          </a:p>
          <a:p>
            <a:r>
              <a:rPr lang="ru-RU" dirty="0" smtClean="0"/>
              <a:t>Зима – синяя или голубая буква З</a:t>
            </a:r>
          </a:p>
          <a:p>
            <a:r>
              <a:rPr lang="ru-RU" dirty="0" smtClean="0"/>
              <a:t>Весна – зелёная буква В,</a:t>
            </a:r>
          </a:p>
          <a:p>
            <a:r>
              <a:rPr lang="ru-RU" dirty="0" smtClean="0"/>
              <a:t>Лето – красная буква Л.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2" descr="https://ds05.infourok.ru/uploads/ex/019e/000481f5-57f9666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3" t="53182" r="2623"/>
          <a:stretch/>
        </p:blipFill>
        <p:spPr bwMode="auto">
          <a:xfrm>
            <a:off x="7506717" y="3346421"/>
            <a:ext cx="3847082" cy="32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18454" r="39278" b="71000"/>
          <a:stretch/>
        </p:blipFill>
        <p:spPr bwMode="auto">
          <a:xfrm>
            <a:off x="1826016" y="4549877"/>
            <a:ext cx="5084738" cy="1657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08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2" y="365125"/>
            <a:ext cx="9633857" cy="976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результате использования приёмов мнемотехники: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8" y="1455170"/>
            <a:ext cx="9851571" cy="50199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детей появляется желание пересказывать сказки, описывать предмет, правильно строить фразы, т.к. эта работа превращается в увлекательную игру.</a:t>
            </a:r>
          </a:p>
          <a:p>
            <a:r>
              <a:rPr lang="ru-RU" dirty="0" smtClean="0"/>
              <a:t>У детей расширяется круг знаний об окружающем мире.</a:t>
            </a:r>
          </a:p>
          <a:p>
            <a:r>
              <a:rPr lang="ru-RU" dirty="0" smtClean="0"/>
              <a:t>У детей увеличивается и активизируется словарный запас.</a:t>
            </a:r>
          </a:p>
          <a:p>
            <a:r>
              <a:rPr lang="ru-RU" dirty="0" smtClean="0"/>
              <a:t>У детей улучшается память, внимательность, воображение, фантазия.</a:t>
            </a:r>
          </a:p>
          <a:p>
            <a:r>
              <a:rPr lang="ru-RU" dirty="0" smtClean="0"/>
              <a:t>У детей формируется наглядно-образное и абстрактное мышление, интеллект (мнемоника включает в работу оба полушария головного мозга).</a:t>
            </a:r>
          </a:p>
          <a:p>
            <a:r>
              <a:rPr lang="ru-RU" dirty="0" smtClean="0"/>
              <a:t>Дети преодолевают робость, застенчивость, учатся свободно держаться перед аудиторией, развивается общительность.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0" y="365125"/>
            <a:ext cx="9763539" cy="430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5740" y="1317812"/>
            <a:ext cx="9908059" cy="4859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Арбекова</a:t>
            </a:r>
            <a:r>
              <a:rPr lang="ru-RU" dirty="0" smtClean="0"/>
              <a:t> </a:t>
            </a:r>
            <a:r>
              <a:rPr lang="ru-RU" dirty="0"/>
              <a:t>Н.Е. Развиваем связную речь у детей 4-5 лет с ОНР. Альбом 2. Мир животных/ </a:t>
            </a:r>
            <a:r>
              <a:rPr lang="ru-RU" dirty="0" err="1"/>
              <a:t>Н.Е.Арбекова</a:t>
            </a:r>
            <a:r>
              <a:rPr lang="ru-RU" dirty="0"/>
              <a:t>. – М.: Издательство ГНОМ, 2013.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Бардышева</a:t>
            </a:r>
            <a:r>
              <a:rPr lang="ru-RU" dirty="0" smtClean="0"/>
              <a:t> </a:t>
            </a:r>
            <a:r>
              <a:rPr lang="ru-RU" dirty="0"/>
              <a:t>Т.Ю., </a:t>
            </a:r>
            <a:r>
              <a:rPr lang="ru-RU" dirty="0" err="1"/>
              <a:t>Моносова</a:t>
            </a:r>
            <a:r>
              <a:rPr lang="ru-RU" dirty="0"/>
              <a:t> Е.Н. Обучение связной речи детей 4-5 лет. Картинно-графические планы рассказов. – М.: Издательство «</a:t>
            </a:r>
            <a:r>
              <a:rPr lang="ru-RU" dirty="0" err="1"/>
              <a:t>Скрипторийй</a:t>
            </a:r>
            <a:r>
              <a:rPr lang="ru-RU" dirty="0"/>
              <a:t> 2003», 2012.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Большева</a:t>
            </a:r>
            <a:r>
              <a:rPr lang="ru-RU" dirty="0" smtClean="0"/>
              <a:t> </a:t>
            </a:r>
            <a:r>
              <a:rPr lang="ru-RU" dirty="0"/>
              <a:t>Т.В. Учимся по сказке. - СПб.: ООО «Издательство «ДЕТСТВО-ПРЕСС», 2001.</a:t>
            </a:r>
          </a:p>
          <a:p>
            <a:pPr marL="0" indent="0">
              <a:buNone/>
            </a:pPr>
            <a:r>
              <a:rPr lang="ru-RU" dirty="0" smtClean="0"/>
              <a:t>4. Волкова </a:t>
            </a:r>
            <a:r>
              <a:rPr lang="ru-RU" dirty="0"/>
              <a:t>Ю.С. Опорные схемы для составления описательных рассказов. – М.: Издательство «ТЦ Сфера», 2009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Гербова</a:t>
            </a:r>
            <a:r>
              <a:rPr lang="ru-RU" dirty="0" smtClean="0"/>
              <a:t> В.В. Развитие речи в детском саду. Средняя группа. ФГОС. – М.: Мозаика-Синтез, 2014.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Полянская Т.Б. Использование метода мнемотехники в обучении рассказыванию детей дошкольного возраста: Учебно-методическое пособие. – СПб.: ООО «Издательство «ДЕТСТВО-ПРЕСС», 2009.</a:t>
            </a:r>
          </a:p>
          <a:p>
            <a:pPr marL="0" indent="0">
              <a:buNone/>
            </a:pPr>
            <a:r>
              <a:rPr lang="ru-RU" dirty="0" smtClean="0"/>
              <a:t>7. Речевое развитие дошкольников с использованием моделей/ авт.-сост.: </a:t>
            </a:r>
            <a:r>
              <a:rPr lang="ru-RU" dirty="0" err="1" smtClean="0"/>
              <a:t>Т.А.Лира</a:t>
            </a:r>
            <a:r>
              <a:rPr lang="ru-RU" dirty="0" smtClean="0"/>
              <a:t>, </a:t>
            </a:r>
            <a:r>
              <a:rPr lang="ru-RU" dirty="0" err="1" smtClean="0"/>
              <a:t>Е.И.Мельник</a:t>
            </a:r>
            <a:r>
              <a:rPr lang="ru-RU" dirty="0" smtClean="0"/>
              <a:t>. – 3-е изд. – Мозырь: Содействие, 2008.</a:t>
            </a:r>
          </a:p>
          <a:p>
            <a:pPr marL="0" indent="0">
              <a:buNone/>
            </a:pPr>
            <a:r>
              <a:rPr lang="ru-RU" dirty="0" smtClean="0"/>
              <a:t>8. Ткаченко Т.А. Схемы для составления дошкольниками описательных и сравнительных рассказов. – М.: Издательство ГНОМ, 2004.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057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0726" y="2825693"/>
            <a:ext cx="6051665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6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8" y="365125"/>
            <a:ext cx="9851571" cy="232209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Одним из способов, которые значительно помогают ребёнку говорить связно (т.е. следить за ходом своих мыслей) и правильно (т.е. следить за грамматической формой изложения) – это использование наглядных зрительных образов, которые могут быть представлены, как: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5331" y="3041779"/>
            <a:ext cx="9058468" cy="348964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Предметные модели (предметные картинки),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Предметно-схематические </a:t>
            </a:r>
            <a:r>
              <a:rPr lang="ru-RU" dirty="0"/>
              <a:t>модели</a:t>
            </a:r>
          </a:p>
          <a:p>
            <a:r>
              <a:rPr lang="ru-RU" dirty="0" smtClean="0"/>
              <a:t>Стимульные символы,</a:t>
            </a:r>
          </a:p>
          <a:p>
            <a:r>
              <a:rPr lang="ru-RU" dirty="0" smtClean="0"/>
              <a:t>Картинно – графические схемы,</a:t>
            </a:r>
          </a:p>
          <a:p>
            <a:r>
              <a:rPr lang="ru-RU" dirty="0" smtClean="0"/>
              <a:t>Наглядные опорные схемы,</a:t>
            </a:r>
          </a:p>
          <a:p>
            <a:r>
              <a:rPr lang="ru-RU" dirty="0" smtClean="0"/>
              <a:t>«говорящие картинки»,</a:t>
            </a:r>
          </a:p>
          <a:p>
            <a:r>
              <a:rPr lang="ru-RU" dirty="0" smtClean="0"/>
              <a:t>Пиктограммы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83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2916" y="365125"/>
            <a:ext cx="9840883" cy="3126220"/>
          </a:xfrm>
        </p:spPr>
        <p:txBody>
          <a:bodyPr>
            <a:noAutofit/>
          </a:bodyPr>
          <a:lstStyle/>
          <a:p>
            <a:r>
              <a:rPr lang="ru-RU" sz="3600" dirty="0"/>
              <a:t>Мнемотехника (мнемоника) – это система методов и приёмов, обеспечивающих эффективное запоминание, сохранение и воспроизведение информации путём образования </a:t>
            </a:r>
            <a:r>
              <a:rPr lang="ru-RU" sz="3600" dirty="0" smtClean="0"/>
              <a:t>наглядных ассоциаций.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08959" y="3674225"/>
            <a:ext cx="8628611" cy="26101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i="1" dirty="0"/>
              <a:t>Цель обучения с использованием мнемотехники – это развитие памяти, мышления, внимания, воображения. </a:t>
            </a:r>
            <a:endParaRPr lang="ru-RU" sz="3200" i="1" dirty="0" smtClean="0"/>
          </a:p>
          <a:p>
            <a:pPr marL="0" indent="0" algn="r">
              <a:buNone/>
            </a:pPr>
            <a:r>
              <a:rPr lang="ru-RU" sz="3200" i="1" dirty="0" smtClean="0"/>
              <a:t>А </a:t>
            </a:r>
            <a:r>
              <a:rPr lang="ru-RU" sz="3200" i="1" dirty="0"/>
              <a:t>это всё то, без чего невозможно развитие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6622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9275618" cy="1325563"/>
          </a:xfrm>
        </p:spPr>
        <p:txBody>
          <a:bodyPr/>
          <a:lstStyle/>
          <a:p>
            <a:r>
              <a:rPr lang="ru-RU" dirty="0" smtClean="0"/>
              <a:t>Структура мнемотехники включает: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5635" y="2250831"/>
            <a:ext cx="7081058" cy="3855794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Мнемоквадраты</a:t>
            </a:r>
            <a:endParaRPr lang="ru-RU" sz="6000" dirty="0" smtClean="0"/>
          </a:p>
          <a:p>
            <a:r>
              <a:rPr lang="ru-RU" sz="6000" dirty="0" err="1" smtClean="0"/>
              <a:t>Мнемодорожки</a:t>
            </a:r>
            <a:endParaRPr lang="ru-RU" sz="6000" dirty="0" smtClean="0"/>
          </a:p>
          <a:p>
            <a:r>
              <a:rPr lang="ru-RU" sz="6000" dirty="0" err="1" smtClean="0"/>
              <a:t>Мнемотаблицы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8735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64" y="365125"/>
            <a:ext cx="9874135" cy="2544330"/>
          </a:xfrm>
        </p:spPr>
        <p:txBody>
          <a:bodyPr>
            <a:noAutofit/>
          </a:bodyPr>
          <a:lstStyle/>
          <a:p>
            <a:r>
              <a:rPr lang="ru-RU" sz="3200" b="1" dirty="0" err="1"/>
              <a:t>Мнемоквадрат</a:t>
            </a:r>
            <a:r>
              <a:rPr lang="ru-RU" sz="3200" dirty="0"/>
              <a:t> – это отдельная карточка — изображение с закодированной информацией. Рисунок в квадрате обозначает, либо одно слово, либо словосочетание, либо простое предложение. Это может быть как предмет, так и действие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https://i0.wp.com/mblx.ru/wp-content/uploads/2017/11/Vybor-naklee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b="49349"/>
          <a:stretch/>
        </p:blipFill>
        <p:spPr bwMode="auto">
          <a:xfrm>
            <a:off x="5236548" y="3253905"/>
            <a:ext cx="2864629" cy="29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4.vectorstock.com/i/1000x1000/92/18/running-man-run-icon-vector-16849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13246" r="20993" b="19683"/>
          <a:stretch/>
        </p:blipFill>
        <p:spPr bwMode="auto">
          <a:xfrm>
            <a:off x="1703716" y="3150606"/>
            <a:ext cx="2402772" cy="30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2"/>
          <a:stretch/>
        </p:blipFill>
        <p:spPr bwMode="auto">
          <a:xfrm>
            <a:off x="8911127" y="3386908"/>
            <a:ext cx="3042574" cy="2598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29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044" y="365124"/>
            <a:ext cx="3757352" cy="5703167"/>
          </a:xfrm>
        </p:spPr>
        <p:txBody>
          <a:bodyPr>
            <a:normAutofit fontScale="90000"/>
          </a:bodyPr>
          <a:lstStyle/>
          <a:p>
            <a:r>
              <a:rPr lang="ru-RU" sz="2700" b="1" dirty="0" err="1"/>
              <a:t>Мнемодорожка</a:t>
            </a:r>
            <a:r>
              <a:rPr lang="ru-RU" sz="2700" dirty="0"/>
              <a:t> – это последовательность четырех или более </a:t>
            </a:r>
            <a:r>
              <a:rPr lang="ru-RU" sz="2700" dirty="0" err="1"/>
              <a:t>мнемоквадратов</a:t>
            </a:r>
            <a:r>
              <a:rPr lang="ru-RU" sz="2700" dirty="0"/>
              <a:t>, расположенных линейно. Рисунок в каждом квадрате, соответствует одному слову или словосочетанию. Опираясь на изображения, ребенок составляет предложение или историю из нескольких простых предложений.</a:t>
            </a:r>
            <a:br>
              <a:rPr lang="ru-RU" sz="2700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7" r="1466"/>
          <a:stretch/>
        </p:blipFill>
        <p:spPr bwMode="auto">
          <a:xfrm>
            <a:off x="5586153" y="3025832"/>
            <a:ext cx="6234545" cy="168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0" t="3125" r="6655"/>
          <a:stretch/>
        </p:blipFill>
        <p:spPr bwMode="auto">
          <a:xfrm rot="16200000">
            <a:off x="7858673" y="-1130793"/>
            <a:ext cx="1613305" cy="5836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2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2" y="365125"/>
            <a:ext cx="10086235" cy="2806338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err="1"/>
              <a:t>Мнемотаблица</a:t>
            </a:r>
            <a:r>
              <a:rPr lang="ru-RU" sz="2400" dirty="0"/>
              <a:t> – это таблица, </a:t>
            </a:r>
            <a:r>
              <a:rPr lang="ru-RU" sz="2400" dirty="0" smtClean="0"/>
              <a:t>которая поделена </a:t>
            </a:r>
            <a:r>
              <a:rPr lang="ru-RU" sz="2400" dirty="0"/>
              <a:t>на квадраты, в </a:t>
            </a:r>
            <a:r>
              <a:rPr lang="ru-RU" sz="2400" dirty="0" smtClean="0"/>
              <a:t>каждом </a:t>
            </a:r>
            <a:r>
              <a:rPr lang="ru-RU" sz="2400" dirty="0"/>
              <a:t>из квадратов заложена </a:t>
            </a:r>
            <a:r>
              <a:rPr lang="ru-RU" sz="2400" dirty="0" smtClean="0"/>
              <a:t>определённая </a:t>
            </a:r>
            <a:r>
              <a:rPr lang="ru-RU" sz="2400" dirty="0"/>
              <a:t>информация. Каждому изображению в квадрате соответствует </a:t>
            </a:r>
            <a:r>
              <a:rPr lang="ru-RU" sz="2400" dirty="0" smtClean="0"/>
              <a:t>слово, словосочетание</a:t>
            </a:r>
            <a:r>
              <a:rPr lang="ru-RU" sz="2400" dirty="0"/>
              <a:t> </a:t>
            </a:r>
            <a:r>
              <a:rPr lang="ru-RU" sz="2400" dirty="0" smtClean="0"/>
              <a:t>или предложение. </a:t>
            </a:r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ru-RU" sz="2400" dirty="0"/>
              <a:t>основе этих </a:t>
            </a:r>
            <a:r>
              <a:rPr lang="ru-RU" sz="2400" dirty="0" smtClean="0"/>
              <a:t>изображений </a:t>
            </a:r>
            <a:r>
              <a:rPr lang="ru-RU" sz="2400" dirty="0"/>
              <a:t>составляется </a:t>
            </a:r>
            <a:r>
              <a:rPr lang="ru-RU" sz="2400" dirty="0" smtClean="0"/>
              <a:t>текст </a:t>
            </a:r>
            <a:r>
              <a:rPr lang="ru-RU" sz="2400" dirty="0"/>
              <a:t>или учится </a:t>
            </a:r>
            <a:r>
              <a:rPr lang="ru-RU" sz="2400" dirty="0" smtClean="0"/>
              <a:t>стихотворение.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Глядя </a:t>
            </a:r>
            <a:r>
              <a:rPr lang="ru-RU" sz="2400" dirty="0"/>
              <a:t>на рисунки, ребенок воспроизводит </a:t>
            </a:r>
            <a:r>
              <a:rPr lang="ru-RU" sz="2400" dirty="0" smtClean="0"/>
              <a:t>и легко запоминает текстовую </a:t>
            </a:r>
            <a:r>
              <a:rPr lang="ru-RU" sz="2400" dirty="0"/>
              <a:t>информацию,  так как в этом процессе одновременно задействовано и слуховое и визуальное восприятие</a:t>
            </a:r>
            <a:r>
              <a:rPr lang="ru-RU" sz="2400" dirty="0" smtClean="0"/>
              <a:t>.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20591" r="20464" b="2278"/>
          <a:stretch/>
        </p:blipFill>
        <p:spPr>
          <a:xfrm>
            <a:off x="7494301" y="2698552"/>
            <a:ext cx="3831221" cy="3617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8801" y="3227472"/>
            <a:ext cx="4363655" cy="28242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678" y="365125"/>
            <a:ext cx="9505122" cy="1841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Размер </a:t>
            </a:r>
            <a:r>
              <a:rPr lang="ru-RU" sz="3200" dirty="0" err="1" smtClean="0"/>
              <a:t>мнемотаблиц</a:t>
            </a:r>
            <a:r>
              <a:rPr lang="ru-RU" sz="3200" dirty="0" smtClean="0"/>
              <a:t> может быть различным – в зависимости от возраста детей, от уровня их развития. Рекомендуется использовать следующие размеры таблиц: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0338" y="2723322"/>
            <a:ext cx="7971183" cy="34933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младших дошкольников – таблица на 4 клетки (2х2), на 9 клеток (3х3)</a:t>
            </a:r>
          </a:p>
          <a:p>
            <a:r>
              <a:rPr lang="ru-RU" dirty="0" smtClean="0"/>
              <a:t>Для дошкольников среднего возраста – таблица на 9 клеток (3х3), на 16 клеток (4х4) и т.д.</a:t>
            </a:r>
          </a:p>
          <a:p>
            <a:endParaRPr lang="ru-RU" dirty="0"/>
          </a:p>
          <a:p>
            <a:r>
              <a:rPr lang="ru-RU" dirty="0" smtClean="0"/>
              <a:t>Для детей младшего и среднего возраста </a:t>
            </a:r>
            <a:r>
              <a:rPr lang="ru-RU" dirty="0" err="1" smtClean="0"/>
              <a:t>мнемотаблицы</a:t>
            </a:r>
            <a:r>
              <a:rPr lang="ru-RU" dirty="0" smtClean="0"/>
              <a:t> необходимо давать цветные, так у детей быстрее в памяти остаются отдельные образы (лиса – рыжая плутовка, ёлочка – зелёная, мышка – серая)</a:t>
            </a:r>
          </a:p>
        </p:txBody>
      </p:sp>
    </p:spTree>
    <p:extLst>
      <p:ext uri="{BB962C8B-B14F-4D97-AF65-F5344CB8AC3E}">
        <p14:creationId xmlns:p14="http://schemas.microsoft.com/office/powerpoint/2010/main" val="4270574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1144</Words>
  <Application>Microsoft Office PowerPoint</Application>
  <PresentationFormat>Широкоэкранный</PresentationFormat>
  <Paragraphs>104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Использование приёмов мнемотехники в развитии связной речи дошкольников</vt:lpstr>
      <vt:lpstr>В средней группе согласно программе «От рождения до школы» начинается работа по обучению детей монологической речи. Но при рассказывании дети допускают много ошибок:</vt:lpstr>
      <vt:lpstr>Одним из способов, которые значительно помогают ребёнку говорить связно (т.е. следить за ходом своих мыслей) и правильно (т.е. следить за грамматической формой изложения) – это использование наглядных зрительных образов, которые могут быть представлены, как:</vt:lpstr>
      <vt:lpstr>Мнемотехника (мнемоника) – это система методов и приёмов, обеспечивающих эффективное запоминание, сохранение и воспроизведение информации путём образования наглядных ассоциаций. </vt:lpstr>
      <vt:lpstr>Структура мнемотехники включает:</vt:lpstr>
      <vt:lpstr>Мнемоквадрат – это отдельная карточка — изображение с закодированной информацией. Рисунок в квадрате обозначает, либо одно слово, либо словосочетание, либо простое предложение. Это может быть как предмет, так и действие.</vt:lpstr>
      <vt:lpstr>Мнемодорожка – это последовательность четырех или более мнемоквадратов, расположенных линейно. Рисунок в каждом квадрате, соответствует одному слову или словосочетанию. Опираясь на изображения, ребенок составляет предложение или историю из нескольких простых предложений. </vt:lpstr>
      <vt:lpstr>Мнемотаблица – это таблица, которая поделена на квадраты, в каждом из квадратов заложена определённая информация. Каждому изображению в квадрате соответствует слово, словосочетание или предложение. На основе этих изображений составляется текст или учится стихотворение. Глядя на рисунки, ребенок воспроизводит и легко запоминает текстовую информацию,  так как в этом процессе одновременно задействовано и слуховое и визуальное восприятие.</vt:lpstr>
      <vt:lpstr>Размер мнемотаблиц может быть различным – в зависимости от возраста детей, от уровня их развития. Рекомендуется использовать следующие размеры таблиц:</vt:lpstr>
      <vt:lpstr>Приёмы мнемотехники необходимо применять для развития связной речи дошкольников, а именно при формировании умений :</vt:lpstr>
      <vt:lpstr>Мнемотехника для составления предложений</vt:lpstr>
      <vt:lpstr>Мнемотехника для составления рассказа</vt:lpstr>
      <vt:lpstr>Мнемотехника для составленния описательного рассказа</vt:lpstr>
      <vt:lpstr>Рассмотрим подробно работу над составлением описательного рассказа по схеме (автор Волкова Ю.С.)</vt:lpstr>
      <vt:lpstr>Основу описательного рассказа составляют конкретные представления, которые у детей накапливаются в процессе исследования объекта:</vt:lpstr>
      <vt:lpstr>Методические рекомендации по работе над составлением описательного рассказа по схеме:</vt:lpstr>
      <vt:lpstr> I этап: воспитатель демонстрирует детям схему по определённой лексической теме и объясняет содержание условных обозначений.  Дидактические игры с целью усвоения: </vt:lpstr>
      <vt:lpstr>II этап – воспитатель должен дать детям образец описательного рассказа по определённой лексической теме. III этап – самостоятельное составление ребёнком описательного рассказа по опорной схеме.</vt:lpstr>
      <vt:lpstr>Мнемотехника в работе со сказками (Большева Т.В., Полянская Т.Б.) Для детей среднего возраста необходимо давать цветные мнемотаблицы, так в памяти у детей быстрее остаются отдельные образы. Этапы работы:</vt:lpstr>
      <vt:lpstr>Мнемотехника для заучивания стихотворений</vt:lpstr>
      <vt:lpstr>В работе с мнемотаблицами по ознакомлению с сезонными явлениями в природе рекомендуется вводить цветовые буквенные обозначения времён года (авт. Большева): </vt:lpstr>
      <vt:lpstr>В результате использования приёмов мнемотехники:</vt:lpstr>
      <vt:lpstr>Используемая литература: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мнемотехники в развитии связной речи дошкольников</dc:title>
  <dc:creator>Microsoft</dc:creator>
  <cp:lastModifiedBy>Microsoft</cp:lastModifiedBy>
  <cp:revision>25</cp:revision>
  <dcterms:created xsi:type="dcterms:W3CDTF">2020-11-17T19:16:31Z</dcterms:created>
  <dcterms:modified xsi:type="dcterms:W3CDTF">2023-05-29T20:10:19Z</dcterms:modified>
</cp:coreProperties>
</file>