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79" r:id="rId6"/>
    <p:sldId id="280" r:id="rId7"/>
    <p:sldId id="286" r:id="rId8"/>
    <p:sldId id="287" r:id="rId9"/>
    <p:sldId id="288" r:id="rId10"/>
    <p:sldId id="289" r:id="rId11"/>
    <p:sldId id="272" r:id="rId12"/>
    <p:sldId id="274" r:id="rId13"/>
    <p:sldId id="275" r:id="rId14"/>
    <p:sldId id="276" r:id="rId15"/>
    <p:sldId id="283" r:id="rId16"/>
    <p:sldId id="277" r:id="rId17"/>
    <p:sldId id="271" r:id="rId18"/>
    <p:sldId id="285" r:id="rId19"/>
    <p:sldId id="26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421B3-F188-4993-A59D-CA5D6208E56F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889A44-0679-4995-995F-4AAA92CD2637}">
      <dgm:prSet phldrT="[Текст]" custT="1"/>
      <dgm:spPr/>
      <dgm:t>
        <a:bodyPr/>
        <a:lstStyle/>
        <a:p>
          <a:r>
            <a:rPr lang="ru-RU" sz="1600" dirty="0" smtClean="0"/>
            <a:t>Примеры учителя</a:t>
          </a:r>
          <a:endParaRPr lang="ru-RU" sz="1600" dirty="0"/>
        </a:p>
      </dgm:t>
    </dgm:pt>
    <dgm:pt modelId="{0D2BD1AC-6327-4E08-A1EC-8FF5F690C389}" type="parTrans" cxnId="{E7573938-BCAD-4FB9-9986-251E83879C1D}">
      <dgm:prSet/>
      <dgm:spPr/>
      <dgm:t>
        <a:bodyPr/>
        <a:lstStyle/>
        <a:p>
          <a:endParaRPr lang="ru-RU"/>
        </a:p>
      </dgm:t>
    </dgm:pt>
    <dgm:pt modelId="{05D20D41-7416-451A-BEFD-2CF593CD271C}" type="sibTrans" cxnId="{E7573938-BCAD-4FB9-9986-251E83879C1D}">
      <dgm:prSet/>
      <dgm:spPr/>
      <dgm:t>
        <a:bodyPr/>
        <a:lstStyle/>
        <a:p>
          <a:endParaRPr lang="ru-RU" sz="1600"/>
        </a:p>
      </dgm:t>
    </dgm:pt>
    <dgm:pt modelId="{EBE6B363-CB39-4AA7-96D2-732E87AA820B}">
      <dgm:prSet phldrT="[Текст]" custT="1"/>
      <dgm:spPr/>
      <dgm:t>
        <a:bodyPr/>
        <a:lstStyle/>
        <a:p>
          <a:r>
            <a:rPr lang="ru-RU" sz="1600" dirty="0" smtClean="0"/>
            <a:t>Свои примеры по образцу </a:t>
          </a:r>
          <a:endParaRPr lang="ru-RU" sz="1600" dirty="0"/>
        </a:p>
      </dgm:t>
    </dgm:pt>
    <dgm:pt modelId="{FC80D19E-38FD-4ADB-A594-215EAC0C79A1}" type="parTrans" cxnId="{1372376F-F8D6-4CB0-AC28-BD998F4B4EB8}">
      <dgm:prSet/>
      <dgm:spPr/>
      <dgm:t>
        <a:bodyPr/>
        <a:lstStyle/>
        <a:p>
          <a:endParaRPr lang="ru-RU"/>
        </a:p>
      </dgm:t>
    </dgm:pt>
    <dgm:pt modelId="{1D4CBBED-C0CB-4CBB-8E31-C0796F7F59C7}" type="sibTrans" cxnId="{1372376F-F8D6-4CB0-AC28-BD998F4B4EB8}">
      <dgm:prSet/>
      <dgm:spPr/>
      <dgm:t>
        <a:bodyPr/>
        <a:lstStyle/>
        <a:p>
          <a:endParaRPr lang="ru-RU"/>
        </a:p>
      </dgm:t>
    </dgm:pt>
    <dgm:pt modelId="{9EDA2FA8-ACB2-4BCD-B1A3-94283E4F09E6}">
      <dgm:prSet phldrT="[Текст]" custT="1"/>
      <dgm:spPr/>
      <dgm:t>
        <a:bodyPr/>
        <a:lstStyle/>
        <a:p>
          <a:r>
            <a:rPr lang="ru-RU" sz="1600" dirty="0" smtClean="0"/>
            <a:t>Свои примеры без образца</a:t>
          </a:r>
          <a:endParaRPr lang="ru-RU" sz="1600" dirty="0"/>
        </a:p>
      </dgm:t>
    </dgm:pt>
    <dgm:pt modelId="{7F181527-F809-4A9E-87F3-5D9FBBD651F9}" type="parTrans" cxnId="{51B0820F-7196-4461-9202-9BE28E748444}">
      <dgm:prSet/>
      <dgm:spPr/>
      <dgm:t>
        <a:bodyPr/>
        <a:lstStyle/>
        <a:p>
          <a:endParaRPr lang="ru-RU"/>
        </a:p>
      </dgm:t>
    </dgm:pt>
    <dgm:pt modelId="{071995AB-5E36-42DE-8152-3D3C3A5A716D}" type="sibTrans" cxnId="{51B0820F-7196-4461-9202-9BE28E748444}">
      <dgm:prSet/>
      <dgm:spPr/>
      <dgm:t>
        <a:bodyPr/>
        <a:lstStyle/>
        <a:p>
          <a:endParaRPr lang="ru-RU"/>
        </a:p>
      </dgm:t>
    </dgm:pt>
    <dgm:pt modelId="{1C4AD771-D97E-497A-92A2-48241E7722FF}">
      <dgm:prSet phldrT="[Текст]" custT="1"/>
      <dgm:spPr/>
      <dgm:t>
        <a:bodyPr/>
        <a:lstStyle/>
        <a:p>
          <a:r>
            <a:rPr lang="ru-RU" sz="1600" dirty="0" smtClean="0"/>
            <a:t>Индивидуальная работа</a:t>
          </a:r>
          <a:endParaRPr lang="ru-RU" sz="1600" dirty="0"/>
        </a:p>
      </dgm:t>
    </dgm:pt>
    <dgm:pt modelId="{11DB4AE0-56A6-418C-94A3-8E44EE7F3C96}" type="parTrans" cxnId="{F4931EF1-FF62-4A67-A585-9D22F810CBB1}">
      <dgm:prSet/>
      <dgm:spPr/>
      <dgm:t>
        <a:bodyPr/>
        <a:lstStyle/>
        <a:p>
          <a:endParaRPr lang="ru-RU"/>
        </a:p>
      </dgm:t>
    </dgm:pt>
    <dgm:pt modelId="{81FB7A3D-3D4A-42B5-A262-2C131AA7DC05}" type="sibTrans" cxnId="{F4931EF1-FF62-4A67-A585-9D22F810CBB1}">
      <dgm:prSet/>
      <dgm:spPr/>
      <dgm:t>
        <a:bodyPr/>
        <a:lstStyle/>
        <a:p>
          <a:endParaRPr lang="ru-RU"/>
        </a:p>
      </dgm:t>
    </dgm:pt>
    <dgm:pt modelId="{51E5ED40-37F8-423F-861D-B213ADCCB674}">
      <dgm:prSet phldrT="[Текст]" custT="1"/>
      <dgm:spPr/>
      <dgm:t>
        <a:bodyPr/>
        <a:lstStyle/>
        <a:p>
          <a:r>
            <a:rPr lang="ru-RU" sz="1600" dirty="0" smtClean="0"/>
            <a:t>Закрепление</a:t>
          </a:r>
          <a:endParaRPr lang="ru-RU" sz="1600" dirty="0"/>
        </a:p>
      </dgm:t>
    </dgm:pt>
    <dgm:pt modelId="{95E0B3A5-2016-45D8-AC90-B533FA2DD1C9}" type="parTrans" cxnId="{4326DA62-D36F-4230-BD23-3E9B6B72F159}">
      <dgm:prSet/>
      <dgm:spPr/>
      <dgm:t>
        <a:bodyPr/>
        <a:lstStyle/>
        <a:p>
          <a:endParaRPr lang="ru-RU"/>
        </a:p>
      </dgm:t>
    </dgm:pt>
    <dgm:pt modelId="{9C8492D6-EBB0-4AAE-95F3-5D311AC359F0}" type="sibTrans" cxnId="{4326DA62-D36F-4230-BD23-3E9B6B72F159}">
      <dgm:prSet/>
      <dgm:spPr/>
      <dgm:t>
        <a:bodyPr/>
        <a:lstStyle/>
        <a:p>
          <a:endParaRPr lang="ru-RU"/>
        </a:p>
      </dgm:t>
    </dgm:pt>
    <dgm:pt modelId="{1A70BEB5-BE44-4D7F-B819-78580864CCDD}">
      <dgm:prSet phldrT="[Текст]" custT="1"/>
      <dgm:spPr/>
      <dgm:t>
        <a:bodyPr/>
        <a:lstStyle/>
        <a:p>
          <a:r>
            <a:rPr lang="ru-RU" sz="1600" dirty="0" smtClean="0"/>
            <a:t>Проверка</a:t>
          </a:r>
          <a:endParaRPr lang="ru-RU" sz="1600" dirty="0"/>
        </a:p>
      </dgm:t>
    </dgm:pt>
    <dgm:pt modelId="{14F8B854-5C27-4094-9D8E-43C5AC93FE32}" type="parTrans" cxnId="{9BFFE08F-BE4B-4775-8233-22C1D3C185D7}">
      <dgm:prSet/>
      <dgm:spPr/>
      <dgm:t>
        <a:bodyPr/>
        <a:lstStyle/>
        <a:p>
          <a:endParaRPr lang="ru-RU"/>
        </a:p>
      </dgm:t>
    </dgm:pt>
    <dgm:pt modelId="{2159C69B-44C2-4048-869B-E03BB09F7B6A}" type="sibTrans" cxnId="{9BFFE08F-BE4B-4775-8233-22C1D3C185D7}">
      <dgm:prSet/>
      <dgm:spPr/>
      <dgm:t>
        <a:bodyPr/>
        <a:lstStyle/>
        <a:p>
          <a:endParaRPr lang="ru-RU"/>
        </a:p>
      </dgm:t>
    </dgm:pt>
    <dgm:pt modelId="{2ACC8874-BB92-474A-BCD5-4496D4B24D3A}" type="pres">
      <dgm:prSet presAssocID="{685421B3-F188-4993-A59D-CA5D6208E5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CDE5F-4C61-465B-A66C-BB9CEDB9641D}" type="pres">
      <dgm:prSet presAssocID="{685421B3-F188-4993-A59D-CA5D6208E56F}" presName="cycle" presStyleCnt="0"/>
      <dgm:spPr/>
    </dgm:pt>
    <dgm:pt modelId="{73DC2945-B96F-4AF4-A7DF-0D5213BDD3BA}" type="pres">
      <dgm:prSet presAssocID="{6B889A44-0679-4995-995F-4AAA92CD263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053AB-3E01-41A1-84C1-1B27C97E4D28}" type="pres">
      <dgm:prSet presAssocID="{05D20D41-7416-451A-BEFD-2CF593CD271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EF48FB7-5D4D-4236-BF55-9BD0C0A01A5D}" type="pres">
      <dgm:prSet presAssocID="{EBE6B363-CB39-4AA7-96D2-732E87AA820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0F11-C8E6-4273-AFF1-EBF0CA4C5A85}" type="pres">
      <dgm:prSet presAssocID="{9EDA2FA8-ACB2-4BCD-B1A3-94283E4F09E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9FD8-4D17-4C7E-B65A-1210DEA255FA}" type="pres">
      <dgm:prSet presAssocID="{1C4AD771-D97E-497A-92A2-48241E7722F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2096D-DA4A-4DAF-B6AC-2A48F0B5132A}" type="pres">
      <dgm:prSet presAssocID="{51E5ED40-37F8-423F-861D-B213ADCCB674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FBCF8-0D61-46F7-AB0E-B3A9B1819826}" type="pres">
      <dgm:prSet presAssocID="{1A70BEB5-BE44-4D7F-B819-78580864CCD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E05C5-CB94-47A3-A021-C9EB40D68C7D}" type="presOf" srcId="{51E5ED40-37F8-423F-861D-B213ADCCB674}" destId="{3EE2096D-DA4A-4DAF-B6AC-2A48F0B5132A}" srcOrd="0" destOrd="0" presId="urn:microsoft.com/office/officeart/2005/8/layout/cycle3"/>
    <dgm:cxn modelId="{066C8BDD-BDDB-4F4B-819F-0360725B515D}" type="presOf" srcId="{9EDA2FA8-ACB2-4BCD-B1A3-94283E4F09E6}" destId="{E9BB0F11-C8E6-4273-AFF1-EBF0CA4C5A85}" srcOrd="0" destOrd="0" presId="urn:microsoft.com/office/officeart/2005/8/layout/cycle3"/>
    <dgm:cxn modelId="{E7573938-BCAD-4FB9-9986-251E83879C1D}" srcId="{685421B3-F188-4993-A59D-CA5D6208E56F}" destId="{6B889A44-0679-4995-995F-4AAA92CD2637}" srcOrd="0" destOrd="0" parTransId="{0D2BD1AC-6327-4E08-A1EC-8FF5F690C389}" sibTransId="{05D20D41-7416-451A-BEFD-2CF593CD271C}"/>
    <dgm:cxn modelId="{C165D58F-DFD2-4124-8D91-92E598B9C30F}" type="presOf" srcId="{6B889A44-0679-4995-995F-4AAA92CD2637}" destId="{73DC2945-B96F-4AF4-A7DF-0D5213BDD3BA}" srcOrd="0" destOrd="0" presId="urn:microsoft.com/office/officeart/2005/8/layout/cycle3"/>
    <dgm:cxn modelId="{9BFFE08F-BE4B-4775-8233-22C1D3C185D7}" srcId="{685421B3-F188-4993-A59D-CA5D6208E56F}" destId="{1A70BEB5-BE44-4D7F-B819-78580864CCDD}" srcOrd="5" destOrd="0" parTransId="{14F8B854-5C27-4094-9D8E-43C5AC93FE32}" sibTransId="{2159C69B-44C2-4048-869B-E03BB09F7B6A}"/>
    <dgm:cxn modelId="{B7097119-A723-449A-A5B5-3F9E6CADFE81}" type="presOf" srcId="{685421B3-F188-4993-A59D-CA5D6208E56F}" destId="{2ACC8874-BB92-474A-BCD5-4496D4B24D3A}" srcOrd="0" destOrd="0" presId="urn:microsoft.com/office/officeart/2005/8/layout/cycle3"/>
    <dgm:cxn modelId="{4326DA62-D36F-4230-BD23-3E9B6B72F159}" srcId="{685421B3-F188-4993-A59D-CA5D6208E56F}" destId="{51E5ED40-37F8-423F-861D-B213ADCCB674}" srcOrd="4" destOrd="0" parTransId="{95E0B3A5-2016-45D8-AC90-B533FA2DD1C9}" sibTransId="{9C8492D6-EBB0-4AAE-95F3-5D311AC359F0}"/>
    <dgm:cxn modelId="{9FB751DA-70AC-44E9-9C3E-8DA533E6D5AF}" type="presOf" srcId="{1A70BEB5-BE44-4D7F-B819-78580864CCDD}" destId="{759FBCF8-0D61-46F7-AB0E-B3A9B1819826}" srcOrd="0" destOrd="0" presId="urn:microsoft.com/office/officeart/2005/8/layout/cycle3"/>
    <dgm:cxn modelId="{F4931EF1-FF62-4A67-A585-9D22F810CBB1}" srcId="{685421B3-F188-4993-A59D-CA5D6208E56F}" destId="{1C4AD771-D97E-497A-92A2-48241E7722FF}" srcOrd="3" destOrd="0" parTransId="{11DB4AE0-56A6-418C-94A3-8E44EE7F3C96}" sibTransId="{81FB7A3D-3D4A-42B5-A262-2C131AA7DC05}"/>
    <dgm:cxn modelId="{51B0820F-7196-4461-9202-9BE28E748444}" srcId="{685421B3-F188-4993-A59D-CA5D6208E56F}" destId="{9EDA2FA8-ACB2-4BCD-B1A3-94283E4F09E6}" srcOrd="2" destOrd="0" parTransId="{7F181527-F809-4A9E-87F3-5D9FBBD651F9}" sibTransId="{071995AB-5E36-42DE-8152-3D3C3A5A716D}"/>
    <dgm:cxn modelId="{81C43FBF-1C71-4D19-902D-EC334A5706F0}" type="presOf" srcId="{05D20D41-7416-451A-BEFD-2CF593CD271C}" destId="{E14053AB-3E01-41A1-84C1-1B27C97E4D28}" srcOrd="0" destOrd="0" presId="urn:microsoft.com/office/officeart/2005/8/layout/cycle3"/>
    <dgm:cxn modelId="{F60B21BF-E44F-4518-8109-03FB0BD9702B}" type="presOf" srcId="{EBE6B363-CB39-4AA7-96D2-732E87AA820B}" destId="{AEF48FB7-5D4D-4236-BF55-9BD0C0A01A5D}" srcOrd="0" destOrd="0" presId="urn:microsoft.com/office/officeart/2005/8/layout/cycle3"/>
    <dgm:cxn modelId="{EEFE9792-1206-4FF4-99CC-448F56E0C88F}" type="presOf" srcId="{1C4AD771-D97E-497A-92A2-48241E7722FF}" destId="{4D629FD8-4D17-4C7E-B65A-1210DEA255FA}" srcOrd="0" destOrd="0" presId="urn:microsoft.com/office/officeart/2005/8/layout/cycle3"/>
    <dgm:cxn modelId="{1372376F-F8D6-4CB0-AC28-BD998F4B4EB8}" srcId="{685421B3-F188-4993-A59D-CA5D6208E56F}" destId="{EBE6B363-CB39-4AA7-96D2-732E87AA820B}" srcOrd="1" destOrd="0" parTransId="{FC80D19E-38FD-4ADB-A594-215EAC0C79A1}" sibTransId="{1D4CBBED-C0CB-4CBB-8E31-C0796F7F59C7}"/>
    <dgm:cxn modelId="{EB023981-0F15-4965-965D-808BD5BE4A7E}" type="presParOf" srcId="{2ACC8874-BB92-474A-BCD5-4496D4B24D3A}" destId="{4F8CDE5F-4C61-465B-A66C-BB9CEDB9641D}" srcOrd="0" destOrd="0" presId="urn:microsoft.com/office/officeart/2005/8/layout/cycle3"/>
    <dgm:cxn modelId="{F407F53E-4F63-49DE-8582-1AF8C9CA2A08}" type="presParOf" srcId="{4F8CDE5F-4C61-465B-A66C-BB9CEDB9641D}" destId="{73DC2945-B96F-4AF4-A7DF-0D5213BDD3BA}" srcOrd="0" destOrd="0" presId="urn:microsoft.com/office/officeart/2005/8/layout/cycle3"/>
    <dgm:cxn modelId="{16AC3882-4009-4FD5-8DCA-2FC4AAA6D0D3}" type="presParOf" srcId="{4F8CDE5F-4C61-465B-A66C-BB9CEDB9641D}" destId="{E14053AB-3E01-41A1-84C1-1B27C97E4D28}" srcOrd="1" destOrd="0" presId="urn:microsoft.com/office/officeart/2005/8/layout/cycle3"/>
    <dgm:cxn modelId="{66CFE5E0-E41C-4EAC-B390-8AE7B86D3E66}" type="presParOf" srcId="{4F8CDE5F-4C61-465B-A66C-BB9CEDB9641D}" destId="{AEF48FB7-5D4D-4236-BF55-9BD0C0A01A5D}" srcOrd="2" destOrd="0" presId="urn:microsoft.com/office/officeart/2005/8/layout/cycle3"/>
    <dgm:cxn modelId="{4101474E-A7EE-4310-B387-E4D5C643AEA7}" type="presParOf" srcId="{4F8CDE5F-4C61-465B-A66C-BB9CEDB9641D}" destId="{E9BB0F11-C8E6-4273-AFF1-EBF0CA4C5A85}" srcOrd="3" destOrd="0" presId="urn:microsoft.com/office/officeart/2005/8/layout/cycle3"/>
    <dgm:cxn modelId="{5FCBEBE1-8535-4F27-B9B3-221BD07ADB8D}" type="presParOf" srcId="{4F8CDE5F-4C61-465B-A66C-BB9CEDB9641D}" destId="{4D629FD8-4D17-4C7E-B65A-1210DEA255FA}" srcOrd="4" destOrd="0" presId="urn:microsoft.com/office/officeart/2005/8/layout/cycle3"/>
    <dgm:cxn modelId="{A7F532D6-2700-4306-9FE6-A3885C41526A}" type="presParOf" srcId="{4F8CDE5F-4C61-465B-A66C-BB9CEDB9641D}" destId="{3EE2096D-DA4A-4DAF-B6AC-2A48F0B5132A}" srcOrd="5" destOrd="0" presId="urn:microsoft.com/office/officeart/2005/8/layout/cycle3"/>
    <dgm:cxn modelId="{58180C55-E990-401B-862E-06E98C900805}" type="presParOf" srcId="{4F8CDE5F-4C61-465B-A66C-BB9CEDB9641D}" destId="{759FBCF8-0D61-46F7-AB0E-B3A9B181982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053AB-3E01-41A1-84C1-1B27C97E4D28}">
      <dsp:nvSpPr>
        <dsp:cNvPr id="0" name=""/>
        <dsp:cNvSpPr/>
      </dsp:nvSpPr>
      <dsp:spPr>
        <a:xfrm>
          <a:off x="1857346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2945-B96F-4AF4-A7DF-0D5213BDD3BA}">
      <dsp:nvSpPr>
        <dsp:cNvPr id="0" name=""/>
        <dsp:cNvSpPr/>
      </dsp:nvSpPr>
      <dsp:spPr>
        <a:xfrm>
          <a:off x="3256880" y="2416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Примеры учителя</a:t>
          </a:r>
          <a:endParaRPr lang="ru-RU" sz="1600" kern="1200" dirty="0"/>
        </a:p>
      </dsp:txBody>
      <dsp:txXfrm>
        <a:off x="3256880" y="2416"/>
        <a:ext cx="1715839" cy="857919"/>
      </dsp:txXfrm>
    </dsp:sp>
    <dsp:sp modelId="{AEF48FB7-5D4D-4236-BF55-9BD0C0A01A5D}">
      <dsp:nvSpPr>
        <dsp:cNvPr id="0" name=""/>
        <dsp:cNvSpPr/>
      </dsp:nvSpPr>
      <dsp:spPr>
        <a:xfrm>
          <a:off x="4843096" y="918219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Свои примеры по образцу </a:t>
          </a:r>
          <a:endParaRPr lang="ru-RU" sz="1600" kern="1200" dirty="0"/>
        </a:p>
      </dsp:txBody>
      <dsp:txXfrm>
        <a:off x="4843096" y="918219"/>
        <a:ext cx="1715839" cy="857919"/>
      </dsp:txXfrm>
    </dsp:sp>
    <dsp:sp modelId="{E9BB0F11-C8E6-4273-AFF1-EBF0CA4C5A85}">
      <dsp:nvSpPr>
        <dsp:cNvPr id="0" name=""/>
        <dsp:cNvSpPr/>
      </dsp:nvSpPr>
      <dsp:spPr>
        <a:xfrm>
          <a:off x="4843096" y="2749824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Свои примеры без образца</a:t>
          </a:r>
          <a:endParaRPr lang="ru-RU" sz="1600" kern="1200" dirty="0"/>
        </a:p>
      </dsp:txBody>
      <dsp:txXfrm>
        <a:off x="4843096" y="2749824"/>
        <a:ext cx="1715839" cy="857919"/>
      </dsp:txXfrm>
    </dsp:sp>
    <dsp:sp modelId="{4D629FD8-4D17-4C7E-B65A-1210DEA255FA}">
      <dsp:nvSpPr>
        <dsp:cNvPr id="0" name=""/>
        <dsp:cNvSpPr/>
      </dsp:nvSpPr>
      <dsp:spPr>
        <a:xfrm>
          <a:off x="3256880" y="3665626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Индивидуальная работа</a:t>
          </a:r>
          <a:endParaRPr lang="ru-RU" sz="1600" kern="1200" dirty="0"/>
        </a:p>
      </dsp:txBody>
      <dsp:txXfrm>
        <a:off x="3256880" y="3665626"/>
        <a:ext cx="1715839" cy="857919"/>
      </dsp:txXfrm>
    </dsp:sp>
    <dsp:sp modelId="{3EE2096D-DA4A-4DAF-B6AC-2A48F0B5132A}">
      <dsp:nvSpPr>
        <dsp:cNvPr id="0" name=""/>
        <dsp:cNvSpPr/>
      </dsp:nvSpPr>
      <dsp:spPr>
        <a:xfrm>
          <a:off x="1670663" y="2749824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Закрепление</a:t>
          </a:r>
          <a:endParaRPr lang="ru-RU" sz="1600" kern="1200" dirty="0"/>
        </a:p>
      </dsp:txBody>
      <dsp:txXfrm>
        <a:off x="1670663" y="2749824"/>
        <a:ext cx="1715839" cy="857919"/>
      </dsp:txXfrm>
    </dsp:sp>
    <dsp:sp modelId="{759FBCF8-0D61-46F7-AB0E-B3A9B1819826}">
      <dsp:nvSpPr>
        <dsp:cNvPr id="0" name=""/>
        <dsp:cNvSpPr/>
      </dsp:nvSpPr>
      <dsp:spPr>
        <a:xfrm>
          <a:off x="1670663" y="918219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</a:t>
          </a:r>
          <a:endParaRPr lang="ru-RU" sz="1600" kern="1200" dirty="0"/>
        </a:p>
      </dsp:txBody>
      <dsp:txXfrm>
        <a:off x="1670663" y="918219"/>
        <a:ext cx="1715839" cy="8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пт 06.01.23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820472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Constantia" pitchFamily="18" charset="0"/>
                <a:ea typeface="BatangChe" pitchFamily="49" charset="-127"/>
              </a:rPr>
              <a:t>Использование приемов мнемотехники для быстрого запоминания английских слов</a:t>
            </a:r>
            <a:endParaRPr lang="ru-RU" dirty="0">
              <a:solidFill>
                <a:srgbClr val="FFFF00"/>
              </a:solidFill>
              <a:latin typeface="Constantia" pitchFamily="18" charset="0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89041"/>
            <a:ext cx="7848872" cy="25202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Ковалева </a:t>
            </a:r>
            <a:endParaRPr lang="ru-RU" sz="2800" b="1" dirty="0" smtClean="0">
              <a:latin typeface="Century Gothic" pitchFamily="34" charset="0"/>
            </a:endParaRPr>
          </a:p>
          <a:p>
            <a:pPr algn="ctr"/>
            <a:r>
              <a:rPr lang="ru-RU" sz="2800" b="1" dirty="0" smtClean="0">
                <a:latin typeface="Century Gothic" pitchFamily="34" charset="0"/>
              </a:rPr>
              <a:t>Екатерина </a:t>
            </a:r>
            <a:r>
              <a:rPr lang="ru-RU" sz="2800" b="1" dirty="0" smtClean="0">
                <a:latin typeface="Century Gothic" pitchFamily="34" charset="0"/>
              </a:rPr>
              <a:t>Александровна</a:t>
            </a:r>
          </a:p>
          <a:p>
            <a:pPr algn="ctr"/>
            <a:r>
              <a:rPr lang="ru-RU" sz="2800" b="1" dirty="0">
                <a:latin typeface="Century Gothic" pitchFamily="34" charset="0"/>
              </a:rPr>
              <a:t>у</a:t>
            </a:r>
            <a:r>
              <a:rPr lang="ru-RU" sz="2800" b="1" dirty="0" smtClean="0">
                <a:latin typeface="Century Gothic" pitchFamily="34" charset="0"/>
              </a:rPr>
              <a:t>читель английского языка</a:t>
            </a:r>
          </a:p>
          <a:p>
            <a:pPr algn="ctr"/>
            <a:r>
              <a:rPr lang="ru-RU" sz="2800" b="1" dirty="0" smtClean="0">
                <a:latin typeface="Century Gothic" pitchFamily="34" charset="0"/>
              </a:rPr>
              <a:t>МБОУ «ООШ №15» </a:t>
            </a:r>
          </a:p>
          <a:p>
            <a:endParaRPr lang="ru-RU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4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684212" y="980729"/>
            <a:ext cx="403180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Century Gothic" pitchFamily="34" charset="0"/>
              </a:rPr>
              <a:t>Прыг-скок, </a:t>
            </a:r>
            <a:endParaRPr lang="en-US" altLang="ru-RU" sz="3600" b="1" dirty="0" smtClean="0">
              <a:latin typeface="Century Gothic" pitchFamily="34" charset="0"/>
            </a:endParaRPr>
          </a:p>
          <a:p>
            <a:pPr algn="ctr"/>
            <a:r>
              <a:rPr lang="ru-RU" altLang="ru-RU" sz="3600" b="1" dirty="0" smtClean="0">
                <a:latin typeface="Century Gothic" pitchFamily="34" charset="0"/>
              </a:rPr>
              <a:t>прыг-скок </a:t>
            </a:r>
            <a:endParaRPr lang="en-US" altLang="ru-RU" sz="3600" b="1" dirty="0" smtClean="0">
              <a:latin typeface="Century Gothic" pitchFamily="34" charset="0"/>
            </a:endParaRPr>
          </a:p>
          <a:p>
            <a:pPr algn="ctr"/>
            <a:r>
              <a:rPr lang="ru-RU" altLang="ru-RU" sz="4000" b="1" dirty="0" smtClean="0">
                <a:solidFill>
                  <a:srgbClr val="FFFF00"/>
                </a:solidFill>
                <a:latin typeface="Century Gothic" pitchFamily="34" charset="0"/>
              </a:rPr>
              <a:t>ЛЯГУШКА</a:t>
            </a:r>
            <a:r>
              <a:rPr lang="ru-RU" altLang="ru-RU" sz="3200" b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ru-RU" altLang="ru-RU" sz="32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ctr"/>
            <a:r>
              <a:rPr lang="ru-RU" altLang="ru-RU" sz="3600" b="1" dirty="0" smtClean="0">
                <a:latin typeface="Century Gothic" pitchFamily="34" charset="0"/>
              </a:rPr>
              <a:t>по </a:t>
            </a:r>
            <a:r>
              <a:rPr lang="ru-RU" altLang="ru-RU" sz="3600" b="1" dirty="0" err="1" smtClean="0">
                <a:latin typeface="Century Gothic" pitchFamily="34" charset="0"/>
              </a:rPr>
              <a:t>английски</a:t>
            </a:r>
            <a:endParaRPr lang="ru-RU" altLang="ru-RU" sz="3600" b="1" dirty="0" smtClean="0">
              <a:latin typeface="Century Gothic" pitchFamily="34" charset="0"/>
            </a:endParaRPr>
          </a:p>
          <a:p>
            <a:pPr algn="ctr"/>
            <a:r>
              <a:rPr lang="es-ES" altLang="ru-RU" sz="4400" b="1" dirty="0" smtClean="0">
                <a:solidFill>
                  <a:srgbClr val="FFFF00"/>
                </a:solidFill>
                <a:latin typeface="Century Gothic" pitchFamily="34" charset="0"/>
              </a:rPr>
              <a:t>FROG</a:t>
            </a:r>
            <a:endParaRPr lang="ru-RU" altLang="ru-RU" sz="44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ctr"/>
            <a:r>
              <a:rPr lang="ru-RU" altLang="ru-RU" sz="3600" b="1" dirty="0" smtClean="0">
                <a:latin typeface="Century Gothic" pitchFamily="34" charset="0"/>
              </a:rPr>
              <a:t>(</a:t>
            </a:r>
            <a:r>
              <a:rPr lang="ru-RU" altLang="ru-RU" sz="3600" b="1" dirty="0" err="1" smtClean="0">
                <a:latin typeface="Century Gothic" pitchFamily="34" charset="0"/>
              </a:rPr>
              <a:t>фрог</a:t>
            </a:r>
            <a:r>
              <a:rPr lang="ru-RU" altLang="ru-RU" sz="3600" b="1" dirty="0" smtClean="0">
                <a:latin typeface="Century Gothic" pitchFamily="34" charset="0"/>
              </a:rPr>
              <a:t>)</a:t>
            </a:r>
            <a:endParaRPr lang="ru-RU" sz="3600" b="1" dirty="0" smtClean="0">
              <a:latin typeface="Century Gothic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9" name="Picture 2" descr="F:\конкурсы\kisspng-clip-art-frog-free-content-image-illustration-leap-frog-clipart-ourclipart-5c0ef2a5de4af6.602749731544483493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137" y="981075"/>
            <a:ext cx="3545131" cy="25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новалов(а)\Desktop\Метод.семинар\hello_html_m37b54e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033" y="2026906"/>
            <a:ext cx="2131695" cy="18598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" name="Picture 3" descr="C:\Users\Коновалов(а)\Desktop\Метод.семинар\535a356c9f9027ff746e1a8efbf8d7b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381" y="3959173"/>
            <a:ext cx="3334087" cy="2499300"/>
          </a:xfrm>
          <a:prstGeom prst="rect">
            <a:avLst/>
          </a:prstGeom>
          <a:noFill/>
        </p:spPr>
      </p:pic>
      <p:grpSp>
        <p:nvGrpSpPr>
          <p:cNvPr id="4" name="Группа 10"/>
          <p:cNvGrpSpPr/>
          <p:nvPr/>
        </p:nvGrpSpPr>
        <p:grpSpPr>
          <a:xfrm>
            <a:off x="3813760" y="4331757"/>
            <a:ext cx="5148064" cy="2099577"/>
            <a:chOff x="500034" y="4500570"/>
            <a:chExt cx="5286412" cy="2071702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571472" y="4572008"/>
              <a:ext cx="5195800" cy="1857388"/>
              <a:chOff x="571472" y="4572008"/>
              <a:chExt cx="5195800" cy="1857388"/>
            </a:xfrm>
          </p:grpSpPr>
          <p:pic>
            <p:nvPicPr>
              <p:cNvPr id="7" name="Picture 4" descr="C:\Users\Коновалов(а)\Desktop\Метод.семинар\23819_html_5de40da7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2" y="4572008"/>
                <a:ext cx="4000528" cy="1857388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643438" y="4643446"/>
                <a:ext cx="112383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Иван</a:t>
                </a:r>
              </a:p>
              <a:p>
                <a:r>
                  <a:rPr lang="ru-RU" dirty="0" smtClean="0"/>
                  <a:t>Родил</a:t>
                </a:r>
              </a:p>
              <a:p>
                <a:r>
                  <a:rPr lang="ru-RU" dirty="0" smtClean="0"/>
                  <a:t>Девчонку</a:t>
                </a:r>
              </a:p>
              <a:p>
                <a:r>
                  <a:rPr lang="ru-RU" dirty="0" smtClean="0"/>
                  <a:t>Велел</a:t>
                </a:r>
              </a:p>
              <a:p>
                <a:r>
                  <a:rPr lang="ru-RU" dirty="0" smtClean="0"/>
                  <a:t>Тащить</a:t>
                </a:r>
              </a:p>
              <a:p>
                <a:r>
                  <a:rPr lang="ru-RU" dirty="0" smtClean="0"/>
                  <a:t>Пелёнку</a:t>
                </a:r>
                <a:endParaRPr lang="ru-RU" dirty="0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500034" y="4500570"/>
              <a:ext cx="5286412" cy="20717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5" descr="C:\Users\Коновалов(а)\Desktop\Метод.семинар\30_dnej_fevralja_tvoja_sestra_sas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4619"/>
            <a:ext cx="3744416" cy="1869888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277381" y="329441"/>
            <a:ext cx="4142834" cy="3243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kern="50" dirty="0">
                <a:latin typeface="Calibri" panose="020F0502020204030204" pitchFamily="34" charset="0"/>
                <a:ea typeface="Andale Sans UI"/>
              </a:rPr>
              <a:t>Мнемотехника (или мнемоника) 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- от греч. </a:t>
            </a:r>
            <a:r>
              <a:rPr lang="en-US" sz="2400" kern="50" dirty="0">
                <a:latin typeface="Calibri" panose="020F0502020204030204" pitchFamily="34" charset="0"/>
                <a:ea typeface="Andale Sans UI"/>
              </a:rPr>
              <a:t>m</a:t>
            </a:r>
            <a:r>
              <a:rPr lang="ru-RU" sz="2400" kern="50" dirty="0" err="1">
                <a:latin typeface="Calibri" panose="020F0502020204030204" pitchFamily="34" charset="0"/>
                <a:ea typeface="Andale Sans UI"/>
              </a:rPr>
              <a:t>nemonikon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 - искусство запоминания, означает совокупность </a:t>
            </a:r>
            <a:r>
              <a:rPr lang="ru-RU" sz="2400" kern="50" dirty="0" smtClean="0">
                <a:latin typeface="Calibri" panose="020F0502020204030204" pitchFamily="34" charset="0"/>
                <a:ea typeface="Andale Sans UI"/>
              </a:rPr>
              <a:t>приёмов 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и способов, облегчающих запоминание и увеличивающих объем памяти </a:t>
            </a:r>
            <a:r>
              <a:rPr lang="ru-RU" sz="2400" kern="50" dirty="0" smtClean="0">
                <a:latin typeface="Calibri" panose="020F0502020204030204" pitchFamily="34" charset="0"/>
                <a:ea typeface="Andale Sans UI"/>
              </a:rPr>
              <a:t>путём 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образования искусственных ассоциаций.</a:t>
            </a:r>
            <a:endParaRPr lang="ru-RU" sz="2000" kern="50" dirty="0">
              <a:latin typeface="Calibri" panose="020F0502020204030204" pitchFamily="34" charset="0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7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esktop\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70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esktop\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292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40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esktop\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4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285720" y="4500570"/>
            <a:ext cx="2500330" cy="1857388"/>
            <a:chOff x="285720" y="3714752"/>
            <a:chExt cx="2500330" cy="1857388"/>
          </a:xfrm>
        </p:grpSpPr>
        <p:pic>
          <p:nvPicPr>
            <p:cNvPr id="6" name="Picture 5" descr="Y:\Desktop\39792082_5183ced1d6ee1_popup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71472" y="3786190"/>
              <a:ext cx="2093422" cy="1428760"/>
            </a:xfrm>
            <a:prstGeom prst="rect">
              <a:avLst/>
            </a:prstGeom>
            <a:noFill/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500034" y="5143512"/>
              <a:ext cx="2286016" cy="4286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window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- окно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Двойные круглые скобки 10"/>
            <p:cNvSpPr/>
            <p:nvPr/>
          </p:nvSpPr>
          <p:spPr>
            <a:xfrm>
              <a:off x="285720" y="3714752"/>
              <a:ext cx="2500330" cy="1857388"/>
            </a:xfrm>
            <a:prstGeom prst="bracketPair">
              <a:avLst>
                <a:gd name="adj" fmla="val 7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285720" y="500042"/>
            <a:ext cx="2643206" cy="2571768"/>
            <a:chOff x="571472" y="571480"/>
            <a:chExt cx="2643206" cy="2571768"/>
          </a:xfrm>
        </p:grpSpPr>
        <p:pic>
          <p:nvPicPr>
            <p:cNvPr id="4" name="Picture 2" descr="Y:\Desktop\Картинки для мастер-класса\шампунь хэд энд шолдерс 200мл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1472" y="642918"/>
              <a:ext cx="879427" cy="2428892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500166" y="1571612"/>
              <a:ext cx="1714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head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-</a:t>
              </a:r>
              <a:r>
                <a:rPr lang="ru-RU" sz="1600" dirty="0" smtClean="0"/>
                <a:t> голова</a:t>
              </a:r>
              <a:br>
                <a:rPr lang="ru-RU" sz="1600" dirty="0" smtClean="0"/>
              </a:br>
              <a:r>
                <a:rPr lang="en-US" sz="1600" dirty="0" smtClean="0"/>
                <a:t>shoulder</a:t>
              </a:r>
              <a:r>
                <a:rPr lang="ru-RU" sz="1600" dirty="0" smtClean="0"/>
                <a:t> - плечо </a:t>
              </a:r>
              <a:endParaRPr lang="ru-RU" sz="1600" dirty="0"/>
            </a:p>
          </p:txBody>
        </p:sp>
        <p:sp>
          <p:nvSpPr>
            <p:cNvPr id="12" name="Двойные круглые скобки 11"/>
            <p:cNvSpPr/>
            <p:nvPr/>
          </p:nvSpPr>
          <p:spPr>
            <a:xfrm>
              <a:off x="571472" y="571480"/>
              <a:ext cx="2500330" cy="2571768"/>
            </a:xfrm>
            <a:prstGeom prst="bracketPair">
              <a:avLst>
                <a:gd name="adj" fmla="val 65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285720" y="3214686"/>
            <a:ext cx="2500330" cy="1143008"/>
            <a:chOff x="3714744" y="1142984"/>
            <a:chExt cx="2500330" cy="1143008"/>
          </a:xfrm>
        </p:grpSpPr>
        <p:pic>
          <p:nvPicPr>
            <p:cNvPr id="8" name="Picture 2" descr="Y:\Desktop\билайн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085267" y="1285860"/>
              <a:ext cx="1772617" cy="631574"/>
            </a:xfrm>
            <a:prstGeom prst="rect">
              <a:avLst/>
            </a:prstGeom>
            <a:noFill/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286248" y="1785926"/>
              <a:ext cx="1428760" cy="4286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latin typeface="+mj-lt"/>
                  <a:ea typeface="+mj-ea"/>
                  <a:cs typeface="+mj-cs"/>
                </a:rPr>
                <a:t>bee - </a:t>
              </a:r>
              <a:r>
                <a:rPr lang="ru-RU" sz="1600" dirty="0" smtClean="0">
                  <a:latin typeface="+mj-lt"/>
                  <a:ea typeface="+mj-ea"/>
                  <a:cs typeface="+mj-cs"/>
                </a:rPr>
                <a:t>пчела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Двойные круглые скобки 14"/>
            <p:cNvSpPr/>
            <p:nvPr/>
          </p:nvSpPr>
          <p:spPr>
            <a:xfrm>
              <a:off x="3714744" y="1142984"/>
              <a:ext cx="2500330" cy="1143008"/>
            </a:xfrm>
            <a:prstGeom prst="bracketPair">
              <a:avLst>
                <a:gd name="adj" fmla="val 65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8"/>
          <p:cNvGrpSpPr/>
          <p:nvPr/>
        </p:nvGrpSpPr>
        <p:grpSpPr>
          <a:xfrm>
            <a:off x="3000364" y="1142984"/>
            <a:ext cx="1576522" cy="1869530"/>
            <a:chOff x="3000364" y="1142984"/>
            <a:chExt cx="1576522" cy="1869530"/>
          </a:xfrm>
        </p:grpSpPr>
        <p:pic>
          <p:nvPicPr>
            <p:cNvPr id="17" name="Picture 2" descr="Y:\Desktop\Картинки для мастер-класса\Apple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71802" y="1142984"/>
              <a:ext cx="1428760" cy="142876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000364" y="2643182"/>
              <a:ext cx="1576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apple</a:t>
              </a:r>
              <a:r>
                <a:rPr lang="ru-RU" dirty="0" smtClean="0"/>
                <a:t> - яблоко</a:t>
              </a:r>
              <a:endParaRPr lang="ru-RU" dirty="0"/>
            </a:p>
          </p:txBody>
        </p:sp>
      </p:grpSp>
      <p:sp>
        <p:nvSpPr>
          <p:cNvPr id="20" name="Двойные круглые скобки 19"/>
          <p:cNvSpPr/>
          <p:nvPr/>
        </p:nvSpPr>
        <p:spPr>
          <a:xfrm>
            <a:off x="2928926" y="1214422"/>
            <a:ext cx="1714512" cy="1857388"/>
          </a:xfrm>
          <a:prstGeom prst="bracketPair">
            <a:avLst>
              <a:gd name="adj" fmla="val 65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27"/>
          <p:cNvGrpSpPr/>
          <p:nvPr/>
        </p:nvGrpSpPr>
        <p:grpSpPr>
          <a:xfrm>
            <a:off x="2928926" y="3214686"/>
            <a:ext cx="3000396" cy="1155150"/>
            <a:chOff x="2928926" y="3214686"/>
            <a:chExt cx="3000396" cy="1155150"/>
          </a:xfrm>
        </p:grpSpPr>
        <p:pic>
          <p:nvPicPr>
            <p:cNvPr id="21" name="Picture 2" descr="Y:\Desktop\boomerang-bird-807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071802" y="3274622"/>
              <a:ext cx="2714644" cy="702401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3120476" y="4000504"/>
              <a:ext cx="2622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angry</a:t>
              </a:r>
              <a:r>
                <a:rPr lang="ru-RU" dirty="0" smtClean="0"/>
                <a:t> – злой, </a:t>
              </a:r>
              <a:r>
                <a:rPr lang="en-US" dirty="0" smtClean="0"/>
                <a:t>bird - </a:t>
              </a:r>
              <a:r>
                <a:rPr lang="ru-RU" dirty="0" smtClean="0"/>
                <a:t>птица</a:t>
              </a:r>
              <a:endParaRPr lang="ru-RU" dirty="0"/>
            </a:p>
          </p:txBody>
        </p:sp>
        <p:sp>
          <p:nvSpPr>
            <p:cNvPr id="23" name="Двойные круглые скобки 22"/>
            <p:cNvSpPr/>
            <p:nvPr/>
          </p:nvSpPr>
          <p:spPr>
            <a:xfrm>
              <a:off x="2928926" y="3214686"/>
              <a:ext cx="3000396" cy="1143008"/>
            </a:xfrm>
            <a:prstGeom prst="bracketPair">
              <a:avLst>
                <a:gd name="adj" fmla="val 65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26"/>
          <p:cNvGrpSpPr/>
          <p:nvPr/>
        </p:nvGrpSpPr>
        <p:grpSpPr>
          <a:xfrm>
            <a:off x="2928926" y="4500570"/>
            <a:ext cx="3000396" cy="1857388"/>
            <a:chOff x="2928926" y="4500570"/>
            <a:chExt cx="3000396" cy="1857388"/>
          </a:xfrm>
        </p:grpSpPr>
        <p:pic>
          <p:nvPicPr>
            <p:cNvPr id="24" name="Picture 2" descr="Y:\Desktop\2603_3b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00365" y="4714884"/>
              <a:ext cx="1500198" cy="1428760"/>
            </a:xfrm>
            <a:prstGeom prst="rect">
              <a:avLst/>
            </a:prstGeom>
            <a:noFill/>
          </p:spPr>
        </p:pic>
        <p:sp>
          <p:nvSpPr>
            <p:cNvPr id="25" name="Двойные круглые скобки 24"/>
            <p:cNvSpPr/>
            <p:nvPr/>
          </p:nvSpPr>
          <p:spPr>
            <a:xfrm>
              <a:off x="2928926" y="4500570"/>
              <a:ext cx="3000396" cy="1857388"/>
            </a:xfrm>
            <a:prstGeom prst="bracketPair">
              <a:avLst>
                <a:gd name="adj" fmla="val 7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572000" y="5072074"/>
              <a:ext cx="11430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fire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-</a:t>
              </a:r>
              <a:r>
                <a:rPr lang="ru-RU" sz="1600" dirty="0" smtClean="0"/>
                <a:t> огонь</a:t>
              </a:r>
              <a:br>
                <a:rPr lang="ru-RU" sz="1600" dirty="0" smtClean="0"/>
              </a:br>
              <a:r>
                <a:rPr lang="en-US" sz="1600" dirty="0" smtClean="0"/>
                <a:t>fox</a:t>
              </a:r>
              <a:r>
                <a:rPr lang="ru-RU" sz="1600" dirty="0" smtClean="0"/>
                <a:t> - лиса </a:t>
              </a:r>
              <a:endParaRPr lang="ru-RU" sz="1600" dirty="0"/>
            </a:p>
          </p:txBody>
        </p:sp>
      </p:grpSp>
      <p:pic>
        <p:nvPicPr>
          <p:cNvPr id="29" name="Picture 2" descr="Y:\Desktop\217863_html_m31700c4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500174"/>
            <a:ext cx="3471822" cy="921223"/>
          </a:xfrm>
          <a:prstGeom prst="rect">
            <a:avLst/>
          </a:prstGeom>
          <a:noFill/>
        </p:spPr>
      </p:pic>
      <p:sp>
        <p:nvSpPr>
          <p:cNvPr id="30" name="Двойные круглые скобки 29"/>
          <p:cNvSpPr/>
          <p:nvPr/>
        </p:nvSpPr>
        <p:spPr>
          <a:xfrm>
            <a:off x="4929190" y="1214422"/>
            <a:ext cx="3786214" cy="1857388"/>
          </a:xfrm>
          <a:prstGeom prst="bracketPair">
            <a:avLst>
              <a:gd name="adj" fmla="val 65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08888" y="2500306"/>
            <a:ext cx="188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oil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масло, нефть</a:t>
            </a:r>
            <a:endParaRPr lang="ru-RU" dirty="0"/>
          </a:p>
        </p:txBody>
      </p:sp>
      <p:grpSp>
        <p:nvGrpSpPr>
          <p:cNvPr id="19" name="Группа 34"/>
          <p:cNvGrpSpPr/>
          <p:nvPr/>
        </p:nvGrpSpPr>
        <p:grpSpPr>
          <a:xfrm>
            <a:off x="6072198" y="3143248"/>
            <a:ext cx="2643206" cy="3143272"/>
            <a:chOff x="6072198" y="3143248"/>
            <a:chExt cx="2643206" cy="3143272"/>
          </a:xfrm>
        </p:grpSpPr>
        <p:pic>
          <p:nvPicPr>
            <p:cNvPr id="19458" name="Picture 2" descr="C:\Users\Коновалов(а)\Desktop\Метод.семинар\600full-spider--man-poster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072198" y="3143248"/>
              <a:ext cx="1998136" cy="2594246"/>
            </a:xfrm>
            <a:prstGeom prst="rect">
              <a:avLst/>
            </a:prstGeom>
            <a:noFill/>
          </p:spPr>
        </p:pic>
        <p:sp>
          <p:nvSpPr>
            <p:cNvPr id="33" name="Двойные круглые скобки 32"/>
            <p:cNvSpPr/>
            <p:nvPr/>
          </p:nvSpPr>
          <p:spPr>
            <a:xfrm>
              <a:off x="6072198" y="3214686"/>
              <a:ext cx="2643206" cy="3071834"/>
            </a:xfrm>
            <a:prstGeom prst="bracketPair">
              <a:avLst>
                <a:gd name="adj" fmla="val 7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143768" y="5497313"/>
              <a:ext cx="15706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spider - </a:t>
              </a:r>
              <a:r>
                <a:rPr lang="ru-RU" dirty="0" smtClean="0"/>
                <a:t>паук 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man - </a:t>
              </a:r>
              <a:r>
                <a:rPr lang="ru-RU" dirty="0" smtClean="0"/>
                <a:t>человек</a:t>
              </a:r>
              <a:endParaRPr lang="ru-RU" dirty="0"/>
            </a:p>
          </p:txBody>
        </p:sp>
      </p:grpSp>
      <p:sp>
        <p:nvSpPr>
          <p:cNvPr id="37" name="Заголовок 4"/>
          <p:cNvSpPr txBox="1">
            <a:spLocks/>
          </p:cNvSpPr>
          <p:nvPr/>
        </p:nvSpPr>
        <p:spPr>
          <a:xfrm>
            <a:off x="2987824" y="188640"/>
            <a:ext cx="572815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/>
              <a:t>Лексический материал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esktop\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07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92888" cy="158417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Мнемоническое повторение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08912" cy="4680520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b="1" kern="0" dirty="0">
                <a:latin typeface="Arial"/>
              </a:rPr>
              <a:t>Первое припоминание   -  </a:t>
            </a:r>
            <a:r>
              <a:rPr lang="ru-RU" sz="2400" b="1" kern="0" dirty="0">
                <a:solidFill>
                  <a:schemeClr val="accent2"/>
                </a:solidFill>
                <a:latin typeface="Arial"/>
              </a:rPr>
              <a:t>через 10-60 мин.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b="1" kern="0" dirty="0">
                <a:latin typeface="Arial"/>
              </a:rPr>
              <a:t>Второе  –  </a:t>
            </a:r>
            <a:r>
              <a:rPr lang="ru-RU" sz="2400" b="1" kern="0" dirty="0">
                <a:solidFill>
                  <a:schemeClr val="accent2"/>
                </a:solidFill>
                <a:latin typeface="Arial"/>
              </a:rPr>
              <a:t>через 3 часа после последнего.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b="1" kern="0" dirty="0">
                <a:latin typeface="Arial"/>
              </a:rPr>
              <a:t>Третье  – </a:t>
            </a:r>
            <a:r>
              <a:rPr lang="ru-RU" sz="2400" b="1" kern="0" dirty="0">
                <a:solidFill>
                  <a:schemeClr val="accent2"/>
                </a:solidFill>
                <a:latin typeface="Arial"/>
              </a:rPr>
              <a:t>через 6 часов после последнего.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b="1" kern="0" dirty="0">
                <a:latin typeface="Arial"/>
              </a:rPr>
              <a:t>Четвертое  –  </a:t>
            </a:r>
            <a:r>
              <a:rPr lang="ru-RU" sz="2400" b="1" kern="0" dirty="0">
                <a:solidFill>
                  <a:schemeClr val="accent2"/>
                </a:solidFill>
                <a:latin typeface="Arial"/>
              </a:rPr>
              <a:t>на следующий день, утром.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400" b="1" kern="0" dirty="0">
                <a:solidFill>
                  <a:schemeClr val="accent2"/>
                </a:solidFill>
                <a:latin typeface="Arial"/>
              </a:rPr>
              <a:t>     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ru-RU" sz="2400" b="1" i="1" kern="0" dirty="0">
                <a:latin typeface="Arial"/>
              </a:rPr>
              <a:t>После такого закрепления связей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400" b="1" i="1" kern="0" dirty="0">
                <a:latin typeface="Arial"/>
              </a:rPr>
              <a:t>	они могут быть сохранены в памяти около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400" b="1" i="1" kern="0" dirty="0">
                <a:latin typeface="Arial"/>
              </a:rPr>
              <a:t>	полутора месяцев.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ru-RU" sz="2400" b="1" i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400" b="1" kern="0" dirty="0">
                <a:solidFill>
                  <a:srgbClr val="FFFF00"/>
                </a:solidFill>
                <a:latin typeface="Arial"/>
              </a:rPr>
              <a:t>     Мнемоническое повторение осуществляется не для запоминания, а для закрепления информации. Повторить слово надо 4 раза. В классике – 14 раз.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0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323528" y="260648"/>
            <a:ext cx="842493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Алгоритм обучения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75928" y="413048"/>
            <a:ext cx="842493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Алгоритм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82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Bookman Old Style" pitchFamily="18" charset="0"/>
              </a:rPr>
              <a:t>Мнемотехника помогает развивать: </a:t>
            </a:r>
            <a:endParaRPr lang="ru-RU" sz="3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Bookman Old Style" pitchFamily="18" charset="0"/>
              </a:rPr>
              <a:t>ассоциативное мышление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Bookman Old Style" pitchFamily="18" charset="0"/>
              </a:rPr>
              <a:t>зрительную </a:t>
            </a:r>
            <a:r>
              <a:rPr lang="ru-RU" sz="2800" dirty="0">
                <a:latin typeface="Bookman Old Style" pitchFamily="18" charset="0"/>
              </a:rPr>
              <a:t>и слуховую </a:t>
            </a:r>
            <a:r>
              <a:rPr lang="ru-RU" sz="2800" dirty="0" smtClean="0">
                <a:latin typeface="Bookman Old Style" pitchFamily="18" charset="0"/>
              </a:rPr>
              <a:t>память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Bookman Old Style" pitchFamily="18" charset="0"/>
              </a:rPr>
              <a:t>зрительное </a:t>
            </a:r>
            <a:r>
              <a:rPr lang="ru-RU" sz="2800" dirty="0">
                <a:latin typeface="Bookman Old Style" pitchFamily="18" charset="0"/>
              </a:rPr>
              <a:t>и слуховое </a:t>
            </a:r>
            <a:r>
              <a:rPr lang="ru-RU" sz="2800" dirty="0" smtClean="0">
                <a:latin typeface="Bookman Old Style" pitchFamily="18" charset="0"/>
              </a:rPr>
              <a:t>внимание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Bookman Old Style" pitchFamily="18" charset="0"/>
              </a:rPr>
              <a:t>в</a:t>
            </a:r>
            <a:r>
              <a:rPr lang="ru-RU" sz="2800" dirty="0" smtClean="0">
                <a:latin typeface="Bookman Old Style" pitchFamily="18" charset="0"/>
              </a:rPr>
              <a:t>оображение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Bookman Old Style" pitchFamily="18" charset="0"/>
              </a:rPr>
              <a:t>связную речь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Bookman Old Style" pitchFamily="18" charset="0"/>
              </a:rPr>
              <a:t>о</a:t>
            </a:r>
            <a:r>
              <a:rPr lang="ru-RU" sz="2800" dirty="0" smtClean="0">
                <a:latin typeface="Bookman Old Style" pitchFamily="18" charset="0"/>
              </a:rPr>
              <a:t>беспечивает развитие коммуникативной компетенции учащихся</a:t>
            </a:r>
          </a:p>
        </p:txBody>
      </p:sp>
      <p:pic>
        <p:nvPicPr>
          <p:cNvPr id="3" name="Picture 6" descr="testirov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7" y="4149080"/>
            <a:ext cx="237626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47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2656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МНЕМОТЕХИКА (или МНЕМОНИКА) – </a:t>
            </a:r>
          </a:p>
          <a:p>
            <a:r>
              <a:rPr lang="ru-RU" sz="2400" dirty="0" smtClean="0"/>
              <a:t>От греческого </a:t>
            </a:r>
            <a:r>
              <a:rPr lang="es-ES" sz="2400" dirty="0" smtClean="0"/>
              <a:t> mnemonikon </a:t>
            </a:r>
            <a:r>
              <a:rPr lang="ru-RU" sz="2400" dirty="0" smtClean="0"/>
              <a:t>– искусство запоминания, означает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  <a:endParaRPr lang="ru-RU" sz="2400" dirty="0"/>
          </a:p>
        </p:txBody>
      </p:sp>
      <p:pic>
        <p:nvPicPr>
          <p:cNvPr id="7" name="Рисунок 6" descr="test-znaete-li-vy-otvety-na-detskie-pochemu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3233" y="2584550"/>
            <a:ext cx="5730767" cy="42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5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36712"/>
            <a:ext cx="7406208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chemeClr val="tx1"/>
                </a:solidFill>
                <a:latin typeface="Constantia" pitchFamily="18" charset="0"/>
              </a:rPr>
              <a:t>Спасибо за внимание</a:t>
            </a:r>
            <a:endParaRPr lang="ru-RU" sz="8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5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Константин Дмитриевич Ушинский писал: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Учите ребёнка каким-нибудь неизвестным ему пяти словам — он будет долго и напрасно мучиться, но свяжите двадцать таких слов с картинками, и он их усвоит на лету».</a:t>
            </a:r>
          </a:p>
        </p:txBody>
      </p:sp>
      <p:pic>
        <p:nvPicPr>
          <p:cNvPr id="6" name="Рисунок 5" descr="7-ways-learn-words-1.jpg"/>
          <p:cNvPicPr>
            <a:picLocks noChangeAspect="1"/>
          </p:cNvPicPr>
          <p:nvPr/>
        </p:nvPicPr>
        <p:blipFill>
          <a:blip r:embed="rId2" cstate="print"/>
          <a:srcRect l="15350" r="19288"/>
          <a:stretch>
            <a:fillRect/>
          </a:stretch>
        </p:blipFill>
        <p:spPr>
          <a:xfrm>
            <a:off x="2051720" y="2348880"/>
            <a:ext cx="4917075" cy="39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kern="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МНЕМОТЕХНИКА 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896544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800" b="1" kern="0" dirty="0">
                <a:solidFill>
                  <a:srgbClr val="FF0000"/>
                </a:solidFill>
                <a:latin typeface="Constantia" pitchFamily="18" charset="0"/>
              </a:rPr>
              <a:t>Цель</a:t>
            </a:r>
            <a:r>
              <a:rPr lang="ru-RU" sz="2800" b="1" kern="0" dirty="0">
                <a:solidFill>
                  <a:srgbClr val="003366"/>
                </a:solidFill>
                <a:latin typeface="Constantia" pitchFamily="18" charset="0"/>
              </a:rPr>
              <a:t> </a:t>
            </a:r>
            <a:r>
              <a:rPr lang="ru-RU" sz="2800" b="1" kern="0" dirty="0">
                <a:latin typeface="Constantia" pitchFamily="18" charset="0"/>
              </a:rPr>
              <a:t>- </a:t>
            </a:r>
            <a:r>
              <a:rPr lang="ru-RU" sz="2800" b="1" kern="0" dirty="0" smtClean="0">
                <a:latin typeface="Constantia" pitchFamily="18" charset="0"/>
              </a:rPr>
              <a:t>развитие </a:t>
            </a:r>
            <a:r>
              <a:rPr lang="ru-RU" sz="2800" b="1" kern="0" dirty="0">
                <a:latin typeface="Constantia" pitchFamily="18" charset="0"/>
              </a:rPr>
              <a:t>и </a:t>
            </a:r>
            <a:r>
              <a:rPr lang="ru-RU" sz="2800" b="1" kern="0" dirty="0" smtClean="0">
                <a:latin typeface="Constantia" pitchFamily="18" charset="0"/>
              </a:rPr>
              <a:t>совершенствование коммуникативной  компетенции учащихся, </a:t>
            </a:r>
            <a:r>
              <a:rPr lang="ru-RU" sz="2800" b="1" kern="0" dirty="0">
                <a:latin typeface="Constantia" pitchFamily="18" charset="0"/>
              </a:rPr>
              <a:t>развитие воображения  и </a:t>
            </a:r>
            <a:r>
              <a:rPr lang="ru-RU" sz="2800" b="1" kern="0" dirty="0" smtClean="0">
                <a:latin typeface="Constantia" pitchFamily="18" charset="0"/>
              </a:rPr>
              <a:t>памяти.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FF0000"/>
                </a:solidFill>
                <a:latin typeface="Constantia" pitchFamily="18" charset="0"/>
              </a:rPr>
              <a:t>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FFFF00"/>
                </a:solidFill>
                <a:latin typeface="Constantia" pitchFamily="18" charset="0"/>
              </a:rPr>
              <a:t>1) развивать </a:t>
            </a:r>
            <a:r>
              <a:rPr lang="ru-RU" sz="2800" b="1" kern="0" dirty="0">
                <a:solidFill>
                  <a:srgbClr val="FFFF00"/>
                </a:solidFill>
                <a:latin typeface="Constantia" pitchFamily="18" charset="0"/>
              </a:rPr>
              <a:t>умственную активность, сообразительность, наблюдательность;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FFFF00"/>
                </a:solidFill>
                <a:latin typeface="Constantia" pitchFamily="18" charset="0"/>
              </a:rPr>
              <a:t>2) учить  </a:t>
            </a:r>
            <a:r>
              <a:rPr lang="ru-RU" sz="2800" b="1" kern="0" dirty="0">
                <a:solidFill>
                  <a:srgbClr val="FFFF00"/>
                </a:solidFill>
                <a:latin typeface="Constantia" pitchFamily="18" charset="0"/>
              </a:rPr>
              <a:t>выделять существенные признаки предметов,  упражнять  в нахождении ассоциаций;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FFFF00"/>
                </a:solidFill>
                <a:latin typeface="Constantia" pitchFamily="18" charset="0"/>
              </a:rPr>
              <a:t>3) стимулировать </a:t>
            </a:r>
            <a:r>
              <a:rPr lang="ru-RU" sz="2800" b="1" kern="0" dirty="0">
                <a:solidFill>
                  <a:srgbClr val="FFFF00"/>
                </a:solidFill>
                <a:latin typeface="Constantia" pitchFamily="18" charset="0"/>
              </a:rPr>
              <a:t>творческую активность.</a:t>
            </a:r>
          </a:p>
          <a:p>
            <a:pPr lvl="0" algn="l" fontAlgn="base"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800" b="1" kern="0" dirty="0">
                <a:solidFill>
                  <a:srgbClr val="FFFF00"/>
                </a:solidFill>
                <a:latin typeface="Constantia" pitchFamily="18" charset="0"/>
              </a:rPr>
              <a:t>4</a:t>
            </a:r>
            <a:r>
              <a:rPr lang="ru-RU" sz="2800" b="1" kern="0" dirty="0" smtClean="0">
                <a:solidFill>
                  <a:srgbClr val="FFFF00"/>
                </a:solidFill>
                <a:latin typeface="Constantia" pitchFamily="18" charset="0"/>
              </a:rPr>
              <a:t>) создавать </a:t>
            </a:r>
            <a:r>
              <a:rPr lang="ru-RU" sz="2800" b="1" kern="0" dirty="0">
                <a:solidFill>
                  <a:srgbClr val="FFFF00"/>
                </a:solidFill>
                <a:latin typeface="Constantia" pitchFamily="18" charset="0"/>
              </a:rPr>
              <a:t>образы и </a:t>
            </a:r>
            <a:r>
              <a:rPr lang="ru-RU" sz="2800" b="1" kern="0" dirty="0" smtClean="0">
                <a:solidFill>
                  <a:srgbClr val="FFFF00"/>
                </a:solidFill>
                <a:latin typeface="Constantia" pitchFamily="18" charset="0"/>
              </a:rPr>
              <a:t>ассоциации</a:t>
            </a:r>
            <a:endParaRPr lang="ru-RU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740620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Constantia" pitchFamily="18" charset="0"/>
              </a:rPr>
              <a:t>Мы запоминаем то, что</a:t>
            </a:r>
            <a:endParaRPr lang="ru-RU" sz="44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068960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мы читаем (10%);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мы слышим (20%);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мы видим (30%);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мы видим и слышим (70%);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мы делаем сами (90%), 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т.е. мы обучаемся тем 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лучше, чем больше 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2800" kern="0" dirty="0">
                <a:latin typeface="Arial"/>
              </a:rPr>
              <a:t>чувств мы используем</a:t>
            </a:r>
          </a:p>
        </p:txBody>
      </p:sp>
      <p:pic>
        <p:nvPicPr>
          <p:cNvPr id="5" name="Рисунок 4" descr="_.jpg"/>
          <p:cNvPicPr>
            <a:picLocks noChangeAspect="1"/>
          </p:cNvPicPr>
          <p:nvPr/>
        </p:nvPicPr>
        <p:blipFill>
          <a:blip r:embed="rId2" cstate="print"/>
          <a:srcRect l="13775" r="17713"/>
          <a:stretch>
            <a:fillRect/>
          </a:stretch>
        </p:blipFill>
        <p:spPr>
          <a:xfrm>
            <a:off x="539552" y="1628800"/>
            <a:ext cx="3439485" cy="32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3420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Constantia" pitchFamily="18" charset="0"/>
              </a:rPr>
              <a:t>Основные приёмы </a:t>
            </a:r>
            <a:r>
              <a:rPr lang="ru-RU" sz="4400" b="1" dirty="0" smtClean="0">
                <a:solidFill>
                  <a:schemeClr val="tx1"/>
                </a:solidFill>
                <a:latin typeface="Constantia" pitchFamily="18" charset="0"/>
              </a:rPr>
              <a:t>мнемотехники</a:t>
            </a:r>
            <a:br>
              <a:rPr lang="ru-RU" sz="44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Образование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смысловых фраз из начальных букв</a:t>
            </a:r>
            <a:r>
              <a:rPr lang="en-US" sz="2000" dirty="0">
                <a:solidFill>
                  <a:schemeClr val="accent3"/>
                </a:solidFill>
                <a:latin typeface="Constantia" pitchFamily="18" charset="0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запоминаемой информации;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chemeClr val="accent3"/>
                </a:solidFill>
                <a:latin typeface="Constantia" pitchFamily="18" charset="0"/>
              </a:rPr>
              <a:t>Рифмизация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Запоминание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длинных терминов или иностранных слов с помощью созвучных;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Нахождение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ярких необычных ассоциаций (картинки, фразы), которые соединяются с запоминаемой информацией;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Метод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Цицерона на пространственное воображение;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Метод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Айвазовского основан на тренировке зрительной памяти;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Методы </a:t>
            </a: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запоминания цифр: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закономерности;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3"/>
                </a:solidFill>
                <a:latin typeface="Constantia" pitchFamily="18" charset="0"/>
              </a:rPr>
              <a:t>знакомые числа.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1003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конкурсы\5ce8efda8389fe61bf5625fbb24219c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778" y="3357686"/>
            <a:ext cx="2979574" cy="31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конкурсы\5ce8efda8389fe61bf5625fbb24219c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450" y="3357686"/>
            <a:ext cx="2979574" cy="31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конкурсы\5ce8efda8389fe61bf5625fbb24219c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778" y="216718"/>
            <a:ext cx="2979574" cy="31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конкурсы\5ce8efda8389fe61bf5625fbb24219c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450" y="216718"/>
            <a:ext cx="2979574" cy="31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024474" y="909414"/>
            <a:ext cx="2267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ru-RU" sz="3600" dirty="0">
                <a:solidFill>
                  <a:srgbClr val="0070C0"/>
                </a:solidFill>
                <a:latin typeface="Arial Black" pitchFamily="34" charset="0"/>
              </a:rPr>
              <a:t>PUDDLE</a:t>
            </a:r>
            <a:endParaRPr lang="ru-RU" altLang="ru-RU" sz="36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altLang="ru-RU" sz="3600" dirty="0" smtClean="0">
                <a:solidFill>
                  <a:srgbClr val="0070C0"/>
                </a:solidFill>
                <a:latin typeface="Arial Black" pitchFamily="34" charset="0"/>
              </a:rPr>
              <a:t>   (</a:t>
            </a:r>
            <a:r>
              <a:rPr lang="ru-RU" altLang="ru-RU" sz="3600" dirty="0" err="1">
                <a:solidFill>
                  <a:srgbClr val="0070C0"/>
                </a:solidFill>
                <a:latin typeface="Arial Black" pitchFamily="34" charset="0"/>
              </a:rPr>
              <a:t>падл</a:t>
            </a:r>
            <a:r>
              <a:rPr lang="ru-RU" altLang="ru-RU" sz="3600" dirty="0">
                <a:solidFill>
                  <a:srgbClr val="0070C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5408850" y="909414"/>
            <a:ext cx="180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7030A0"/>
                </a:solidFill>
                <a:latin typeface="Arial Black" pitchFamily="34" charset="0"/>
              </a:rPr>
              <a:t>Я все падал и падал</a:t>
            </a:r>
            <a:endParaRPr lang="ru-RU" altLang="ru-RU" sz="2800" dirty="0">
              <a:latin typeface="Arial Black" pitchFamily="34" charset="0"/>
            </a:endParaRPr>
          </a:p>
          <a:p>
            <a:r>
              <a:rPr lang="ru-RU" altLang="ru-RU" sz="2800" dirty="0">
                <a:solidFill>
                  <a:srgbClr val="7030A0"/>
                </a:solidFill>
                <a:latin typeface="Arial Black" pitchFamily="34" charset="0"/>
              </a:rPr>
              <a:t>в </a:t>
            </a:r>
            <a:r>
              <a:rPr lang="ru-RU" altLang="ru-RU" sz="2800" dirty="0" smtClean="0">
                <a:solidFill>
                  <a:srgbClr val="7030A0"/>
                </a:solidFill>
                <a:latin typeface="Arial Black" pitchFamily="34" charset="0"/>
              </a:rPr>
              <a:t>ЛУЖУ</a:t>
            </a:r>
            <a:endParaRPr lang="ru-RU" alt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7" name="Picture 2" descr="F:\конкурс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522" y="4365798"/>
            <a:ext cx="1768509" cy="13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5336842" y="4437806"/>
            <a:ext cx="2016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000" dirty="0">
                <a:solidFill>
                  <a:srgbClr val="0070C0"/>
                </a:solidFill>
                <a:latin typeface="Arial Black" pitchFamily="34" charset="0"/>
              </a:rPr>
              <a:t>ЛУЖА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894643" y="333350"/>
            <a:ext cx="5845709" cy="6336010"/>
            <a:chOff x="539552" y="188640"/>
            <a:chExt cx="5845709" cy="6336010"/>
          </a:xfrm>
        </p:grpSpPr>
        <p:pic>
          <p:nvPicPr>
            <p:cNvPr id="5123" name="Picture 3" descr="F:\конкурсы\5ce8efda8389fe61bf5625fbb24219c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89335"/>
              <a:ext cx="2979574" cy="3167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TextBox 6"/>
            <p:cNvSpPr txBox="1">
              <a:spLocks noChangeArrowheads="1"/>
            </p:cNvSpPr>
            <p:nvPr/>
          </p:nvSpPr>
          <p:spPr bwMode="auto">
            <a:xfrm>
              <a:off x="1043609" y="816833"/>
              <a:ext cx="196751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dirty="0">
                  <a:solidFill>
                    <a:srgbClr val="FF0000"/>
                  </a:solidFill>
                  <a:latin typeface="Arial Black" pitchFamily="34" charset="0"/>
                </a:rPr>
                <a:t>По деревьям кто-то прыгал</a:t>
              </a:r>
              <a:endParaRPr lang="ru-RU" altLang="ru-RU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grpSp>
          <p:nvGrpSpPr>
            <p:cNvPr id="2" name="Группа 9"/>
            <p:cNvGrpSpPr/>
            <p:nvPr/>
          </p:nvGrpSpPr>
          <p:grpSpPr>
            <a:xfrm>
              <a:off x="539552" y="3356992"/>
              <a:ext cx="2977986" cy="3167658"/>
              <a:chOff x="2484438" y="3429000"/>
              <a:chExt cx="3494087" cy="3716338"/>
            </a:xfrm>
          </p:grpSpPr>
          <p:pic>
            <p:nvPicPr>
              <p:cNvPr id="5122" name="Picture 3" descr="F:\конкурсы\5ce8efda8389fe61bf5625fbb24219c0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84438" y="3429000"/>
                <a:ext cx="3494087" cy="3716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6" name="TextBox 11"/>
              <p:cNvSpPr txBox="1">
                <a:spLocks noChangeArrowheads="1"/>
              </p:cNvSpPr>
              <p:nvPr/>
            </p:nvSpPr>
            <p:spPr bwMode="auto">
              <a:xfrm>
                <a:off x="2700338" y="4221163"/>
                <a:ext cx="2592387" cy="1119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ru-RU" altLang="ru-RU" sz="2400" dirty="0">
                    <a:solidFill>
                      <a:srgbClr val="FF0000"/>
                    </a:solidFill>
                    <a:latin typeface="Arial Black" pitchFamily="34" charset="0"/>
                  </a:rPr>
                  <a:t>Оказалось,</a:t>
                </a:r>
                <a:r>
                  <a:rPr lang="ru-RU" altLang="ru-RU" sz="2800" dirty="0">
                    <a:solidFill>
                      <a:srgbClr val="FF0000"/>
                    </a:solidFill>
                    <a:latin typeface="Arial Black" pitchFamily="34" charset="0"/>
                  </a:rPr>
                  <a:t>     БЕЛКА</a:t>
                </a:r>
              </a:p>
            </p:txBody>
          </p:sp>
        </p:grpSp>
        <p:grpSp>
          <p:nvGrpSpPr>
            <p:cNvPr id="3" name="Группа 11"/>
            <p:cNvGrpSpPr/>
            <p:nvPr/>
          </p:nvGrpSpPr>
          <p:grpSpPr>
            <a:xfrm>
              <a:off x="3491880" y="3356992"/>
              <a:ext cx="2880320" cy="3167657"/>
              <a:chOff x="6216301" y="3729952"/>
              <a:chExt cx="3494087" cy="3716337"/>
            </a:xfrm>
          </p:grpSpPr>
          <p:pic>
            <p:nvPicPr>
              <p:cNvPr id="5127" name="Picture 3" descr="F:\конкурсы\5ce8efda8389fe61bf5625fbb24219c0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16301" y="3729952"/>
                <a:ext cx="3494087" cy="3716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8" name="TextBox 6"/>
              <p:cNvSpPr txBox="1">
                <a:spLocks noChangeArrowheads="1"/>
              </p:cNvSpPr>
              <p:nvPr/>
            </p:nvSpPr>
            <p:spPr bwMode="auto">
              <a:xfrm>
                <a:off x="6551613" y="4437063"/>
                <a:ext cx="3002534" cy="97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s-ES" altLang="ru-RU" sz="2400" dirty="0" smtClean="0">
                    <a:solidFill>
                      <a:srgbClr val="FF0000"/>
                    </a:solidFill>
                    <a:latin typeface="Arial Black" pitchFamily="34" charset="0"/>
                  </a:rPr>
                  <a:t>SQUIRREL</a:t>
                </a:r>
                <a:endParaRPr lang="ru-RU" altLang="ru-RU" sz="2800" dirty="0" smtClean="0">
                  <a:solidFill>
                    <a:srgbClr val="FF0000"/>
                  </a:solidFill>
                  <a:latin typeface="Arial Black" pitchFamily="34" charset="0"/>
                </a:endParaRPr>
              </a:p>
              <a:p>
                <a:r>
                  <a:rPr lang="ru-RU" altLang="ru-RU" sz="2400" dirty="0" smtClean="0">
                    <a:solidFill>
                      <a:srgbClr val="FF0000"/>
                    </a:solidFill>
                    <a:latin typeface="Arial Black" pitchFamily="34" charset="0"/>
                  </a:rPr>
                  <a:t>   (</a:t>
                </a:r>
                <a:r>
                  <a:rPr lang="ru-RU" altLang="ru-RU" sz="2400" dirty="0" err="1" smtClean="0">
                    <a:solidFill>
                      <a:srgbClr val="FF0000"/>
                    </a:solidFill>
                    <a:latin typeface="Arial Black" pitchFamily="34" charset="0"/>
                  </a:rPr>
                  <a:t>сквирел</a:t>
                </a:r>
                <a:r>
                  <a:rPr lang="ru-RU" altLang="ru-RU" sz="2400" dirty="0">
                    <a:solidFill>
                      <a:srgbClr val="FF0000"/>
                    </a:solidFill>
                    <a:latin typeface="Arial Black" pitchFamily="34" charset="0"/>
                  </a:rPr>
                  <a:t>)</a:t>
                </a:r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3491880" y="188640"/>
              <a:ext cx="2893381" cy="3167658"/>
              <a:chOff x="4572000" y="0"/>
              <a:chExt cx="3495675" cy="3716338"/>
            </a:xfrm>
          </p:grpSpPr>
          <p:pic>
            <p:nvPicPr>
              <p:cNvPr id="5124" name="Picture 3" descr="F:\конкурсы\5ce8efda8389fe61bf5625fbb24219c0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0"/>
                <a:ext cx="3495675" cy="3716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9" name="Picture 2" descr="F:\конкурсы\belka-v-pole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43525" y="1052513"/>
                <a:ext cx="2073275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467544" y="836712"/>
            <a:ext cx="43924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ru-RU" sz="4400" dirty="0" smtClean="0">
                <a:latin typeface="Arial Black" pitchFamily="34" charset="0"/>
              </a:rPr>
              <a:t>RASPBERRY</a:t>
            </a:r>
            <a:endParaRPr lang="ru-RU" altLang="ru-RU" sz="4400" dirty="0">
              <a:latin typeface="Arial Black" pitchFamily="34" charset="0"/>
            </a:endParaRPr>
          </a:p>
          <a:p>
            <a:r>
              <a:rPr lang="ru-RU" altLang="ru-RU" sz="3200" dirty="0">
                <a:latin typeface="Arial Black" pitchFamily="34" charset="0"/>
              </a:rPr>
              <a:t>   </a:t>
            </a:r>
            <a:r>
              <a:rPr lang="ru-RU" altLang="ru-RU" sz="2800" dirty="0">
                <a:latin typeface="Arial Black" pitchFamily="34" charset="0"/>
              </a:rPr>
              <a:t>(</a:t>
            </a:r>
            <a:r>
              <a:rPr lang="ru-RU" altLang="ru-RU" sz="2800" dirty="0" err="1">
                <a:latin typeface="Arial Black" pitchFamily="34" charset="0"/>
              </a:rPr>
              <a:t>рАзбери</a:t>
            </a:r>
            <a:r>
              <a:rPr lang="ru-RU" altLang="ru-RU" sz="2800" dirty="0">
                <a:latin typeface="Arial Black" pitchFamily="34" charset="0"/>
              </a:rPr>
              <a:t>)</a:t>
            </a:r>
            <a:endParaRPr lang="ru-RU" altLang="ru-RU" sz="3200" dirty="0">
              <a:latin typeface="Arial Black" pitchFamily="34" charset="0"/>
            </a:endParaRPr>
          </a:p>
        </p:txBody>
      </p:sp>
      <p:pic>
        <p:nvPicPr>
          <p:cNvPr id="4102" name="Picture 2" descr="F:\конкурсы\18cfa8faf9e87b463c1bed7927835b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816796" cy="286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539552" y="2636912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FFFF00"/>
                </a:solidFill>
                <a:latin typeface="Arial Black" pitchFamily="34" charset="0"/>
              </a:rPr>
              <a:t>Разбери МАЛИНУ</a:t>
            </a:r>
            <a:endParaRPr lang="ru-RU" alt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105" name="TextBox 6"/>
          <p:cNvSpPr txBox="1">
            <a:spLocks noChangeArrowheads="1"/>
          </p:cNvSpPr>
          <p:nvPr/>
        </p:nvSpPr>
        <p:spPr bwMode="auto">
          <a:xfrm>
            <a:off x="5076056" y="4077072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400" dirty="0">
                <a:latin typeface="Arial Black" pitchFamily="34" charset="0"/>
              </a:rPr>
              <a:t>МАЛИНА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451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Использование приемов мнемотехники для быстрого запоминания английских слов</vt:lpstr>
      <vt:lpstr>Слайд 2</vt:lpstr>
      <vt:lpstr>Слайд 3</vt:lpstr>
      <vt:lpstr>МНЕМОТЕХНИКА </vt:lpstr>
      <vt:lpstr>Мы запоминаем то, что</vt:lpstr>
      <vt:lpstr>Основные приёмы мнемотехники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Мнемоническое повторение         </vt:lpstr>
      <vt:lpstr>Слайд 18</vt:lpstr>
      <vt:lpstr>Слайд 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Иг</dc:creator>
  <cp:lastModifiedBy>User</cp:lastModifiedBy>
  <cp:revision>45</cp:revision>
  <dcterms:created xsi:type="dcterms:W3CDTF">2019-02-06T16:14:18Z</dcterms:created>
  <dcterms:modified xsi:type="dcterms:W3CDTF">2023-01-06T17:29:27Z</dcterms:modified>
</cp:coreProperties>
</file>