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65" r:id="rId2"/>
    <p:sldId id="266" r:id="rId3"/>
    <p:sldId id="267" r:id="rId4"/>
    <p:sldId id="268" r:id="rId5"/>
    <p:sldId id="269" r:id="rId6"/>
    <p:sldId id="281" r:id="rId7"/>
    <p:sldId id="277" r:id="rId8"/>
    <p:sldId id="274" r:id="rId9"/>
    <p:sldId id="282" r:id="rId10"/>
    <p:sldId id="270" r:id="rId11"/>
    <p:sldId id="271" r:id="rId12"/>
    <p:sldId id="272" r:id="rId13"/>
    <p:sldId id="273" r:id="rId14"/>
    <p:sldId id="259" r:id="rId15"/>
    <p:sldId id="283" r:id="rId16"/>
    <p:sldId id="280" r:id="rId17"/>
    <p:sldId id="284" r:id="rId18"/>
    <p:sldId id="279" r:id="rId19"/>
    <p:sldId id="285" r:id="rId20"/>
    <p:sldId id="264" r:id="rId21"/>
    <p:sldId id="286" r:id="rId22"/>
    <p:sldId id="276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DC726-7ED4-43BC-AD72-94993B986BF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E9DD8-9C14-4B73-A1EA-4B0F715E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1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E9DD8-9C14-4B73-A1EA-4B0F715EBA8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0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E9DD8-9C14-4B73-A1EA-4B0F715EBA8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7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36A8F5-B826-255D-032C-3F2DEE384EBF}"/>
              </a:ext>
            </a:extLst>
          </p:cNvPr>
          <p:cNvSpPr txBox="1"/>
          <p:nvPr/>
        </p:nvSpPr>
        <p:spPr>
          <a:xfrm>
            <a:off x="827584" y="692696"/>
            <a:ext cx="77048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i="1" dirty="0"/>
              <a:t>ОТЫЩИ ВСЕМУ НАЧАЛО И ТЫ МНОГОЕ ПОЙМЕШЬ</a:t>
            </a:r>
          </a:p>
          <a:p>
            <a:pPr algn="r"/>
            <a:r>
              <a:rPr lang="ru-RU" sz="4800" dirty="0"/>
              <a:t>(Козьма Прутков)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8376443-D948-A210-C847-91825601B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79760"/>
            <a:ext cx="3168352" cy="32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0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9431084-3D33-3F21-AB90-881492D8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3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7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6BE9226-63F5-240E-FDB6-944669CC6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3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3102EB-58FB-3286-BCEB-FDA1DE6E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33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5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AA578C-08B8-E371-DB31-9968387D41C3}"/>
              </a:ext>
            </a:extLst>
          </p:cNvPr>
          <p:cNvSpPr txBox="1"/>
          <p:nvPr/>
        </p:nvSpPr>
        <p:spPr>
          <a:xfrm>
            <a:off x="1187624" y="1052736"/>
            <a:ext cx="71287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Радиоактивность 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–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Способность атомов некоторых химических элементов к самопроизвольному излучению (от латинского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radio –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излучаю,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activus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действенный)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949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05593" y="-171400"/>
            <a:ext cx="7258000" cy="1143001"/>
          </a:xfrm>
        </p:spPr>
        <p:txBody>
          <a:bodyPr/>
          <a:lstStyle/>
          <a:p>
            <a:pPr algn="ctr"/>
            <a:r>
              <a:rPr lang="ru-RU" dirty="0"/>
              <a:t>Опыт Резерфорда</a:t>
            </a:r>
          </a:p>
        </p:txBody>
      </p:sp>
      <p:pic>
        <p:nvPicPr>
          <p:cNvPr id="3074" name="Picture 2" descr="Схема опыта Резерфорда по определению состава радиоактивного излуче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0"/>
          <a:stretch/>
        </p:blipFill>
        <p:spPr bwMode="auto">
          <a:xfrm>
            <a:off x="1763688" y="1124744"/>
            <a:ext cx="47525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3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86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726A966-9E93-2000-93DE-84B1D7F60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0987"/>
              </p:ext>
            </p:extLst>
          </p:nvPr>
        </p:nvGraphicFramePr>
        <p:xfrm>
          <a:off x="1" y="116632"/>
          <a:ext cx="9143998" cy="6624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653">
                  <a:extLst>
                    <a:ext uri="{9D8B030D-6E8A-4147-A177-3AD203B41FA5}">
                      <a16:colId xmlns:a16="http://schemas.microsoft.com/office/drawing/2014/main" val="262338791"/>
                    </a:ext>
                  </a:extLst>
                </a:gridCol>
                <a:gridCol w="1671565">
                  <a:extLst>
                    <a:ext uri="{9D8B030D-6E8A-4147-A177-3AD203B41FA5}">
                      <a16:colId xmlns:a16="http://schemas.microsoft.com/office/drawing/2014/main" val="3428790246"/>
                    </a:ext>
                  </a:extLst>
                </a:gridCol>
                <a:gridCol w="1703500">
                  <a:extLst>
                    <a:ext uri="{9D8B030D-6E8A-4147-A177-3AD203B41FA5}">
                      <a16:colId xmlns:a16="http://schemas.microsoft.com/office/drawing/2014/main" val="1719243294"/>
                    </a:ext>
                  </a:extLst>
                </a:gridCol>
                <a:gridCol w="1711868">
                  <a:extLst>
                    <a:ext uri="{9D8B030D-6E8A-4147-A177-3AD203B41FA5}">
                      <a16:colId xmlns:a16="http://schemas.microsoft.com/office/drawing/2014/main" val="2920201170"/>
                    </a:ext>
                  </a:extLst>
                </a:gridCol>
                <a:gridCol w="1921412">
                  <a:extLst>
                    <a:ext uri="{9D8B030D-6E8A-4147-A177-3AD203B41FA5}">
                      <a16:colId xmlns:a16="http://schemas.microsoft.com/office/drawing/2014/main" val="2143493691"/>
                    </a:ext>
                  </a:extLst>
                </a:gridCol>
              </a:tblGrid>
              <a:tr h="130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Название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Условное обозначение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Заряд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Природа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Проникающая способность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24059"/>
                  </a:ext>
                </a:extLst>
              </a:tr>
              <a:tr h="142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Альфа-лучи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2058317"/>
                  </a:ext>
                </a:extLst>
              </a:tr>
              <a:tr h="1922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Бета-лучи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031207"/>
                  </a:ext>
                </a:extLst>
              </a:tr>
              <a:tr h="197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Гамма-лучи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899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55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75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98694C0-7824-D813-F3BD-1F13539AA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69556"/>
              </p:ext>
            </p:extLst>
          </p:nvPr>
        </p:nvGraphicFramePr>
        <p:xfrm>
          <a:off x="1" y="0"/>
          <a:ext cx="9144002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681">
                  <a:extLst>
                    <a:ext uri="{9D8B030D-6E8A-4147-A177-3AD203B41FA5}">
                      <a16:colId xmlns:a16="http://schemas.microsoft.com/office/drawing/2014/main" val="698537990"/>
                    </a:ext>
                  </a:extLst>
                </a:gridCol>
                <a:gridCol w="1750268">
                  <a:extLst>
                    <a:ext uri="{9D8B030D-6E8A-4147-A177-3AD203B41FA5}">
                      <a16:colId xmlns:a16="http://schemas.microsoft.com/office/drawing/2014/main" val="2314531766"/>
                    </a:ext>
                  </a:extLst>
                </a:gridCol>
                <a:gridCol w="1783705">
                  <a:extLst>
                    <a:ext uri="{9D8B030D-6E8A-4147-A177-3AD203B41FA5}">
                      <a16:colId xmlns:a16="http://schemas.microsoft.com/office/drawing/2014/main" val="3099600799"/>
                    </a:ext>
                  </a:extLst>
                </a:gridCol>
                <a:gridCol w="1801859">
                  <a:extLst>
                    <a:ext uri="{9D8B030D-6E8A-4147-A177-3AD203B41FA5}">
                      <a16:colId xmlns:a16="http://schemas.microsoft.com/office/drawing/2014/main" val="3221565765"/>
                    </a:ext>
                  </a:extLst>
                </a:gridCol>
                <a:gridCol w="2002489">
                  <a:extLst>
                    <a:ext uri="{9D8B030D-6E8A-4147-A177-3AD203B41FA5}">
                      <a16:colId xmlns:a16="http://schemas.microsoft.com/office/drawing/2014/main" val="3472698468"/>
                    </a:ext>
                  </a:extLst>
                </a:gridCol>
              </a:tblGrid>
              <a:tr h="1642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Условное обозначение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Заряд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Природа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Проникающая способность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080025"/>
                  </a:ext>
                </a:extLst>
              </a:tr>
              <a:tr h="1931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Альфа-лучи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α-частица или 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+ 2</a:t>
                      </a:r>
                      <a:r>
                        <a:rPr lang="en-US" sz="2000" dirty="0" err="1">
                          <a:effectLst/>
                        </a:rPr>
                        <a:t>q</a:t>
                      </a:r>
                      <a:r>
                        <a:rPr lang="en-US" sz="2000" baseline="-25000" dirty="0" err="1">
                          <a:effectLst/>
                        </a:rPr>
                        <a:t>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aseline="-25000" dirty="0">
                          <a:effectLst/>
                        </a:rPr>
                        <a:t>2</a:t>
                      </a:r>
                      <a:r>
                        <a:rPr lang="ru-RU" sz="2000" baseline="30000" dirty="0">
                          <a:effectLst/>
                        </a:rPr>
                        <a:t>4</a:t>
                      </a:r>
                      <a:r>
                        <a:rPr lang="ru-RU" sz="2000" dirty="0">
                          <a:effectLst/>
                        </a:rPr>
                        <a:t>Не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Лист бумаги толщиной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0,1 мм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8091054"/>
                  </a:ext>
                </a:extLst>
              </a:tr>
              <a:tr h="1642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Бета-лучи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β-частица или 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- </a:t>
                      </a:r>
                      <a:r>
                        <a:rPr lang="en-US" sz="2000">
                          <a:effectLst/>
                        </a:rPr>
                        <a:t> 1q</a:t>
                      </a:r>
                      <a:r>
                        <a:rPr lang="en-US" sz="2000" baseline="-25000">
                          <a:effectLst/>
                        </a:rPr>
                        <a:t>e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aseline="-25000" dirty="0">
                          <a:effectLst/>
                        </a:rPr>
                        <a:t>-1</a:t>
                      </a:r>
                      <a:r>
                        <a:rPr lang="ru-RU" sz="2000" baseline="30000" dirty="0">
                          <a:effectLst/>
                        </a:rPr>
                        <a:t>0</a:t>
                      </a:r>
                      <a:r>
                        <a:rPr lang="ru-RU" sz="2000" dirty="0">
                          <a:effectLst/>
                        </a:rPr>
                        <a:t>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Алюминий или цинк – несколько мм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4369296"/>
                  </a:ext>
                </a:extLst>
              </a:tr>
              <a:tr h="1642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Гамма-лучи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γ-лучи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</a:rPr>
                        <a:t>Электромагнитные волны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Свинец – 5 см, бетон – 30 см, грунт – 60 см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634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975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47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2D53F55-93A7-6DC2-D76C-0026B2BD9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65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-315416"/>
            <a:ext cx="7772400" cy="1143000"/>
          </a:xfrm>
        </p:spPr>
        <p:txBody>
          <a:bodyPr/>
          <a:lstStyle/>
          <a:p>
            <a:r>
              <a:rPr lang="ru-RU" dirty="0"/>
              <a:t>Планетарная модель атома</a:t>
            </a:r>
          </a:p>
        </p:txBody>
      </p:sp>
      <p:pic>
        <p:nvPicPr>
          <p:cNvPr id="1026" name="Picture 2" descr="Один из примеров схематичного изображения ядерной модели атома, предложенной Э. Резерфордо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339" r="9374" b="33234"/>
          <a:stretch/>
        </p:blipFill>
        <p:spPr bwMode="auto">
          <a:xfrm>
            <a:off x="2159732" y="872716"/>
            <a:ext cx="37804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12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21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91FCBF-713A-DF99-0962-17596987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8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EA25CE-4B79-9B89-8B04-F24D99880CFC}"/>
              </a:ext>
            </a:extLst>
          </p:cNvPr>
          <p:cNvSpPr txBox="1"/>
          <p:nvPr/>
        </p:nvSpPr>
        <p:spPr>
          <a:xfrm>
            <a:off x="755576" y="404664"/>
            <a:ext cx="7848872" cy="1740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омашнее задание: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параграф 52,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тветить на вопросы после параграфа.</a:t>
            </a:r>
            <a:r>
              <a:rPr lang="ru-RU" sz="18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1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FF39E5E-04D5-6A63-1117-4D65AA0E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4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295AC4A-12F2-0E59-057F-968AAB3F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4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CF06A36-2AB1-BD26-183E-9B3ECCCB3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4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1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D83592-84AB-8090-20C0-5ECA7738CB77}"/>
              </a:ext>
            </a:extLst>
          </p:cNvPr>
          <p:cNvSpPr txBox="1"/>
          <p:nvPr/>
        </p:nvSpPr>
        <p:spPr>
          <a:xfrm>
            <a:off x="899592" y="693556"/>
            <a:ext cx="7704856" cy="2481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что такое радиоактивность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какие модели атомов существуют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3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212846-B1BD-1C83-EB39-A370B38D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68" y="459231"/>
            <a:ext cx="408816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EEC4C0-4D69-C19A-E0D5-7DEE743D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52" y="3429000"/>
            <a:ext cx="408816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4E67B84-629E-E17A-1B69-B9AA1460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8" y="459231"/>
            <a:ext cx="363589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706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1214</TotalTime>
  <Words>127</Words>
  <Application>Microsoft Office PowerPoint</Application>
  <PresentationFormat>Экран (4:3)</PresentationFormat>
  <Paragraphs>43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YS Text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Резерфорда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Планетарная модель атома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Радиоактивность. Модели атомов</dc:title>
  <cp:lastModifiedBy>Татьяна Гордиенко</cp:lastModifiedBy>
  <cp:revision>15</cp:revision>
  <dcterms:modified xsi:type="dcterms:W3CDTF">2023-02-14T18:42:53Z</dcterms:modified>
</cp:coreProperties>
</file>