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9201"/>
            <a:ext cx="7772400" cy="23812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Дополнительная общеобразовательная обще развивающая программа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«Творческая мастерская»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старшей группы ОСР</a:t>
            </a: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Н. </a:t>
            </a: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Крячко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СЦРН г. Татарск</a:t>
            </a: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1" y="76199"/>
          <a:ext cx="8915399" cy="6116393"/>
        </p:xfrm>
        <a:graphic>
          <a:graphicData uri="http://schemas.openxmlformats.org/drawingml/2006/table">
            <a:tbl>
              <a:tblPr/>
              <a:tblGrid>
                <a:gridCol w="729342"/>
                <a:gridCol w="6585856"/>
                <a:gridCol w="533400"/>
                <a:gridCol w="609600"/>
                <a:gridCol w="457201"/>
              </a:tblGrid>
              <a:tr h="184722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37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Плетение «Панно из атласных лент»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51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38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Рисование  солью «Ваза с цветами»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39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Рисование солью «Сказка»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718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01">
                <a:tc>
                  <a:txBody>
                    <a:bodyPr/>
                    <a:lstStyle/>
                    <a:p>
                      <a:pPr marL="297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40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из картона игрушка -</a:t>
                      </a:r>
                      <a:r>
                        <a:rPr lang="ru-RU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дергунчик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«Сова». Техника безопасности  при работе с иголкой, ножницами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1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0,5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59">
                <a:tc>
                  <a:txBody>
                    <a:bodyPr/>
                    <a:lstStyle/>
                    <a:p>
                      <a:pPr marL="2971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41</a:t>
                      </a: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из картона. Игрушка - 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дергунчик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6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Смешарики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1</a:t>
                      </a:r>
                      <a:endParaRPr lang="ru-RU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951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42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из бумаги и картона.  Игрушка -дергунчик «Зайка»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0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43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Знакомство с техникой лепки из холодного фарфора. Техника безопасности при работе с канцелярским ножом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355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44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Лепка из холодного фарфора «Фигурки для интерьера»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59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45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Лепка из холодного фарфора «Цветочное панно»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59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46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Лепка из холодного фарфора «Рамка для фотографии»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459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47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Знакомство с техникой «</a:t>
                      </a:r>
                      <a:r>
                        <a:rPr lang="ru-RU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Граттаж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 Рисование в технике «</a:t>
                      </a:r>
                      <a:r>
                        <a:rPr lang="ru-RU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Граттаж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 «Маяк»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01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48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Рисование в технике «</a:t>
                      </a:r>
                      <a:r>
                        <a:rPr lang="ru-RU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Граттаж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«Ночной город»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01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49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Рисование в технике «</a:t>
                      </a:r>
                      <a:r>
                        <a:rPr lang="ru-RU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Граттаж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«Бабочка»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901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50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Итоговое занятие. Итоговая диагностика сформирования творческих способностей. Организация выставки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-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77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13,5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36,5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4343400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работа — это прекрасный, 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необычайно тяжелый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и изумительно радостный труд.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513_1506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304801"/>
            <a:ext cx="2895600" cy="390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210713_103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743200"/>
            <a:ext cx="2881403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210513_150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8294" y="304800"/>
            <a:ext cx="29944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506_1624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1"/>
            <a:ext cx="2590800" cy="3494258"/>
          </a:xfrm>
        </p:spPr>
      </p:pic>
      <p:pic>
        <p:nvPicPr>
          <p:cNvPr id="5" name="Рисунок 4" descr="IMG_20210713_191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1" y="228600"/>
            <a:ext cx="2667000" cy="3597031"/>
          </a:xfrm>
          <a:prstGeom prst="rect">
            <a:avLst/>
          </a:prstGeom>
        </p:spPr>
      </p:pic>
      <p:pic>
        <p:nvPicPr>
          <p:cNvPr id="6" name="Рисунок 5" descr="IMG_20210713_1028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304800"/>
            <a:ext cx="2598912" cy="3505200"/>
          </a:xfrm>
          <a:prstGeom prst="rect">
            <a:avLst/>
          </a:prstGeom>
        </p:spPr>
      </p:pic>
      <p:pic>
        <p:nvPicPr>
          <p:cNvPr id="8" name="Рисунок 7" descr="IMG_20210625_1535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886200"/>
            <a:ext cx="400812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Arial Black" pitchFamily="34" charset="0"/>
              </a:rPr>
              <a:t>Цель программы</a:t>
            </a:r>
            <a:r>
              <a:rPr lang="ru-RU" sz="2200" dirty="0" smtClean="0">
                <a:latin typeface="Arial Black" pitchFamily="34" charset="0"/>
              </a:rPr>
              <a:t>: развитие пространственного мышления, мелкой моторики рук, дизайнерских, конструкторских, творческих способностей, художественного вкуса.</a:t>
            </a:r>
            <a:r>
              <a:rPr lang="ru-RU" dirty="0" smtClean="0">
                <a:latin typeface="Arial Black" pitchFamily="34" charset="0"/>
              </a:rPr>
              <a:t/>
            </a:r>
            <a:br>
              <a:rPr lang="ru-RU" dirty="0" smtClean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b="1" dirty="0" smtClean="0"/>
              <a:t>Обучающие:</a:t>
            </a:r>
          </a:p>
          <a:p>
            <a:r>
              <a:rPr lang="ru-RU" dirty="0" smtClean="0"/>
              <a:t>- формировать умение использовать различные технические приемы при работе с бумагой различной фактуры, бросовым материалом, тканью, нитками и др. материалами; </a:t>
            </a:r>
          </a:p>
          <a:p>
            <a:r>
              <a:rPr lang="ru-RU" dirty="0" smtClean="0"/>
              <a:t> -отрабатывать практические навыки работы с инструментами, навыки организации и планирования работы; </a:t>
            </a:r>
          </a:p>
          <a:p>
            <a:r>
              <a:rPr lang="ru-RU" dirty="0" smtClean="0"/>
              <a:t>- научить самостоятельно, анализировать предлагаемое изделие;</a:t>
            </a:r>
          </a:p>
          <a:p>
            <a:r>
              <a:rPr lang="ru-RU" dirty="0" smtClean="0"/>
              <a:t>- закрепление правил и приёмов рациональной разметки (аккуратность, точность, экономное расходование материалов); </a:t>
            </a:r>
          </a:p>
          <a:p>
            <a:r>
              <a:rPr lang="ru-RU" dirty="0" smtClean="0"/>
              <a:t>- закрепление и совершенствование приемов работы с клеем и ножницами, осознано выполнять правила безопасности труда </a:t>
            </a:r>
          </a:p>
          <a:p>
            <a:pPr>
              <a:buNone/>
            </a:pPr>
            <a:r>
              <a:rPr lang="ru-RU" b="1" dirty="0" smtClean="0"/>
              <a:t>Развивающие:</a:t>
            </a:r>
          </a:p>
          <a:p>
            <a:r>
              <a:rPr lang="ru-RU" dirty="0" smtClean="0"/>
              <a:t>-развивать образное и пространственное мышление, фантазию ребенка;</a:t>
            </a:r>
          </a:p>
          <a:p>
            <a:r>
              <a:rPr lang="ru-RU" dirty="0" smtClean="0"/>
              <a:t>- формировать художественный вкус и гармонию между формой и содержанием художественного образа; </a:t>
            </a:r>
          </a:p>
          <a:p>
            <a:r>
              <a:rPr lang="ru-RU" dirty="0" smtClean="0"/>
              <a:t>- развивать аналитическое мышление и самоанализ; </a:t>
            </a:r>
          </a:p>
          <a:p>
            <a:r>
              <a:rPr lang="ru-RU" dirty="0" smtClean="0"/>
              <a:t>- развивать творческий потенциал ребенка, его познавательную активность. </a:t>
            </a:r>
          </a:p>
          <a:p>
            <a:pPr>
              <a:buNone/>
            </a:pPr>
            <a:r>
              <a:rPr lang="ru-RU" b="1" dirty="0" smtClean="0"/>
              <a:t>Воспитательные:</a:t>
            </a:r>
          </a:p>
          <a:p>
            <a:r>
              <a:rPr lang="ru-RU" dirty="0" smtClean="0"/>
              <a:t>- воспитывать художественно-эстетический вкус и творческий подход к выполнению заданий различной сложности; </a:t>
            </a:r>
          </a:p>
          <a:p>
            <a:r>
              <a:rPr lang="ru-RU" dirty="0" smtClean="0"/>
              <a:t>- формировать творческое мышление, стремление сделать-смастерить что-либо нужное своими руками, терпение и упорство; </a:t>
            </a:r>
          </a:p>
          <a:p>
            <a:r>
              <a:rPr lang="ru-RU" dirty="0" smtClean="0"/>
              <a:t>- воспитывать трудолюбие, бережное отношение к труду других людей, терпимость к чужому мнению, умение работать в группе.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Планируемы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- развитие творческих способностей, сформированность эстетического вкуса;</a:t>
            </a:r>
          </a:p>
          <a:p>
            <a:r>
              <a:rPr lang="ru-RU" dirty="0" smtClean="0"/>
              <a:t>- знания и соблюдение правил безопасности труда;</a:t>
            </a:r>
          </a:p>
          <a:p>
            <a:r>
              <a:rPr lang="ru-RU" dirty="0" smtClean="0"/>
              <a:t>- применение правил и приемов работы с бумагой, картоном и другими материалами;</a:t>
            </a:r>
          </a:p>
          <a:p>
            <a:r>
              <a:rPr lang="ru-RU" dirty="0" smtClean="0"/>
              <a:t>- планирование хода работы (последовательность, приемы работы, материалы и инструменты);</a:t>
            </a:r>
          </a:p>
          <a:p>
            <a:r>
              <a:rPr lang="ru-RU" dirty="0" smtClean="0"/>
              <a:t>- использование полученных знаний, умений и опыта в жизни.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Для достижения планируемых результатов мною в программу включены следующие разделы: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- </a:t>
            </a:r>
            <a:r>
              <a:rPr lang="ru-RU" sz="7200" dirty="0" smtClean="0"/>
              <a:t>работа с бумагой, техника «Оригами»;</a:t>
            </a:r>
          </a:p>
          <a:p>
            <a:r>
              <a:rPr lang="ru-RU" sz="7200" dirty="0" smtClean="0"/>
              <a:t>- поэтапное рисование;</a:t>
            </a:r>
          </a:p>
          <a:p>
            <a:r>
              <a:rPr lang="ru-RU" sz="7200" dirty="0" smtClean="0"/>
              <a:t>- поделки из помпонов;</a:t>
            </a:r>
          </a:p>
          <a:p>
            <a:r>
              <a:rPr lang="ru-RU" sz="7200" dirty="0" smtClean="0"/>
              <a:t>- работа с </a:t>
            </a:r>
            <a:r>
              <a:rPr lang="ru-RU" sz="7200" dirty="0" err="1" smtClean="0"/>
              <a:t>фомираном</a:t>
            </a:r>
            <a:r>
              <a:rPr lang="ru-RU" sz="7200" dirty="0" smtClean="0"/>
              <a:t>;</a:t>
            </a:r>
          </a:p>
          <a:p>
            <a:r>
              <a:rPr lang="ru-RU" sz="7200" dirty="0" smtClean="0"/>
              <a:t>- объёмная аппликация;</a:t>
            </a:r>
          </a:p>
          <a:p>
            <a:r>
              <a:rPr lang="ru-RU" sz="7200" dirty="0" smtClean="0"/>
              <a:t>- работа с гофрированной бумагой;</a:t>
            </a:r>
          </a:p>
          <a:p>
            <a:r>
              <a:rPr lang="ru-RU" sz="7200" dirty="0" smtClean="0"/>
              <a:t>- аппликация из ниток;</a:t>
            </a:r>
          </a:p>
          <a:p>
            <a:r>
              <a:rPr lang="ru-RU" sz="7200" dirty="0" smtClean="0"/>
              <a:t>- </a:t>
            </a:r>
            <a:r>
              <a:rPr lang="ru-RU" sz="7200" dirty="0" err="1" smtClean="0"/>
              <a:t>тестопластика</a:t>
            </a:r>
            <a:r>
              <a:rPr lang="ru-RU" sz="7200" dirty="0" smtClean="0"/>
              <a:t>;</a:t>
            </a:r>
          </a:p>
          <a:p>
            <a:r>
              <a:rPr lang="ru-RU" sz="7200" dirty="0" smtClean="0"/>
              <a:t>- поделки из бросового материала;</a:t>
            </a:r>
          </a:p>
          <a:p>
            <a:r>
              <a:rPr lang="ru-RU" sz="7200" dirty="0" smtClean="0"/>
              <a:t>- работа в технике «</a:t>
            </a:r>
            <a:r>
              <a:rPr lang="ru-RU" sz="7200" dirty="0" err="1" smtClean="0"/>
              <a:t>Декупаж</a:t>
            </a:r>
            <a:r>
              <a:rPr lang="ru-RU" sz="7200" dirty="0" smtClean="0"/>
              <a:t>»;</a:t>
            </a:r>
          </a:p>
          <a:p>
            <a:r>
              <a:rPr lang="ru-RU" sz="7200" dirty="0" smtClean="0"/>
              <a:t>- плетение из лент;</a:t>
            </a:r>
          </a:p>
          <a:p>
            <a:r>
              <a:rPr lang="ru-RU" sz="7200" dirty="0" smtClean="0"/>
              <a:t>- рисование солью;</a:t>
            </a:r>
          </a:p>
          <a:p>
            <a:r>
              <a:rPr lang="ru-RU" sz="7200" dirty="0" smtClean="0"/>
              <a:t>- работа с картоном, </a:t>
            </a:r>
            <a:r>
              <a:rPr lang="ru-RU" sz="7200" dirty="0" err="1" smtClean="0"/>
              <a:t>игрушка-дергунчик</a:t>
            </a:r>
            <a:r>
              <a:rPr lang="ru-RU" sz="7200" dirty="0" smtClean="0"/>
              <a:t>;</a:t>
            </a:r>
          </a:p>
          <a:p>
            <a:r>
              <a:rPr lang="ru-RU" sz="7200" dirty="0" smtClean="0"/>
              <a:t>- лепка из холодного фарфора;</a:t>
            </a:r>
          </a:p>
          <a:p>
            <a:r>
              <a:rPr lang="ru-RU" sz="7200" dirty="0" smtClean="0"/>
              <a:t>- рисование в технике «</a:t>
            </a:r>
            <a:r>
              <a:rPr lang="ru-RU" sz="7200" dirty="0" err="1" smtClean="0"/>
              <a:t>Гроттаж</a:t>
            </a:r>
            <a:r>
              <a:rPr lang="ru-RU" sz="7200" dirty="0" smtClean="0"/>
              <a:t>»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81000" y="304812"/>
          <a:ext cx="8763001" cy="6308729"/>
        </p:xfrm>
        <a:graphic>
          <a:graphicData uri="http://schemas.openxmlformats.org/drawingml/2006/table">
            <a:tbl>
              <a:tblPr/>
              <a:tblGrid>
                <a:gridCol w="500743"/>
                <a:gridCol w="6585857"/>
                <a:gridCol w="533400"/>
                <a:gridCol w="609600"/>
                <a:gridCol w="533401"/>
              </a:tblGrid>
              <a:tr h="46607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6220" algn="l"/>
                        </a:tabLst>
                      </a:pPr>
                      <a:r>
                        <a:rPr lang="ru-RU" sz="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Количество часов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Теория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Практика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2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1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Вводное занятие.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Инструкция по технике безопасности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29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2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Первичная диагностика формирования творческих умений и навыков воспитанников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 3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Знакомство с техникой «оригами». 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 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Поделка в технике «оригами» - «Цветок»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 5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Поделка в технике «Оригами» «Волшебный лес»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 6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Поэтапное рисование «Чудесный пейзаж»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 7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Поэтапное рисование «Кот на крыше» 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3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 8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Техника изготовления помпонов из ниток для поделок. Инструкция по технике безопасности при работе с ножницами. 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 9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Поделка из помпонов «Игрушка» 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10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Поделка из помпонов «Маленькая собачка»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11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Поделка из помпонов «Птичка на ветке» 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42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12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Знакомство с материалом – </a:t>
                      </a:r>
                      <a:r>
                        <a:rPr lang="ru-RU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фомиран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. Инструкция по технике безопасности при работе с клеевым пистолетом. 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13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Украшения из </a:t>
                      </a:r>
                      <a:r>
                        <a:rPr lang="ru-RU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фомирана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«Цветы» 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14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Поделка из </a:t>
                      </a:r>
                      <a:r>
                        <a:rPr lang="ru-RU" sz="16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фомирана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к празднику 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15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из бумаги, знакомство с техникой. Поделка «Птичка в клетке» 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16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Открытка к празднику в технике аппликации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17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Объёмная аппликация из гофрированной бумаги «Маки,  васильки» 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763001" cy="5218439"/>
        </p:xfrm>
        <a:graphic>
          <a:graphicData uri="http://schemas.openxmlformats.org/drawingml/2006/table">
            <a:tbl>
              <a:tblPr/>
              <a:tblGrid>
                <a:gridCol w="500743"/>
                <a:gridCol w="6585857"/>
                <a:gridCol w="533400"/>
                <a:gridCol w="609600"/>
                <a:gridCol w="533401"/>
              </a:tblGrid>
              <a:tr h="93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18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Аппликация из гофрированной бумаги «Сердце из роз»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19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Знакомство с техникой торцевания «Ветка мимозы»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20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Торцевание «Маки»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21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Открытка к празднику в технике торцевания 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22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Аппликация из ниток «Щенок»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Аппликация из ниток «Мишка с сердцем»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Промежуточная диагностика формирования творческих способностей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воспитанников. Выставка работ.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25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Тестопластика. Знакомство с техникой. Сувениры из солёного теста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26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Тестопластика «Подкова из солёного теста»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27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Тестопластика «Подсолнух»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28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Поделки из проволоки и капрона «Бабочка»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29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Поделки из проволоки и воздушных шариков «Цветок»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24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2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30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Декупаж «Цветы»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 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0,5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31     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Декупаж «Подарочная коробка»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    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22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Поделки из бросового материала. Шкатулка из пластиковой бутылки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Вытынанка из потолочной плитки «Чудесный лес»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    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14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34</a:t>
                      </a: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Ваза из пластиковой бутылки и макарон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1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     -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822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Открытка к празднику в технике «Объёмная аппликация»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0,5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7">
                <a:tc>
                  <a:txBody>
                    <a:bodyPr/>
                    <a:lstStyle/>
                    <a:p>
                      <a:pPr marL="6858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36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Плетение «Фенечка из лент»</a:t>
                      </a: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90975" algn="l"/>
                        </a:tabLst>
                      </a:pPr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0,5</a:t>
                      </a:r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0886" marR="1088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1130</Words>
  <Application>Microsoft Office PowerPoint</Application>
  <PresentationFormat>Экран (4:3)</PresentationFormat>
  <Paragraphs>317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Дополнительная общеобразовательная обще развивающая программа  «Творческая мастерская»</vt:lpstr>
      <vt:lpstr>Творческая работа — это прекрасный,   необычайно тяжелый   и изумительно радостный труд. </vt:lpstr>
      <vt:lpstr>Слайд 3</vt:lpstr>
      <vt:lpstr>Слайд 4</vt:lpstr>
      <vt:lpstr>Цель программы: развитие пространственного мышления, мелкой моторики рук, дизайнерских, конструкторских, творческих способностей, художественного вкуса. </vt:lpstr>
      <vt:lpstr>Планируемы результаты</vt:lpstr>
      <vt:lpstr>Для достижения планируемых результатов мною в программу включены следующие разделы: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общеобразовательная общеразвивающая программа  «Творческая мастерская»</dc:title>
  <dc:creator>User</dc:creator>
  <cp:lastModifiedBy>User</cp:lastModifiedBy>
  <cp:revision>49</cp:revision>
  <dcterms:created xsi:type="dcterms:W3CDTF">2021-09-16T09:13:22Z</dcterms:created>
  <dcterms:modified xsi:type="dcterms:W3CDTF">2023-06-18T05:14:04Z</dcterms:modified>
</cp:coreProperties>
</file>