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9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158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3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7675FD-1D1E-4964-A152-8EA1336FC6C1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C03F1E-80B7-4FA8-830A-A8EC54C9D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815812" cy="185738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у дошкольников творческо-конструктивных способностей и познавательной активности посредством образовательных конструкторов LEGO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86256"/>
            <a:ext cx="2652326" cy="25717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alt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Подготовила: </a:t>
            </a:r>
          </a:p>
          <a:p>
            <a:pPr algn="r"/>
            <a:r>
              <a:rPr lang="ru-RU" alt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altLang="ru-RU" sz="17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Кинтюхина</a:t>
            </a:r>
            <a:r>
              <a:rPr lang="ru-RU" alt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Тамбов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970376"/>
            <a:ext cx="2928958" cy="2861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11986" r="18646" b="17159"/>
          <a:stretch>
            <a:fillRect/>
          </a:stretch>
        </p:blipFill>
        <p:spPr>
          <a:xfrm>
            <a:off x="6072198" y="2985783"/>
            <a:ext cx="2928958" cy="278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285728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«Детский сад №59 «Ягодка»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928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LEGO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конструирования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28670"/>
            <a:ext cx="7571184" cy="51974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от простого к сложному,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учёт возрастных особенностей детей,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учёт индивидуальных возможностей детей в освоении коммуникативных и конструктивных навыков,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активности и созидательности,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использование эффективных методов и целенаправленной деятельности, направленных на развитие творческих способностей детей,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комплексности решения задач – решение конструктивных задач в разных видах деятельности: игровой, познавательной, речевой,</a:t>
            </a:r>
          </a:p>
          <a:p>
            <a:pPr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результативности и гарантированности –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755576" y="1643050"/>
            <a:ext cx="8388424" cy="8572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Связывай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Создавай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Смотри             Совершенствуй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ego-4c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577" y="2780928"/>
            <a:ext cx="7671226" cy="2152075"/>
          </a:xfrm>
        </p:spPr>
      </p:pic>
      <p:sp>
        <p:nvSpPr>
          <p:cNvPr id="21" name="TextBox 20"/>
          <p:cNvSpPr txBox="1"/>
          <p:nvPr/>
        </p:nvSpPr>
        <p:spPr>
          <a:xfrm>
            <a:off x="3643306" y="57148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4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285750"/>
            <a:ext cx="8676456" cy="29289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 используются самые разнообразные виды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конструкторов (от крупных с несложным соединением деталей до более мелких с усложнённой степенью соединения деталей). В силу возрастных особенностей детей этого возраста можно использовать графические задания, усложнённые схемы и модели будущих построек, конструирование по условиям, по замыслу и по теме.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56992"/>
            <a:ext cx="3214710" cy="3344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Наташа\Desktop\СВЕТКА\IMG20220329074917_00.jpg"/>
          <p:cNvPicPr>
            <a:picLocks noChangeAspect="1" noChangeArrowheads="1"/>
          </p:cNvPicPr>
          <p:nvPr/>
        </p:nvPicPr>
        <p:blipFill>
          <a:blip r:embed="rId3" cstate="print"/>
          <a:srcRect l="11111" t="3125" r="25000" b="23958"/>
          <a:stretch>
            <a:fillRect/>
          </a:stretch>
        </p:blipFill>
        <p:spPr bwMode="auto">
          <a:xfrm>
            <a:off x="4805772" y="3310993"/>
            <a:ext cx="328614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конструктором «Уточка»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3394112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научить ребёнка конструировать игрушку уточки по схеме.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развивать внимание, мышление, речь, воображение; мелкую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моторику рук.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стимулировать детей к изготовлению самодельных игрушек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самостоятельной игровой деятельности. </a:t>
            </a:r>
          </a:p>
          <a:p>
            <a:pPr algn="ctr">
              <a:buNone/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воспитывать интерес к играм с конструктором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357298"/>
            <a:ext cx="316835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Нестандартное мышление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20404_100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488" r="15305"/>
          <a:stretch>
            <a:fillRect/>
          </a:stretch>
        </p:blipFill>
        <p:spPr>
          <a:xfrm>
            <a:off x="3491880" y="1285860"/>
            <a:ext cx="2770918" cy="2286016"/>
          </a:xfrm>
        </p:spPr>
      </p:pic>
      <p:pic>
        <p:nvPicPr>
          <p:cNvPr id="6" name="Рисунок 5" descr="20220404_100754.jpg"/>
          <p:cNvPicPr>
            <a:picLocks noChangeAspect="1"/>
          </p:cNvPicPr>
          <p:nvPr/>
        </p:nvPicPr>
        <p:blipFill>
          <a:blip r:embed="rId3" cstate="print"/>
          <a:srcRect r="14844" b="3383"/>
          <a:stretch>
            <a:fillRect/>
          </a:stretch>
        </p:blipFill>
        <p:spPr>
          <a:xfrm rot="5400000">
            <a:off x="6277677" y="1634215"/>
            <a:ext cx="2875190" cy="2000264"/>
          </a:xfrm>
          <a:prstGeom prst="rect">
            <a:avLst/>
          </a:prstGeom>
        </p:spPr>
      </p:pic>
      <p:pic>
        <p:nvPicPr>
          <p:cNvPr id="7" name="Рисунок 6" descr="20220404_100735.jpg"/>
          <p:cNvPicPr>
            <a:picLocks noChangeAspect="1"/>
          </p:cNvPicPr>
          <p:nvPr/>
        </p:nvPicPr>
        <p:blipFill>
          <a:blip r:embed="rId4" cstate="print"/>
          <a:srcRect l="17968" t="12782" r="21094" b="7706"/>
          <a:stretch>
            <a:fillRect/>
          </a:stretch>
        </p:blipFill>
        <p:spPr>
          <a:xfrm rot="5400000">
            <a:off x="685868" y="1717411"/>
            <a:ext cx="2857519" cy="1960746"/>
          </a:xfrm>
          <a:prstGeom prst="rect">
            <a:avLst/>
          </a:prstGeom>
        </p:spPr>
      </p:pic>
      <p:pic>
        <p:nvPicPr>
          <p:cNvPr id="8" name="Рисунок 7" descr="20220404_100745.jpg"/>
          <p:cNvPicPr>
            <a:picLocks noChangeAspect="1"/>
          </p:cNvPicPr>
          <p:nvPr/>
        </p:nvPicPr>
        <p:blipFill>
          <a:blip r:embed="rId5" cstate="print"/>
          <a:srcRect l="33594" t="15226" r="28125"/>
          <a:stretch>
            <a:fillRect/>
          </a:stretch>
        </p:blipFill>
        <p:spPr>
          <a:xfrm rot="5400000">
            <a:off x="1411265" y="4190593"/>
            <a:ext cx="2050119" cy="2111110"/>
          </a:xfrm>
          <a:prstGeom prst="rect">
            <a:avLst/>
          </a:prstGeom>
        </p:spPr>
      </p:pic>
      <p:pic>
        <p:nvPicPr>
          <p:cNvPr id="9" name="Рисунок 8" descr="20220404_100800.jpg"/>
          <p:cNvPicPr>
            <a:picLocks noChangeAspect="1"/>
          </p:cNvPicPr>
          <p:nvPr/>
        </p:nvPicPr>
        <p:blipFill>
          <a:blip r:embed="rId6" cstate="print"/>
          <a:srcRect l="43750" t="23684" r="30469" b="13721"/>
          <a:stretch>
            <a:fillRect/>
          </a:stretch>
        </p:blipFill>
        <p:spPr>
          <a:xfrm rot="5400000">
            <a:off x="6657377" y="4439967"/>
            <a:ext cx="2063722" cy="2058012"/>
          </a:xfrm>
          <a:prstGeom prst="rect">
            <a:avLst/>
          </a:prstGeom>
        </p:spPr>
      </p:pic>
      <p:pic>
        <p:nvPicPr>
          <p:cNvPr id="10" name="Рисунок 9" descr="20220404_100706.jpg"/>
          <p:cNvPicPr>
            <a:picLocks noChangeAspect="1"/>
          </p:cNvPicPr>
          <p:nvPr/>
        </p:nvPicPr>
        <p:blipFill>
          <a:blip r:embed="rId7" cstate="print"/>
          <a:srcRect l="46094" t="16917" r="28906" b="22180"/>
          <a:stretch>
            <a:fillRect/>
          </a:stretch>
        </p:blipFill>
        <p:spPr>
          <a:xfrm rot="5400000">
            <a:off x="3960807" y="3537867"/>
            <a:ext cx="242889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382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LEGO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конструирование – само по себе      обучение!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31725671_16-papik-pro-p-mozg-risunok-prostoi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605" y="1739319"/>
            <a:ext cx="2714644" cy="3534381"/>
          </a:xfrm>
        </p:spPr>
      </p:pic>
      <p:sp>
        <p:nvSpPr>
          <p:cNvPr id="8" name="TextBox 7"/>
          <p:cNvSpPr txBox="1"/>
          <p:nvPr/>
        </p:nvSpPr>
        <p:spPr>
          <a:xfrm>
            <a:off x="1357290" y="142873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эмоциями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178592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самоконтроль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1431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долговременная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500306"/>
            <a:ext cx="139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85749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психические образы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воображение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43314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к перевоплощению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000504"/>
            <a:ext cx="254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визуальное восприятие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357694"/>
            <a:ext cx="197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имитация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643446"/>
            <a:ext cx="421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адаптивный социальный интеллект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00636"/>
            <a:ext cx="442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восприятие с позиции другого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786" y="542926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150017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вера в собственные силы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2132" y="18573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визуальный поиск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3570" y="221455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абстрактное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322" y="2571744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кинестетическое осознание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7884" y="292893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пространственная визуализация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328612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 – моторные навыки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57884" y="3714752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388" y="407194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рабочая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43570" y="4500570"/>
            <a:ext cx="350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пространственное мышление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322" y="485776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00694" y="5214950"/>
            <a:ext cx="32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кратковременная 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3570" y="55007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когнитивная гибкость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412776"/>
            <a:ext cx="7406640" cy="208823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мир без границ!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Играй, развивайся, твори!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1800200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4569566"/>
            <a:ext cx="2736304" cy="139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486600" cy="92866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самой известной игрушки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43438" y="3643314"/>
            <a:ext cx="3929090" cy="285752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Конструктор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появился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прошлого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Тогда Оле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Кирк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Кристиансен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своей мастерской, названной 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(на датском языке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leg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godt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– «играй хорошо»,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произвел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революцию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и положил начало бурному развитию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конструкторов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2QB1b4AYF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72125" y="928688"/>
            <a:ext cx="3571875" cy="2571750"/>
          </a:xfrm>
        </p:spPr>
      </p:pic>
      <p:pic>
        <p:nvPicPr>
          <p:cNvPr id="5" name="Рисунок 4" descr="pOsqYR4mV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64389"/>
            <a:ext cx="3240360" cy="2643206"/>
          </a:xfrm>
          <a:prstGeom prst="rect">
            <a:avLst/>
          </a:prstGeom>
        </p:spPr>
      </p:pic>
      <p:pic>
        <p:nvPicPr>
          <p:cNvPr id="7" name="Рисунок 6" descr="Des_O'Malley_T.D._and_Pat_Whelan,_architect,_examine_model_of_Phase_1_complex_NIHE_Limerick_(930484825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29066"/>
            <a:ext cx="33282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golan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5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58688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-  одна из современных и распространённых педагогических систем, использующая трёхмерные модели реального мира и предметно – игровую среду обучения и развития ребёнка.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500570"/>
            <a:ext cx="8318158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LEGO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совокупность приёмов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Она объединяет в себе элементы игры и экспериментирования. Её используют в работе с детьми от 3 до 7 лет.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0220329074917_00.jpg"/>
          <p:cNvPicPr>
            <a:picLocks noChangeAspect="1"/>
          </p:cNvPicPr>
          <p:nvPr/>
        </p:nvPicPr>
        <p:blipFill>
          <a:blip r:embed="rId2" cstate="print"/>
          <a:srcRect t="3125" r="1389" b="9375"/>
          <a:stretch>
            <a:fillRect/>
          </a:stretch>
        </p:blipFill>
        <p:spPr>
          <a:xfrm>
            <a:off x="1475656" y="1627820"/>
            <a:ext cx="2810592" cy="2729873"/>
          </a:xfrm>
          <a:prstGeom prst="rect">
            <a:avLst/>
          </a:prstGeom>
        </p:spPr>
      </p:pic>
      <p:pic>
        <p:nvPicPr>
          <p:cNvPr id="5" name="Рисунок 4" descr="IMG20220330164035_00.jpg"/>
          <p:cNvPicPr>
            <a:picLocks noChangeAspect="1"/>
          </p:cNvPicPr>
          <p:nvPr/>
        </p:nvPicPr>
        <p:blipFill>
          <a:blip r:embed="rId3" cstate="print"/>
          <a:srcRect b="21875"/>
          <a:stretch>
            <a:fillRect/>
          </a:stretch>
        </p:blipFill>
        <p:spPr>
          <a:xfrm>
            <a:off x="5868144" y="1633501"/>
            <a:ext cx="2922670" cy="2656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6614492" cy="2500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конструирования-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 дошкольников творческо-конструктивных способностей и познавательной активности посредством образовательных конструкторов LEGO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0220328161809_00.jpg"/>
          <p:cNvPicPr>
            <a:picLocks noChangeAspect="1"/>
          </p:cNvPicPr>
          <p:nvPr/>
        </p:nvPicPr>
        <p:blipFill>
          <a:blip r:embed="rId2" cstate="print"/>
          <a:srcRect l="15278" b="25000"/>
          <a:stretch>
            <a:fillRect/>
          </a:stretch>
        </p:blipFill>
        <p:spPr>
          <a:xfrm>
            <a:off x="1187624" y="3068960"/>
            <a:ext cx="3425604" cy="3569050"/>
          </a:xfrm>
          <a:prstGeom prst="rect">
            <a:avLst/>
          </a:prstGeom>
        </p:spPr>
      </p:pic>
      <p:pic>
        <p:nvPicPr>
          <p:cNvPr id="4" name="Рисунок 3" descr="IMG20220330163922_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068960"/>
            <a:ext cx="3316358" cy="3431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274638"/>
            <a:ext cx="7776864" cy="32972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Задачи: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познакомить детей с видами конструктора, профессией «конструктор».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развивать у обучающихся алгоритмическое мышление, навыки конструирования. 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Развивать мелкую моторику, внимательность, аккуратность.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повышать мотивацию детей к изобретательству и созданию собственных проектов.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go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05064"/>
            <a:ext cx="5357850" cy="233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563072" cy="78579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85795"/>
            <a:ext cx="7643192" cy="221457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5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конструктор.</a:t>
            </a:r>
          </a:p>
          <a:p>
            <a:pPr>
              <a:buNone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классическое и тематическое.</a:t>
            </a:r>
          </a:p>
          <a:p>
            <a:pPr>
              <a:buNone/>
            </a:pP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Классическое </a:t>
            </a:r>
            <a:r>
              <a:rPr lang="ru-RU" sz="51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просто набор пластиковых кирпичиков и базовой</a:t>
            </a:r>
          </a:p>
          <a:p>
            <a:pPr>
              <a:buNone/>
            </a:pP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платформы. Оно дает полную свободу фантазии и воображению ребенка. </a:t>
            </a:r>
          </a:p>
          <a:p>
            <a:pPr>
              <a:buNone/>
            </a:pP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тематическое </a:t>
            </a:r>
            <a:r>
              <a:rPr lang="ru-RU" sz="51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уже разделяется на всевозможные серии по разным</a:t>
            </a:r>
          </a:p>
          <a:p>
            <a:pPr>
              <a:buNone/>
            </a:pPr>
            <a:r>
              <a:rPr lang="ru-RU" sz="51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темам.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11118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830253"/>
            <a:ext cx="3096344" cy="1934789"/>
          </a:xfrm>
          <a:prstGeom prst="rect">
            <a:avLst/>
          </a:prstGeom>
        </p:spPr>
      </p:pic>
      <p:pic>
        <p:nvPicPr>
          <p:cNvPr id="5" name="Рисунок 4" descr="6004423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643182"/>
            <a:ext cx="3195630" cy="1862596"/>
          </a:xfrm>
          <a:prstGeom prst="rect">
            <a:avLst/>
          </a:prstGeom>
        </p:spPr>
      </p:pic>
      <p:pic>
        <p:nvPicPr>
          <p:cNvPr id="6" name="Рисунок 5" descr="e63994a70d21184749925fc45e654b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581128"/>
            <a:ext cx="3286148" cy="201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14290"/>
            <a:ext cx="73854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многих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ассоциируется только с конструированием и ни с чем больше. Тем не менее на основе ЛЕГО – конструирования осуществляется интеграция следующих образовательных областей: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 в ДОУ не существуют в «чистом виде». Всегда происходит их интеграция, а с помощью применения ЛЕГО - конструирования легко можно интегрировать познавательное развитие, куда и входит техническое конструирование с художественно - эстетическим развитием, когда мы говорим о творческом конструировании, с социально – коммуникативным развитием и с другими образовательными областями. 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e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221088"/>
            <a:ext cx="3168922" cy="2182568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93096"/>
            <a:ext cx="3857652" cy="211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«общения» с конструкторами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детей происходит: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357298"/>
            <a:ext cx="46714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Развитие психических процессов: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памяти (дидактическая игра «Вспомни и собери»),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внимания (дидактическая игра «Что изменилось?»)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Развитие сенсорных эталонов: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цвет (дидактическая игра «Змейка»),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форма (дидактическая игра «Двойняшки»),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величина (дидактическая игра «Башня»)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Развитие речи: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дидактические игры «Угадай мою модель», «Выдумки»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Знакомство с окружающим миром: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дидактическая игра «Знакомство с правилами дорожного движения»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ша\Desktop\СВЕТКА\IMG20220330170454_00.jpg"/>
          <p:cNvPicPr>
            <a:picLocks noChangeAspect="1" noChangeArrowheads="1"/>
          </p:cNvPicPr>
          <p:nvPr/>
        </p:nvPicPr>
        <p:blipFill>
          <a:blip r:embed="rId2" cstate="print"/>
          <a:srcRect t="7291" r="18056" b="19791"/>
          <a:stretch>
            <a:fillRect/>
          </a:stretch>
        </p:blipFill>
        <p:spPr bwMode="auto">
          <a:xfrm>
            <a:off x="5645564" y="1484784"/>
            <a:ext cx="3357568" cy="436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341</TotalTime>
  <Words>612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Развитие у дошкольников творческо-конструктивных способностей и познавательной активности посредством образовательных конструкторов LEGO</vt:lpstr>
      <vt:lpstr>История самой известной игрушки</vt:lpstr>
      <vt:lpstr>Презентация PowerPoint</vt:lpstr>
      <vt:lpstr>LEGO – технология -  одна из современных и распространённых педагогических систем, использующая трёхмерные модели реального мира и предметно – игровую среду обучения и развития ребёнка.</vt:lpstr>
      <vt:lpstr>Цель LEGO – конструирования-  развитие у дошкольников творческо-конструктивных способностей и познавательной активности посредством образовательных конструкторов LEGO</vt:lpstr>
      <vt:lpstr>                                   Задачи:  Образовательные: познакомить детей с видами конструктора, профессией «конструктор».   Развивающие: развивать у обучающихся алгоритмическое мышление, навыки конструирования.  Развивать мелкую моторику, внимательность, аккуратность.  Воспитательные: повышать мотивацию детей к изобретательству и созданию собственных проектов.</vt:lpstr>
      <vt:lpstr>Оборудование:</vt:lpstr>
      <vt:lpstr>Презентация PowerPoint</vt:lpstr>
      <vt:lpstr>В процессе «общения» с конструкторами LEGO у детей происходит: </vt:lpstr>
      <vt:lpstr>Принципы LEGO - конструирования</vt:lpstr>
      <vt:lpstr>      Связывай                   Создавай                        Смотри             Совершенствуй</vt:lpstr>
      <vt:lpstr>Презентация PowerPoint</vt:lpstr>
      <vt:lpstr>Игра с LEGO – конструктором «Уточка»</vt:lpstr>
      <vt:lpstr>Нестандартное мышление</vt:lpstr>
      <vt:lpstr>LEGO - конструирование – само по себе      обучение!</vt:lpstr>
      <vt:lpstr>Лего- мир без границ! Играй, развивайся, твори!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конструирование в детском саду</dc:title>
  <dc:creator>Наташа</dc:creator>
  <cp:lastModifiedBy>Роман</cp:lastModifiedBy>
  <cp:revision>43</cp:revision>
  <dcterms:created xsi:type="dcterms:W3CDTF">2022-03-27T07:21:37Z</dcterms:created>
  <dcterms:modified xsi:type="dcterms:W3CDTF">2023-06-20T06:34:06Z</dcterms:modified>
</cp:coreProperties>
</file>