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7" r:id="rId5"/>
    <p:sldId id="261" r:id="rId6"/>
    <p:sldId id="262" r:id="rId7"/>
    <p:sldId id="27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76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80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86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3522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07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81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63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81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83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7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3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15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7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4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5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2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7FF1D9-2E93-4533-852B-2E50B83D60B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70DD-696D-41DE-8AEA-E359BFC45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04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176270"/>
            <a:ext cx="11971663" cy="3172859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000" dirty="0">
                <a:solidFill>
                  <a:prstClr val="white"/>
                </a:solidFill>
              </a:rPr>
              <a:t/>
            </a:r>
            <a:br>
              <a:rPr lang="ru-RU" sz="2000" dirty="0">
                <a:solidFill>
                  <a:prstClr val="white"/>
                </a:solidFill>
              </a:rPr>
            </a:br>
            <a:r>
              <a:rPr lang="ru-RU" sz="5400" b="1" dirty="0" smtClean="0">
                <a:solidFill>
                  <a:prstClr val="white"/>
                </a:solidFill>
              </a:rPr>
              <a:t>Принципы развития </a:t>
            </a:r>
            <a:r>
              <a:rPr lang="ru-RU" sz="5400" b="1" dirty="0" smtClean="0">
                <a:solidFill>
                  <a:prstClr val="white"/>
                </a:solidFill>
              </a:rPr>
              <a:t> </a:t>
            </a:r>
            <a:r>
              <a:rPr lang="ru-RU" sz="5400" b="1" dirty="0" smtClean="0">
                <a:solidFill>
                  <a:prstClr val="white"/>
                </a:solidFill>
              </a:rPr>
              <a:t>выносливости</a:t>
            </a:r>
            <a:br>
              <a:rPr lang="ru-RU" sz="5400" b="1" dirty="0" smtClean="0">
                <a:solidFill>
                  <a:prstClr val="white"/>
                </a:solidFill>
              </a:rPr>
            </a:br>
            <a:r>
              <a:rPr lang="ru-RU" sz="2000" dirty="0">
                <a:solidFill>
                  <a:prstClr val="white"/>
                </a:solidFill>
              </a:rPr>
              <a:t/>
            </a:r>
            <a:br>
              <a:rPr lang="ru-RU" sz="2000" dirty="0">
                <a:solidFill>
                  <a:prstClr val="white"/>
                </a:solidFill>
              </a:rPr>
            </a:br>
            <a:r>
              <a:rPr lang="ru-RU" sz="2000" dirty="0" smtClean="0">
                <a:solidFill>
                  <a:prstClr val="white"/>
                </a:solidFill>
              </a:rPr>
              <a:t/>
            </a:r>
            <a:br>
              <a:rPr lang="ru-RU" sz="2000" dirty="0" smtClean="0">
                <a:solidFill>
                  <a:prstClr val="white"/>
                </a:solidFill>
              </a:rPr>
            </a:br>
            <a:r>
              <a:rPr lang="ru-RU" sz="1800" dirty="0">
                <a:solidFill>
                  <a:prstClr val="white"/>
                </a:solidFill>
              </a:rPr>
              <a:t/>
            </a:r>
            <a:br>
              <a:rPr lang="ru-RU" sz="1800" dirty="0">
                <a:solidFill>
                  <a:prstClr val="white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горь\Desktop\DO8T93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39"/>
          <a:stretch>
            <a:fillRect/>
          </a:stretch>
        </p:blipFill>
        <p:spPr bwMode="auto">
          <a:xfrm>
            <a:off x="2886420" y="2244626"/>
            <a:ext cx="6808424" cy="438285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70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92308" y="1123719"/>
            <a:ext cx="3183874" cy="3339099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2400" b="1" i="1" dirty="0">
                <a:solidFill>
                  <a:prstClr val="white"/>
                </a:solidFill>
              </a:rPr>
              <a:t>Выносливость </a:t>
            </a:r>
            <a:r>
              <a:rPr lang="ru-RU" sz="2400" b="1" dirty="0" smtClean="0">
                <a:solidFill>
                  <a:prstClr val="white"/>
                </a:solidFill>
              </a:rPr>
              <a:t>–</a:t>
            </a:r>
            <a:br>
              <a:rPr lang="ru-RU" sz="2400" b="1" dirty="0" smtClean="0">
                <a:solidFill>
                  <a:prstClr val="white"/>
                </a:solidFill>
              </a:rPr>
            </a:b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это свойства человека обеспечивающие ему возможность противостоять утомлению и длительно выполнять физическую работу без снижения ее мощности.</a:t>
            </a:r>
            <a:br>
              <a:rPr lang="ru-RU" sz="2400" b="1" dirty="0">
                <a:solidFill>
                  <a:prstClr val="white"/>
                </a:solidFill>
              </a:rPr>
            </a:br>
            <a:endParaRPr lang="ru-RU" dirty="0"/>
          </a:p>
        </p:txBody>
      </p:sp>
      <p:pic>
        <p:nvPicPr>
          <p:cNvPr id="3" name="Picture 2" descr="C:\Users\Игорь\Desktop\2az7tr-aRXQ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88" y="264406"/>
            <a:ext cx="8255303" cy="61914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607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89" y="1421176"/>
            <a:ext cx="3437260" cy="3855444"/>
          </a:xfrm>
          <a:prstGeom prst="rect">
            <a:avLst/>
          </a:prstGeom>
        </p:spPr>
      </p:pic>
      <p:pic>
        <p:nvPicPr>
          <p:cNvPr id="7" name="Picture 2" descr="C:\Users\Игорь\Desktop\moskovskij-mejdunarodnyj-marafon-mira-2012-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453" t="4380" r="12937" b="11597"/>
          <a:stretch>
            <a:fillRect/>
          </a:stretch>
        </p:blipFill>
        <p:spPr bwMode="auto">
          <a:xfrm>
            <a:off x="176269" y="561861"/>
            <a:ext cx="8418826" cy="59199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387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2" y="275422"/>
            <a:ext cx="11038901" cy="1321366"/>
          </a:xfrm>
        </p:spPr>
        <p:txBody>
          <a:bodyPr/>
          <a:lstStyle/>
          <a:p>
            <a:r>
              <a:rPr lang="ru-RU" sz="2400" b="1" dirty="0"/>
              <a:t>Различают несколько видов выносливости – общую и специальную.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Игорь\Desktop\upload-RIAN_3302291.HR.ru-pic685-685x390-812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485" y="957852"/>
            <a:ext cx="9849079" cy="560750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583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198304"/>
            <a:ext cx="10355855" cy="185461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Специальную </a:t>
            </a:r>
            <a:r>
              <a:rPr 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выносливость можно разделить на три группы по характеру утомления и количественному составу участвующих в работе групп мышц</a:t>
            </a:r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39" y="1663547"/>
            <a:ext cx="4395729" cy="48987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pitchFamily="34" charset="0"/>
              </a:rPr>
              <a:t>местное (локальное) утомление - в работе принимают участие менее 1/3 части мышц; </a:t>
            </a:r>
            <a:endParaRPr lang="ru-RU" sz="2400" b="1" dirty="0" smtClean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lvl="0">
              <a:buClr>
                <a:srgbClr val="ACD433"/>
              </a:buClr>
            </a:pPr>
            <a:r>
              <a:rPr lang="ru-RU" sz="2400" b="1" dirty="0">
                <a:solidFill>
                  <a:prstClr val="white"/>
                </a:solidFill>
                <a:latin typeface="Tahoma" panose="020B0604030504040204" pitchFamily="34" charset="0"/>
              </a:rPr>
              <a:t>региональное утомление - в работе участвуют до 2/3 мышечной массы; </a:t>
            </a:r>
            <a:endParaRPr lang="ru-RU" sz="2400" b="1" dirty="0" smtClean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lvl="0">
              <a:buClr>
                <a:srgbClr val="ACD433"/>
              </a:buClr>
            </a:pPr>
            <a:r>
              <a:rPr lang="ru-RU" sz="2400" b="1" dirty="0">
                <a:solidFill>
                  <a:prstClr val="white"/>
                </a:solidFill>
                <a:latin typeface="Tahoma" panose="020B0604030504040204" pitchFamily="34" charset="0"/>
              </a:rPr>
              <a:t>глобальное утомление - в работе принимают участие свыше 2/3 мышечной массы тела.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endParaRPr lang="ru-RU" dirty="0"/>
          </a:p>
        </p:txBody>
      </p:sp>
      <p:pic>
        <p:nvPicPr>
          <p:cNvPr id="5" name="Picture 2" descr="C:\Users\Игорь\Desktop\d4e534d0d342009fbab4586e1c834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37" y="1553378"/>
            <a:ext cx="7399722" cy="493555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893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6053" y="925418"/>
            <a:ext cx="4935557" cy="5479864"/>
          </a:xfrm>
        </p:spPr>
        <p:txBody>
          <a:bodyPr/>
          <a:lstStyle/>
          <a:p>
            <a:pPr algn="r"/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3200" b="1" i="1" u="sng" dirty="0" smtClean="0"/>
              <a:t>Принципы </a:t>
            </a:r>
            <a:r>
              <a:rPr lang="ru-RU" sz="3200" b="1" i="1" u="sng" dirty="0"/>
              <a:t>развития выносливости</a:t>
            </a:r>
            <a:r>
              <a:rPr lang="ru-RU" sz="3200" b="1" i="1" u="sng" dirty="0" smtClean="0"/>
              <a:t>:</a:t>
            </a: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/>
              <a:t/>
            </a:r>
            <a:br>
              <a:rPr lang="ru-RU" sz="2400" b="1" i="1" u="sng" dirty="0"/>
            </a:br>
            <a:r>
              <a:rPr lang="ru-RU" sz="2400" b="1" dirty="0"/>
              <a:t>систематичность (занятия должны проходить постоянно, без длительных </a:t>
            </a:r>
            <a:r>
              <a:rPr lang="ru-RU" sz="2400" b="1" dirty="0" smtClean="0"/>
              <a:t>перерывов);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 постепенное повышение нагрузки;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Picture 2" descr="C:\Users\Игорь\Desktop\Speed+Skating+Day+4+ss6WYbldHHF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280" y="407624"/>
            <a:ext cx="6715795" cy="6118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53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2" y="187287"/>
            <a:ext cx="5277080" cy="6217994"/>
          </a:xfrm>
        </p:spPr>
        <p:txBody>
          <a:bodyPr/>
          <a:lstStyle/>
          <a:p>
            <a:pPr algn="r"/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3200" b="1" i="1" u="sng" dirty="0" smtClean="0"/>
              <a:t>Принципы </a:t>
            </a:r>
            <a:r>
              <a:rPr lang="ru-RU" sz="3200" b="1" i="1" u="sng" dirty="0"/>
              <a:t>развития выносливости</a:t>
            </a:r>
            <a:r>
              <a:rPr lang="ru-RU" sz="2400" b="1" i="1" u="sng" dirty="0" smtClean="0"/>
              <a:t>:</a:t>
            </a:r>
            <a:br>
              <a:rPr lang="ru-RU" sz="2400" b="1" i="1" u="sng" dirty="0" smtClean="0"/>
            </a:br>
            <a:r>
              <a:rPr lang="ru-RU" sz="2400" b="1" i="1" u="sng" dirty="0"/>
              <a:t/>
            </a:r>
            <a:br>
              <a:rPr lang="ru-RU" sz="2400" b="1" i="1" u="sng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доступность </a:t>
            </a:r>
            <a:r>
              <a:rPr lang="ru-RU" sz="2400" b="1" dirty="0"/>
              <a:t>(упражнения не должны соответствовать уровню развития занимающегося, должен осуществляться самоконтроль за реакцией организма на нагрузку);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 специальную выносливость необходимо развивать на фоне общей выносливости.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5255" y="1795750"/>
            <a:ext cx="5045724" cy="4452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C:\Users\Игорь\Desktop\630879308.jpg"/>
          <p:cNvPicPr>
            <a:picLocks noChangeAspect="1" noChangeArrowheads="1"/>
          </p:cNvPicPr>
          <p:nvPr/>
        </p:nvPicPr>
        <p:blipFill>
          <a:blip r:embed="rId2"/>
          <a:srcRect l="23108"/>
          <a:stretch>
            <a:fillRect/>
          </a:stretch>
        </p:blipFill>
        <p:spPr bwMode="auto">
          <a:xfrm>
            <a:off x="5457998" y="1509312"/>
            <a:ext cx="6547618" cy="482538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53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43219"/>
            <a:ext cx="9404723" cy="881350"/>
          </a:xfrm>
        </p:spPr>
        <p:txBody>
          <a:bodyPr/>
          <a:lstStyle/>
          <a:p>
            <a:pPr algn="ctr"/>
            <a:r>
              <a:rPr lang="ru-RU" b="1" dirty="0"/>
              <a:t>Немного о выносливости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54" y="1134737"/>
            <a:ext cx="3966073" cy="4868003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«Рекордсменом долголетия» среди марафонцев можно назвать грека Д. </a:t>
            </a:r>
            <a:r>
              <a:rPr lang="ru-RU" sz="2400" b="1" dirty="0" err="1"/>
              <a:t>Иорданидиса</a:t>
            </a:r>
            <a:r>
              <a:rPr lang="ru-RU" sz="2400" b="1" dirty="0"/>
              <a:t>, который в 98 лет одолел всю трассу бега. Для этого ему понадобилось 7 часов 40 минут. Впервые </a:t>
            </a:r>
            <a:r>
              <a:rPr lang="ru-RU" sz="2400" b="1" dirty="0" err="1"/>
              <a:t>Иорданидис</a:t>
            </a:r>
            <a:r>
              <a:rPr lang="ru-RU" sz="2400" b="1" dirty="0"/>
              <a:t> стартовал в марафонском беге в 1976 году в возрасте 96 лет</a:t>
            </a:r>
            <a:r>
              <a:rPr lang="ru-RU" sz="2400" b="1" dirty="0" smtClean="0"/>
              <a:t>.</a:t>
            </a:r>
          </a:p>
        </p:txBody>
      </p:sp>
      <p:pic>
        <p:nvPicPr>
          <p:cNvPr id="4" name="Picture 2" descr="C:\Users\Игорь\Desktop\043a2e766ec4aaa3eb1f908439d15f73.jpeg"/>
          <p:cNvPicPr>
            <a:picLocks noChangeAspect="1" noChangeArrowheads="1"/>
          </p:cNvPicPr>
          <p:nvPr/>
        </p:nvPicPr>
        <p:blipFill>
          <a:blip r:embed="rId2"/>
          <a:srcRect l="3946" r="4409"/>
          <a:stretch>
            <a:fillRect/>
          </a:stretch>
        </p:blipFill>
        <p:spPr bwMode="auto">
          <a:xfrm>
            <a:off x="4340502" y="1244904"/>
            <a:ext cx="7425511" cy="539826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84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118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 Принципы развития  выносливости    </vt:lpstr>
      <vt:lpstr>Выносливость –  это свойства человека обеспечивающие ему возможность противостоять утомлению и длительно выполнять физическую работу без снижения ее мощности. </vt:lpstr>
      <vt:lpstr>Слайд 3</vt:lpstr>
      <vt:lpstr>Различают несколько видов выносливости – общую и специальную.  </vt:lpstr>
      <vt:lpstr>Специальную выносливость можно разделить на три группы по характеру утомления и количественному составу участвующих в работе групп мышц:    </vt:lpstr>
      <vt:lpstr> Принципы развития выносливости:    систематичность (занятия должны проходить постоянно, без длительных перерывов);     постепенное повышение нагрузки;   .</vt:lpstr>
      <vt:lpstr> Принципы развития выносливости:   доступность (упражнения не должны соответствовать уровню развития занимающегося, должен осуществляться самоконтроль за реакцией организма на нагрузку);    специальную выносливость необходимо развивать на фоне общей выносливости.</vt:lpstr>
      <vt:lpstr>Немного о выносливости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Игорь</cp:lastModifiedBy>
  <cp:revision>27</cp:revision>
  <dcterms:created xsi:type="dcterms:W3CDTF">2016-11-29T13:58:46Z</dcterms:created>
  <dcterms:modified xsi:type="dcterms:W3CDTF">2018-02-24T16:17:22Z</dcterms:modified>
</cp:coreProperties>
</file>