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77" r:id="rId3"/>
    <p:sldId id="278" r:id="rId4"/>
    <p:sldId id="273" r:id="rId5"/>
    <p:sldId id="264" r:id="rId6"/>
    <p:sldId id="274" r:id="rId7"/>
    <p:sldId id="275" r:id="rId8"/>
    <p:sldId id="279" r:id="rId9"/>
    <p:sldId id="280" r:id="rId10"/>
  </p:sldIdLst>
  <p:sldSz cx="9144000" cy="6858000" type="screen4x3"/>
  <p:notesSz cx="6797675" cy="992505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DejaVu Sans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jhl+zf9/Eu7V9HDMzvbQ9hK7uV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151C687-A67F-4D03-80EC-5D33B2D9664A}">
  <a:tblStyle styleId="{7151C687-A67F-4D03-80EC-5D33B2D966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51" autoAdjust="0"/>
  </p:normalViewPr>
  <p:slideViewPr>
    <p:cSldViewPr snapToGrid="0">
      <p:cViewPr varScale="1">
        <p:scale>
          <a:sx n="62" d="100"/>
          <a:sy n="62" d="100"/>
        </p:scale>
        <p:origin x="5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9162" y="744537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24281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2:notes"/>
          <p:cNvSpPr txBox="1"/>
          <p:nvPr/>
        </p:nvSpPr>
        <p:spPr>
          <a:xfrm>
            <a:off x="3849687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85A25CA-41F3-40C4-B5C0-53BF100573DF}" type="slidenum">
              <a:rPr lang="en-US" altLang="ru-RU">
                <a:solidFill>
                  <a:srgbClr val="000000"/>
                </a:solidFill>
                <a:latin typeface="Times New Roman" pitchFamily="18" charset="0"/>
                <a:cs typeface="DejaVu Sans"/>
              </a:rPr>
              <a:pPr/>
              <a:t>2</a:t>
            </a:fld>
            <a:endParaRPr lang="en-US" altLang="ru-RU">
              <a:solidFill>
                <a:srgbClr val="000000"/>
              </a:solidFill>
              <a:latin typeface="Times New Roman" pitchFamily="18" charset="0"/>
              <a:cs typeface="DejaVu Sans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3849688" y="9426575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1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fld id="{5096BDA0-80AA-4DE5-8B67-9C009425897B}" type="slidenum">
              <a:rPr lang="en-US" altLang="ru-RU" sz="1200">
                <a:solidFill>
                  <a:srgbClr val="000000"/>
                </a:solidFill>
                <a:latin typeface="Calibri" pitchFamily="34" charset="0"/>
              </a:rPr>
              <a:pPr algn="r" eaLnBrk="1"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</a:tabLst>
              </a:pPr>
              <a:t>2</a:t>
            </a:fld>
            <a:endParaRPr lang="en-US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Google Shape;107;p4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miter lim="524287"/>
            <a:headEnd type="none" w="sm" len="sm"/>
            <a:tailEnd type="none" w="sm" len="sm"/>
          </a:ln>
        </p:spPr>
      </p:sp>
      <p:sp>
        <p:nvSpPr>
          <p:cNvPr id="15363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Google Shape;109;p4:notes"/>
          <p:cNvSpPr txBox="1">
            <a:spLocks noChangeArrowheads="1"/>
          </p:cNvSpPr>
          <p:nvPr/>
        </p:nvSpPr>
        <p:spPr bwMode="auto">
          <a:xfrm>
            <a:off x="3849688" y="9426575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ts val="1200"/>
              <a:buFont typeface="Calibri" pitchFamily="34" charset="0"/>
              <a:buNone/>
            </a:pPr>
            <a:fld id="{12DDEE81-A940-4726-A04A-0B9841C04016}" type="slidenum">
              <a:rPr lang="en-US" sz="12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SzPts val="1200"/>
                <a:buFont typeface="Calibri" pitchFamily="34" charset="0"/>
                <a:buNone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 txBox="1"/>
          <p:nvPr/>
        </p:nvSpPr>
        <p:spPr>
          <a:xfrm>
            <a:off x="3849687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7719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5" name="Google Shape;195;p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5" name="Google Shape;195;p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326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5" name="Google Shape;195;p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1442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Google Shape;212;p12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miter lim="524287"/>
            <a:headEnd type="none" w="sm" len="sm"/>
            <a:tailEnd type="none" w="sm" len="sm"/>
          </a:ln>
        </p:spPr>
      </p:sp>
      <p:sp>
        <p:nvSpPr>
          <p:cNvPr id="21507" name="Google Shape;213;p1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Google Shape;214;p12:notes"/>
          <p:cNvSpPr txBox="1">
            <a:spLocks noChangeArrowheads="1"/>
          </p:cNvSpPr>
          <p:nvPr/>
        </p:nvSpPr>
        <p:spPr bwMode="auto">
          <a:xfrm>
            <a:off x="3849688" y="9426575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ts val="1200"/>
              <a:buFont typeface="Calibri" pitchFamily="34" charset="0"/>
              <a:buNone/>
            </a:pPr>
            <a:fld id="{D54CFB44-7227-42B5-BE15-64A9939C7043}" type="slidenum">
              <a:rPr lang="en-US" sz="12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SzPts val="1200"/>
                <a:buFont typeface="Calibri" pitchFamily="34" charset="0"/>
                <a:buNone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Google Shape;249;p17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miter lim="524287"/>
            <a:headEnd type="none" w="sm" len="sm"/>
            <a:tailEnd type="none" w="sm" len="sm"/>
          </a:ln>
        </p:spPr>
      </p:sp>
      <p:sp>
        <p:nvSpPr>
          <p:cNvPr id="22531" name="Google Shape;250;p1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Google Shape;251;p17:notes"/>
          <p:cNvSpPr txBox="1">
            <a:spLocks noChangeArrowheads="1"/>
          </p:cNvSpPr>
          <p:nvPr/>
        </p:nvSpPr>
        <p:spPr bwMode="auto">
          <a:xfrm>
            <a:off x="3849688" y="9426575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ts val="1200"/>
              <a:buFont typeface="Calibri" pitchFamily="34" charset="0"/>
              <a:buNone/>
            </a:pPr>
            <a:fld id="{5C64E326-AF73-4D8C-A840-49D526889AF3}" type="slidenum">
              <a:rPr lang="en-US" sz="12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SzPts val="1200"/>
                <a:buFont typeface="Calibri" pitchFamily="34" charset="0"/>
                <a:buNone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633412" y="1828800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4509-7EF6-467F-83DB-8339C7C6084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6028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 rot="5400000">
            <a:off x="4623593" y="2280444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 rot="5400000">
            <a:off x="623094" y="365919"/>
            <a:ext cx="5811837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1"/>
          </p:nvPr>
        </p:nvSpPr>
        <p:spPr>
          <a:xfrm rot="5400000">
            <a:off x="2401093" y="61118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4"/>
          <p:cNvSpPr>
            <a:spLocks noGrp="1"/>
          </p:cNvSpPr>
          <p:nvPr>
            <p:ph type="pic" idx="2"/>
          </p:nvPr>
        </p:nvSpPr>
        <p:spPr>
          <a:xfrm>
            <a:off x="3886200" y="990600"/>
            <a:ext cx="4629150" cy="48768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630936" y="2057400"/>
            <a:ext cx="294894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body" idx="1"/>
          </p:nvPr>
        </p:nvSpPr>
        <p:spPr>
          <a:xfrm>
            <a:off x="3886200" y="990600"/>
            <a:ext cx="462915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body" idx="2"/>
          </p:nvPr>
        </p:nvSpPr>
        <p:spPr>
          <a:xfrm>
            <a:off x="630936" y="2057399"/>
            <a:ext cx="2948940" cy="38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54" name="Google Shape;54;p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6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7"/>
          <p:cNvSpPr txBox="1"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body" idx="2"/>
          </p:nvPr>
        </p:nvSpPr>
        <p:spPr>
          <a:xfrm>
            <a:off x="633845" y="2507551"/>
            <a:ext cx="3867150" cy="368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body" idx="3"/>
          </p:nvPr>
        </p:nvSpPr>
        <p:spPr>
          <a:xfrm>
            <a:off x="4629150" y="1681851"/>
            <a:ext cx="3886201" cy="82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body" idx="4"/>
          </p:nvPr>
        </p:nvSpPr>
        <p:spPr>
          <a:xfrm>
            <a:off x="4629150" y="2507551"/>
            <a:ext cx="3886201" cy="368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1"/>
          </p:nvPr>
        </p:nvSpPr>
        <p:spPr>
          <a:xfrm>
            <a:off x="633845" y="1828801"/>
            <a:ext cx="38862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2"/>
          </p:nvPr>
        </p:nvSpPr>
        <p:spPr>
          <a:xfrm>
            <a:off x="4629150" y="1828801"/>
            <a:ext cx="38862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633412" y="1828800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None/>
              </a:pPr>
              <a:t>1</a:t>
            </a:fld>
            <a:endParaRPr/>
          </a:p>
        </p:txBody>
      </p:sp>
      <p:graphicFrame>
        <p:nvGraphicFramePr>
          <p:cNvPr id="97" name="Google Shape;97;p2"/>
          <p:cNvGraphicFramePr/>
          <p:nvPr>
            <p:extLst>
              <p:ext uri="{D42A27DB-BD31-4B8C-83A1-F6EECF244321}">
                <p14:modId xmlns:p14="http://schemas.microsoft.com/office/powerpoint/2010/main" val="4179395521"/>
              </p:ext>
            </p:extLst>
          </p:nvPr>
        </p:nvGraphicFramePr>
        <p:xfrm>
          <a:off x="0" y="0"/>
          <a:ext cx="9143975" cy="685800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79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4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800" b="1" i="0" u="none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</a:t>
                      </a:r>
                      <a:r>
                        <a:rPr lang="en-US" sz="2800" b="1" i="0" u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П</a:t>
                      </a:r>
                      <a:r>
                        <a:rPr lang="ru-RU" sz="2800" b="1" i="0" u="none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роекта</a:t>
                      </a:r>
                      <a:r>
                        <a:rPr lang="en-US" sz="2800" b="1" i="0" u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800" b="1" i="0" u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</a:t>
                      </a:r>
                      <a:r>
                        <a:rPr lang="en-US" sz="2800" b="1" i="0" u="none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полное</a:t>
                      </a:r>
                      <a:r>
                        <a:rPr lang="ru-RU" sz="2800" b="1" i="0" u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2800" b="1" i="0" u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(вид, тема)</a:t>
                      </a:r>
                      <a:r>
                        <a:rPr lang="en-US" sz="2800" b="1" i="0" u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sz="2800" b="1" dirty="0"/>
                    </a:p>
                  </a:txBody>
                  <a:tcPr marL="91425" marR="91425" marT="45700" marB="45700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endParaRPr lang="ru-RU" sz="2800" b="1" i="0" u="none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  <a:tabLst/>
                        <a:defRPr/>
                      </a:pPr>
                      <a:r>
                        <a:rPr kumimoji="0" lang="ru-RU" altLang="ru-RU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Творческий проект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endParaRPr lang="ru-RU" sz="3600" b="1" i="0" u="none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algn="ctr"/>
                      <a:r>
                        <a:rPr lang="ru-RU" sz="3600" b="1" i="0" u="none" strike="noStrike" cap="none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«Витамины </a:t>
                      </a:r>
                      <a:r>
                        <a:rPr lang="ru-RU" sz="3600" b="1" i="0" u="none" strike="noStrike" cap="none" baseline="0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я люблю, быть здоровым я хочу»</a:t>
                      </a:r>
                      <a:endParaRPr lang="ru-RU" sz="3600" b="1" i="0" u="none" strike="noStrike" cap="none" dirty="0" smtClean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endParaRPr sz="1300" b="1" i="0" u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i="0" u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800" b="1" i="0" u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</a:t>
                      </a:r>
                      <a:r>
                        <a:rPr lang="en-US" sz="2800" b="1" i="0" u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П</a:t>
                      </a:r>
                      <a:r>
                        <a:rPr lang="ru-RU" sz="2800" b="1" i="0" u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роекта</a:t>
                      </a:r>
                      <a:r>
                        <a:rPr lang="en-US" sz="2800" b="1" i="0" u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-US" sz="2800" b="1" i="0" u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сокращенное</a:t>
                      </a:r>
                      <a:r>
                        <a:rPr lang="en-US" sz="2800" b="1" i="0" u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800" b="1" i="0" u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при</a:t>
                      </a:r>
                      <a:r>
                        <a:rPr lang="en-US" sz="2800" b="1" i="0" u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800" b="1" i="0" u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наличии</a:t>
                      </a:r>
                      <a:r>
                        <a:rPr lang="en-US" sz="2800" b="1" i="0" u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2800" b="1" dirty="0"/>
                    </a:p>
                  </a:txBody>
                  <a:tcPr marL="91425" marR="91425" marT="45700" marB="45700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600" b="1" i="0" u="none" strike="noStrike" cap="none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«Витамины - наши друзья»</a:t>
                      </a:r>
                      <a:endParaRPr sz="3600" b="1" i="0" u="none" strike="noStrike" cap="none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45700" marB="45700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47747A-9844-4AFC-955E-7E6CFF132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140" y="-66675"/>
            <a:ext cx="1905000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462713" y="6356350"/>
            <a:ext cx="2057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eaLnBrk="1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</a:pPr>
            <a:fld id="{C4EFBAB6-AB9B-4BE0-9A5F-4F7CD660E321}" type="slidenum">
              <a:rPr lang="en-US" altLang="ru-RU" sz="1200" b="1">
                <a:solidFill>
                  <a:srgbClr val="000000"/>
                </a:solidFill>
              </a:rPr>
              <a:pPr algn="r" eaLnBrk="1"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</a:tabLst>
              </a:pPr>
              <a:t>2</a:t>
            </a:fld>
            <a:endParaRPr lang="en-US" altLang="ru-RU" sz="1200" b="1">
              <a:solidFill>
                <a:srgbClr val="000000"/>
              </a:solidFill>
            </a:endParaRPr>
          </a:p>
        </p:txBody>
      </p:sp>
      <p:graphicFrame>
        <p:nvGraphicFramePr>
          <p:cNvPr id="617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85351"/>
              </p:ext>
            </p:extLst>
          </p:nvPr>
        </p:nvGraphicFramePr>
        <p:xfrm>
          <a:off x="0" y="0"/>
          <a:ext cx="9036050" cy="6858000"/>
        </p:xfrm>
        <a:graphic>
          <a:graphicData uri="http://schemas.openxmlformats.org/drawingml/2006/table">
            <a:tbl>
              <a:tblPr/>
              <a:tblGrid>
                <a:gridCol w="269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3745">
                <a:tc>
                  <a:txBody>
                    <a:bodyPr/>
                    <a:lstStyle/>
                    <a:p>
                      <a:pPr marL="88900" marR="0" lvl="0" indent="3175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Срок</a:t>
                      </a:r>
                      <a:r>
                        <a:rPr kumimoji="0" lang="en-US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начала</a:t>
                      </a:r>
                      <a:r>
                        <a:rPr kumimoji="0" lang="en-US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alt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окончания</a:t>
                      </a:r>
                      <a:r>
                        <a:rPr kumimoji="0" lang="en-US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 П</a:t>
                      </a:r>
                      <a:r>
                        <a:rPr kumimoji="0" lang="ru-RU" alt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роекта</a:t>
                      </a: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ime"/>
                        <a:ea typeface="+mn-ea"/>
                        <a:cs typeface="Times New Roman" pitchFamily="18" charset="0"/>
                      </a:endParaRPr>
                    </a:p>
                  </a:txBody>
                  <a:tcPr marL="25199" marR="25199" marT="0" marB="0" anchor="ctr" horzOverflow="overflow">
                    <a:lnL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3175" algn="l" defTabSz="457200" rtl="0" eaLnBrk="1" fontAlgn="base" latinLnBrk="0" hangingPunct="0">
                        <a:lnSpc>
                          <a:spcPct val="99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alt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октябрь 2022</a:t>
                      </a:r>
                      <a:r>
                        <a:rPr kumimoji="0" lang="en-US" alt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alt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декабрь 2022</a:t>
                      </a:r>
                    </a:p>
                  </a:txBody>
                  <a:tcPr marL="25199" marR="25199" marT="0" marB="0" anchor="ctr" horzOverflow="overflow">
                    <a:lnL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6204">
                <a:tc>
                  <a:txBody>
                    <a:bodyPr/>
                    <a:lstStyle/>
                    <a:p>
                      <a:pPr marL="88900" marR="0" lvl="0" indent="3175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Куратор</a:t>
                      </a:r>
                    </a:p>
                    <a:p>
                      <a:pPr marL="88900" marR="0" lvl="0" indent="3175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alt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роекта</a:t>
                      </a: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ime"/>
                        <a:ea typeface="+mn-ea"/>
                        <a:cs typeface="Times New Roman" pitchFamily="18" charset="0"/>
                      </a:endParaRPr>
                    </a:p>
                  </a:txBody>
                  <a:tcPr marL="25199" marR="25199" marT="0" marB="0" horzOverflow="overflow">
                    <a:lnL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ru-RU" sz="3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altLang="ru-RU" sz="3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 Рыбачук С.Н., методист</a:t>
                      </a:r>
                      <a:r>
                        <a:rPr kumimoji="0" lang="en-US" altLang="ru-RU" sz="3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5199" marR="25199" marT="0" marB="0" anchor="ctr" horzOverflow="overflow">
                    <a:lnL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80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Участники</a:t>
                      </a:r>
                      <a:r>
                        <a:rPr kumimoji="0" lang="en-US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alt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ime"/>
                          <a:ea typeface="+mn-ea"/>
                          <a:cs typeface="Times New Roman" pitchFamily="18" charset="0"/>
                        </a:rPr>
                        <a:t>роекта</a:t>
                      </a: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ime"/>
                        <a:ea typeface="+mn-ea"/>
                        <a:cs typeface="Times New Roman" pitchFamily="18" charset="0"/>
                      </a:endParaRPr>
                    </a:p>
                  </a:txBody>
                  <a:tcPr marL="91435" marR="91435" anchor="ctr" horzOverflow="overflow">
                    <a:lnL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 pitchFamily="34" charset="0"/>
                        <a:buNone/>
                      </a:pPr>
                      <a:r>
                        <a:rPr lang="ru-RU" sz="3200" b="0" i="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   </a:t>
                      </a:r>
                      <a:r>
                        <a:rPr lang="ru-RU" sz="3200" b="0" i="0" u="none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Кузахметова</a:t>
                      </a:r>
                      <a:r>
                        <a:rPr lang="ru-RU" sz="3200" b="0" i="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Э</a:t>
                      </a:r>
                      <a:r>
                        <a:rPr lang="ru-RU" sz="3200" b="0" i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.А., воспитатель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 pitchFamily="34" charset="0"/>
                        <a:buChar char="•"/>
                      </a:pPr>
                      <a:r>
                        <a:rPr lang="ru-RU" sz="3200" b="0" i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Воспитанники первой</a:t>
                      </a:r>
                      <a:r>
                        <a:rPr lang="ru-RU" sz="3200" b="0" i="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младшей </a:t>
                      </a:r>
                      <a:r>
                        <a:rPr lang="ru-RU" sz="3200" b="0" i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группы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 pitchFamily="34" charset="0"/>
                        <a:buChar char="•"/>
                      </a:pPr>
                      <a:r>
                        <a:rPr lang="ru-RU" sz="3200" b="0" i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Родители (законные представители) </a:t>
                      </a:r>
                    </a:p>
                  </a:txBody>
                  <a:tcPr marL="91435" marR="91435" anchor="ctr" horzOverflow="overflow">
                    <a:lnL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D8DC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5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111;p4"/>
          <p:cNvSpPr txBox="1">
            <a:spLocks noChangeArrowheads="1"/>
          </p:cNvSpPr>
          <p:nvPr/>
        </p:nvSpPr>
        <p:spPr bwMode="auto">
          <a:xfrm>
            <a:off x="6462713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r">
              <a:buClr>
                <a:srgbClr val="000000"/>
              </a:buClr>
              <a:buSzPts val="1200"/>
              <a:buFont typeface="Times New Roman" pitchFamily="18" charset="0"/>
              <a:buNone/>
            </a:pPr>
            <a:fld id="{DFE70957-371E-4659-A7A8-96F64D9F6EFF}" type="slidenum">
              <a:rPr lang="en-US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>
                <a:buClr>
                  <a:srgbClr val="000000"/>
                </a:buClr>
                <a:buSzPts val="1200"/>
                <a:buFont typeface="Times New Roman" pitchFamily="18" charset="0"/>
                <a:buNone/>
              </a:pPr>
              <a:t>3</a:t>
            </a:fld>
            <a:endParaRPr lang="ru-RU"/>
          </a:p>
        </p:txBody>
      </p:sp>
      <p:graphicFrame>
        <p:nvGraphicFramePr>
          <p:cNvPr id="112" name="Google Shape;112;p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99704"/>
              </p:ext>
            </p:extLst>
          </p:nvPr>
        </p:nvGraphicFramePr>
        <p:xfrm>
          <a:off x="-15875" y="1"/>
          <a:ext cx="9144000" cy="6857999"/>
        </p:xfrm>
        <a:graphic>
          <a:graphicData uri="http://schemas.openxmlformats.org/drawingml/2006/table">
            <a:tbl>
              <a:tblPr/>
              <a:tblGrid>
                <a:gridCol w="233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ts val="1800"/>
                        <a:buFont typeface="Calibri" pitchFamily="3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Основания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для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разработки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 П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роекта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ts val="1800"/>
                        <a:buFont typeface="Calibri" pitchFamily="3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(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проблемы, причины, анализ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в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графиках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схемах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таблицах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 и т.п.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)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ru-RU" sz="2400" b="0" i="0" dirty="0" smtClean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 Вчера вечером я услышала разговор кукол в кукольном уголке в детсаду. Кукла-мама рассказала, что её куклы-детки стали чаще болеть. Почему? Потому что</a:t>
                      </a:r>
                    </a:p>
                    <a:p>
                      <a:r>
                        <a:rPr lang="ru-RU" sz="2400" b="0" i="0" dirty="0" smtClean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им не хватает </a:t>
                      </a:r>
                      <a:r>
                        <a:rPr lang="ru-RU" sz="2400" b="1" i="0" dirty="0" smtClean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витаминов</a:t>
                      </a:r>
                      <a:r>
                        <a:rPr lang="ru-RU" sz="2400" b="0" i="0" dirty="0" smtClean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.</a:t>
                      </a:r>
                      <a:r>
                        <a:rPr lang="ru-RU" sz="1800" dirty="0" smtClean="0"/>
                        <a:t/>
                      </a:r>
                      <a:br>
                        <a:rPr lang="ru-RU" sz="1800" dirty="0" smtClean="0"/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</a:t>
                      </a:r>
                    </a:p>
                  </a:txBody>
                  <a:tcPr marL="91425" marR="91425" marT="45725" marB="45725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ts val="18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Новизна проекта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  <a:sym typeface="Calibri" pitchFamily="34" charset="0"/>
                      </a:endParaRPr>
                    </a:p>
                  </a:txBody>
                  <a:tcPr marL="91425" marR="91425" marT="45725" marB="45725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08" name="TextBox 1"/>
          <p:cNvSpPr txBox="1">
            <a:spLocks noChangeArrowheads="1"/>
          </p:cNvSpPr>
          <p:nvPr/>
        </p:nvSpPr>
        <p:spPr bwMode="auto">
          <a:xfrm>
            <a:off x="2717349" y="2152047"/>
            <a:ext cx="606716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lvl="0" indent="-342900" algn="ctr">
              <a:buClr>
                <a:schemeClr val="dk1"/>
              </a:buClr>
              <a:buSzPts val="1300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Проблема. Дети мало едят фруктов и овощей.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571343" y="4124196"/>
            <a:ext cx="64071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SzPts val="1300"/>
            </a:pPr>
            <a:r>
              <a:rPr lang="ru-RU" sz="3200" dirty="0" smtClean="0"/>
              <a:t>Посещение родителями, совместно с детьми, </a:t>
            </a:r>
            <a:r>
              <a:rPr lang="ru-RU" sz="3200" dirty="0"/>
              <a:t>ф</a:t>
            </a:r>
            <a:r>
              <a:rPr lang="ru-RU" sz="3200" dirty="0" smtClean="0"/>
              <a:t>руктового и овощного отдела в магазине.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None/>
              </a:pPr>
              <a:t>4</a:t>
            </a:fld>
            <a:endParaRPr/>
          </a:p>
        </p:txBody>
      </p:sp>
      <p:graphicFrame>
        <p:nvGraphicFramePr>
          <p:cNvPr id="112" name="Google Shape;112;p4"/>
          <p:cNvGraphicFramePr/>
          <p:nvPr>
            <p:extLst>
              <p:ext uri="{D42A27DB-BD31-4B8C-83A1-F6EECF244321}">
                <p14:modId xmlns:p14="http://schemas.microsoft.com/office/powerpoint/2010/main" val="17590092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33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5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3200" b="0" i="0" u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Цель Проекта</a:t>
                      </a:r>
                      <a:endParaRPr sz="3200" dirty="0"/>
                    </a:p>
                  </a:txBody>
                  <a:tcPr marL="91425" marR="91425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AutoNum type="arabicPeriod"/>
                      </a:pPr>
                      <a:endParaRPr lang="ru-RU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ru-RU" sz="28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Познакомить</a:t>
                      </a: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детей с понятием «витамины», их роли в жизни каждого человека и дать представление о разнообразии фруктов и овощей.</a:t>
                      </a:r>
                      <a:endParaRPr lang="ru-RU" dirty="0" smtClean="0"/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3200" b="0" i="0" u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Задачи Проекта</a:t>
                      </a:r>
                      <a:endParaRPr sz="3200" dirty="0"/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Calibri"/>
                        </a:rPr>
                        <a:t>1. Сформировать представление о значении полезных продуктов для оздоровления организма.</a:t>
                      </a:r>
                      <a:endParaRPr lang="ru-RU" sz="2800" b="0" i="0" u="none" strike="noStrike" cap="non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Calibri"/>
                        </a:rPr>
                        <a:t>2.Формироать  умение различать </a:t>
                      </a: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Calibri"/>
                        </a:rPr>
                        <a:t> </a:t>
                      </a: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Calibri"/>
                        </a:rPr>
                        <a:t>овощи и фрукты по цвету, форме, </a:t>
                      </a: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Calibri"/>
                        </a:rPr>
                        <a:t>величине.</a:t>
                      </a:r>
                      <a:endParaRPr lang="ru-RU" sz="2800" b="0" i="0" u="none" strike="noStrike" cap="non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Calibri"/>
                        </a:rPr>
                        <a:t>3. Развивать умение детей изображать овощи и фрукты в рисовании, лепке, аппликации, используя различные способы и средства изображения;</a:t>
                      </a:r>
                      <a:endParaRPr lang="ru-RU" sz="2800" b="0" i="0" u="none" strike="noStrike" cap="non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800" b="0" i="0" u="none" strike="noStrike" cap="non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94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None/>
              </a:pPr>
              <a:t>5</a:t>
            </a:fld>
            <a:endParaRPr/>
          </a:p>
        </p:txBody>
      </p:sp>
      <p:graphicFrame>
        <p:nvGraphicFramePr>
          <p:cNvPr id="198" name="Google Shape;198;p9"/>
          <p:cNvGraphicFramePr/>
          <p:nvPr>
            <p:extLst>
              <p:ext uri="{D42A27DB-BD31-4B8C-83A1-F6EECF244321}">
                <p14:modId xmlns:p14="http://schemas.microsoft.com/office/powerpoint/2010/main" val="293751965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18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6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3200" b="1" i="0" u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Задача  </a:t>
                      </a:r>
                      <a:r>
                        <a:rPr lang="ru-RU" sz="3200" b="1" i="0" u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3200" b="1" i="0" u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Сформировать</a:t>
                      </a:r>
                      <a:r>
                        <a:rPr lang="ru-RU" sz="3200" b="1" i="0" u="none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представление о значении полезных продуктов для  оздоровления организма.</a:t>
                      </a:r>
                      <a:endParaRPr lang="ru-RU" sz="3200" b="1" i="0" u="none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b="0" i="0" u="none" strike="noStrike" cap="non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Calibri"/>
                        </a:rPr>
                        <a:t>   </a:t>
                      </a:r>
                      <a:endParaRPr lang="ru-RU" sz="1800" b="0" i="0" u="none" strike="noStrike" cap="non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3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1.Познакомить</a:t>
                      </a:r>
                      <a:r>
                        <a:rPr lang="ru-RU" sz="32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с  разнообразием  овощей и фруктов, их полезными свойствами.</a:t>
                      </a:r>
                    </a:p>
                    <a:p>
                      <a:r>
                        <a:rPr lang="ru-RU" sz="3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2.Узнать</a:t>
                      </a:r>
                      <a:r>
                        <a:rPr lang="ru-RU" sz="3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ru-RU" sz="32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в каких продуктах живут витамины</a:t>
                      </a:r>
                      <a:r>
                        <a:rPr lang="ru-RU" sz="3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r>
                        <a:rPr lang="ru-RU" sz="3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3. Узнать,</a:t>
                      </a:r>
                      <a:r>
                        <a:rPr lang="ru-RU" sz="32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где растут овощи и фрукты.</a:t>
                      </a:r>
                      <a:endParaRPr lang="ru-RU" sz="32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ru-RU" sz="3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4. Что</a:t>
                      </a:r>
                      <a:r>
                        <a:rPr lang="ru-RU" sz="32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можно приготовить из овощей и фруктов</a:t>
                      </a:r>
                      <a:r>
                        <a:rPr lang="ru-RU" sz="3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endParaRPr lang="ru-RU" sz="32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endParaRPr lang="ru-RU" sz="14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None/>
              </a:pPr>
              <a:t>6</a:t>
            </a:fld>
            <a:endParaRPr/>
          </a:p>
        </p:txBody>
      </p:sp>
      <p:graphicFrame>
        <p:nvGraphicFramePr>
          <p:cNvPr id="198" name="Google Shape;198;p9"/>
          <p:cNvGraphicFramePr/>
          <p:nvPr>
            <p:extLst>
              <p:ext uri="{D42A27DB-BD31-4B8C-83A1-F6EECF244321}">
                <p14:modId xmlns:p14="http://schemas.microsoft.com/office/powerpoint/2010/main" val="21748833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965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8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b="1" i="0" u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Задача </a:t>
                      </a:r>
                      <a:r>
                        <a:rPr lang="ru-RU" sz="3200" b="1" i="0" u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b="1" i="0" u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Формировать умение различать  </a:t>
                      </a:r>
                      <a:endParaRPr lang="ru-RU" sz="3200" b="1" i="0" u="none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b="1" i="0" u="none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овощи и фрукты  и овощи по цвету, форме, величине.</a:t>
                      </a:r>
                      <a:endParaRPr lang="ru-RU" sz="3200" b="0" i="0" u="none" strike="noStrike" cap="none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b="0" i="0" u="none" strike="noStrike" cap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Calibri"/>
                        </a:rPr>
                        <a:t>  </a:t>
                      </a:r>
                      <a:endParaRPr sz="3200" b="1" i="0" u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 Расширить представление детей об овощах и фруктах, названиях, форме, цвете, вкусе, запахе, твердости (мягкости)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2. Развивать умение различать фрукты по свойствам (форма, размер, количество), сравнивать в практических видах деятельности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и в играх. </a:t>
                      </a:r>
                      <a:endParaRPr lang="ru-RU" sz="28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endParaRPr lang="ru-RU" sz="2800" b="0" i="0" u="none" strike="noStrike" cap="none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35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None/>
              </a:pPr>
              <a:t>7</a:t>
            </a:fld>
            <a:endParaRPr/>
          </a:p>
        </p:txBody>
      </p:sp>
      <p:graphicFrame>
        <p:nvGraphicFramePr>
          <p:cNvPr id="198" name="Google Shape;198;p9"/>
          <p:cNvGraphicFramePr/>
          <p:nvPr>
            <p:extLst>
              <p:ext uri="{D42A27DB-BD31-4B8C-83A1-F6EECF244321}">
                <p14:modId xmlns:p14="http://schemas.microsoft.com/office/powerpoint/2010/main" val="3841851148"/>
              </p:ext>
            </p:extLst>
          </p:nvPr>
        </p:nvGraphicFramePr>
        <p:xfrm>
          <a:off x="0" y="0"/>
          <a:ext cx="9144000" cy="816865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79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0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3200" b="0" i="0" u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Задача 3 </a:t>
                      </a:r>
                      <a:endParaRPr lang="ru-RU" sz="3200" b="0" i="0" u="none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3200" b="0" i="0" u="none" strike="noStrike" cap="none" dirty="0" smtClean="0">
                        <a:solidFill>
                          <a:schemeClr val="bg1"/>
                        </a:solidFill>
                        <a:latin typeface="Calibri"/>
                        <a:ea typeface="Arial"/>
                        <a:cs typeface="Times New Roman" pitchFamily="18" charset="0"/>
                        <a:sym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3200" b="0" i="0" u="none" strike="noStrike" cap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Развивать умение детей изображать овощи и фрукты в рисовании, лепке, аппликации, используя различные способы и средства изображения;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3200" b="0" i="0" u="none" strike="noStrike" cap="none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ru-RU" sz="2800" b="0" i="0" u="none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1.Сиситематизировать знания детей об овощах и фруктах.</a:t>
                      </a:r>
                    </a:p>
                    <a:p>
                      <a:pPr marL="101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ru-RU" sz="2800" b="0" i="0" u="none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Закрепить умение детей лепить предметы круглой и овальной формы.</a:t>
                      </a:r>
                    </a:p>
                    <a:p>
                      <a:pPr marL="101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ru-RU" sz="2800" b="0" i="0" u="none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 Формировать умение наклеивать готовые формы в соответствии с замыслом.</a:t>
                      </a:r>
                      <a:endParaRPr lang="ru-RU" sz="2800" b="0" i="0" u="none" baseline="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78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216;p12"/>
          <p:cNvSpPr txBox="1">
            <a:spLocks noChangeArrowheads="1"/>
          </p:cNvSpPr>
          <p:nvPr/>
        </p:nvSpPr>
        <p:spPr bwMode="auto">
          <a:xfrm>
            <a:off x="6462713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r">
              <a:buClr>
                <a:srgbClr val="000000"/>
              </a:buClr>
              <a:buSzPts val="1200"/>
              <a:buFont typeface="Times New Roman" pitchFamily="18" charset="0"/>
              <a:buNone/>
            </a:pPr>
            <a:fld id="{E100AF90-5DF0-49B5-AA86-E2578AE89599}" type="slidenum">
              <a:rPr lang="en-US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>
                <a:buClr>
                  <a:srgbClr val="000000"/>
                </a:buClr>
                <a:buSzPts val="1200"/>
                <a:buFont typeface="Times New Roman" pitchFamily="18" charset="0"/>
                <a:buNone/>
              </a:pPr>
              <a:t>8</a:t>
            </a:fld>
            <a:endParaRPr lang="ru-RU"/>
          </a:p>
        </p:txBody>
      </p:sp>
      <p:graphicFrame>
        <p:nvGraphicFramePr>
          <p:cNvPr id="217" name="Google Shape;217;p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73075"/>
              </p:ext>
            </p:extLst>
          </p:nvPr>
        </p:nvGraphicFramePr>
        <p:xfrm>
          <a:off x="0" y="0"/>
          <a:ext cx="9144000" cy="10546100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4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ts val="2000"/>
                        <a:buFont typeface="Calibri" pitchFamily="34" charset="0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Результат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 П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роекта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  <a:sym typeface="Times New Roman"/>
                        </a:rPr>
                        <a:t>Понимание детьми значения витаминов для сохранения и укрепления здоровья.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  <a:sym typeface="Times New Roman"/>
                        </a:rPr>
                        <a:t>Развитие творческих и познавательных способностей детей.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285750" marR="91450" marT="45725" marB="45725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3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ts val="2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Что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 после завершения П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роекта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 будет дальше 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?</a:t>
                      </a: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1. Может быть продолжен посадкой лука в группе – «витамины зимой».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2. Выставка поделок «Фруктовый калейдоскоп»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3. </a:t>
                      </a:r>
                      <a:r>
                        <a:rPr kumimoji="0" lang="ru-RU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Фотостенд</a:t>
                      </a: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: «Витамины я люблю»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 4. Привлечение к участию  родителей.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5. Выставка книжек-малышек про витамины.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Новая проблема. Дети не знают о грибах и ягодах.</a:t>
                      </a:r>
                    </a:p>
                  </a:txBody>
                  <a:tcPr marL="285750" marR="91450" marT="45725" marB="45725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6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" name="Google Shape;253;p17"/>
          <p:cNvGraphicFramePr/>
          <p:nvPr/>
        </p:nvGraphicFramePr>
        <p:xfrm>
          <a:off x="-107950" y="0"/>
          <a:ext cx="9251950" cy="6858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</a:t>
                      </a:r>
                      <a:endParaRPr dirty="0"/>
                    </a:p>
                  </a:txBody>
                  <a:tcPr marL="91425" marR="91425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74" name="Google Shape;254;p17"/>
          <p:cNvSpPr>
            <a:spLocks noGrp="1"/>
          </p:cNvSpPr>
          <p:nvPr>
            <p:ph type="ctrTitle"/>
          </p:nvPr>
        </p:nvSpPr>
        <p:spPr>
          <a:xfrm>
            <a:off x="1692275" y="2781300"/>
            <a:ext cx="7199313" cy="977900"/>
          </a:xfrm>
        </p:spPr>
        <p:txBody>
          <a:bodyPr lIns="91425" tIns="45700" rIns="91425" bIns="4570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1F4E79"/>
              </a:buClr>
              <a:buSzPts val="4000"/>
            </a:pPr>
            <a:r>
              <a:rPr lang="en-US" sz="4000" b="1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Спасибо за внимание!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72838310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505</Words>
  <Application>Microsoft Office PowerPoint</Application>
  <PresentationFormat>Экран (4:3)</PresentationFormat>
  <Paragraphs>86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Times New Roman</vt:lpstr>
      <vt:lpstr>Calibri</vt:lpstr>
      <vt:lpstr>Taime</vt:lpstr>
      <vt:lpstr>Arial</vt:lpstr>
      <vt:lpstr>Noto Sans Symbols</vt:lpstr>
      <vt:lpstr>DejaVu Sans</vt:lpstr>
      <vt:lpstr>Helvetica Neue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Paratrooper</cp:lastModifiedBy>
  <cp:revision>86</cp:revision>
  <dcterms:created xsi:type="dcterms:W3CDTF">2012-01-11T08:01:34Z</dcterms:created>
  <dcterms:modified xsi:type="dcterms:W3CDTF">2022-07-12T06:04:13Z</dcterms:modified>
</cp:coreProperties>
</file>