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67" r:id="rId4"/>
    <p:sldId id="257" r:id="rId5"/>
    <p:sldId id="259" r:id="rId6"/>
    <p:sldId id="260" r:id="rId7"/>
    <p:sldId id="261" r:id="rId8"/>
    <p:sldId id="262" r:id="rId9"/>
    <p:sldId id="270" r:id="rId10"/>
    <p:sldId id="269" r:id="rId11"/>
    <p:sldId id="264" r:id="rId12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1027" name="Замещающий текст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1028" name="Замещающая дата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ru-RU"/>
          </a:p>
        </p:txBody>
      </p:sp>
      <p:sp>
        <p:nvSpPr>
          <p:cNvPr id="1029" name="Замещающий нижний колонтитул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ru-RU"/>
          </a:p>
        </p:txBody>
      </p:sp>
      <p:sp>
        <p:nvSpPr>
          <p:cNvPr id="1030" name="Замещающий номер слайда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style.rbc.ru/health/6260512c9a79473c1d969e53" TargetMode="External"/><Relationship Id="rId2" Type="http://schemas.openxmlformats.org/officeDocument/2006/relationships/hyperlink" Target="https://med-prof.ru/patsientam/poleznye-materialy-dlya-naseleniya/pitaysya-pravilno/piramida-zdorovogo-pitaniya" TargetMode="External"/><Relationship Id="rId1" Type="http://schemas.openxmlformats.org/officeDocument/2006/relationships/hyperlink" Target="https://zav.minsk.gov.by/tsentr-gigieny-i-epidemiologii-informiruet/5715-pravilnoe-pitanie-i-ego-polz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Заголовок 2150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sz="4000">
                <a:solidFill>
                  <a:srgbClr val="FF0000"/>
                </a:solidFill>
              </a:rPr>
              <a:t>Как и чем правильно питаться?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21507" name="Замещающий текст 21506"/>
          <p:cNvSpPr>
            <a:spLocks noGrp="1"/>
          </p:cNvSpPr>
          <p:nvPr>
            <p:ph type="body" idx="1"/>
          </p:nvPr>
        </p:nvSpPr>
        <p:spPr>
          <a:xfrm>
            <a:off x="6096000" y="6172200"/>
            <a:ext cx="2895600" cy="487363"/>
          </a:xfrm>
          <a:ln/>
        </p:spPr>
        <p:txBody>
          <a:bodyPr/>
          <a:p>
            <a:pPr>
              <a:lnSpc>
                <a:spcPct val="80000"/>
              </a:lnSpc>
            </a:pPr>
            <a:r>
              <a:rPr sz="1400"/>
              <a:t>Автор презентации: </a:t>
            </a:r>
            <a:endParaRPr sz="1400"/>
          </a:p>
          <a:p>
            <a:pPr>
              <a:lnSpc>
                <a:spcPct val="80000"/>
              </a:lnSpc>
            </a:pPr>
            <a:r>
              <a:rPr lang="ru-RU" sz="1400"/>
              <a:t>Ивина Лилия Балабековна</a:t>
            </a:r>
            <a:endParaRPr lang="ru-RU" sz="1400"/>
          </a:p>
        </p:txBody>
      </p:sp>
      <p:pic>
        <p:nvPicPr>
          <p:cNvPr id="21509" name="Изображение 21508" descr="i?id=a2d3ea8d04c588ba0315c3d1cd1b019517b56e76-9160391-images-thumbs&amp;n=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28800" y="1828800"/>
            <a:ext cx="5486400" cy="37512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Заголовок 174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t>Источник информации:</a:t>
            </a:r>
          </a:p>
        </p:txBody>
      </p:sp>
      <p:sp>
        <p:nvSpPr>
          <p:cNvPr id="17411" name="Замещающий текст 1741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lnSpc>
                <a:spcPct val="90000"/>
              </a:lnSpc>
            </a:pPr>
            <a:r>
              <a:rPr sz="2800">
                <a:hlinkClick r:id="rId1"/>
              </a:rPr>
              <a:t>https://zav.minsk.gov.by/tsentr-gigieny-i-epidemiologii-informiruet/5715-pravilnoe-pitanie-i-ego-polza</a:t>
            </a:r>
            <a:endParaRPr sz="2800"/>
          </a:p>
          <a:p>
            <a:pPr>
              <a:lnSpc>
                <a:spcPct val="90000"/>
              </a:lnSpc>
            </a:pPr>
            <a:endParaRPr sz="2800"/>
          </a:p>
          <a:p>
            <a:pPr>
              <a:lnSpc>
                <a:spcPct val="90000"/>
              </a:lnSpc>
            </a:pPr>
            <a:r>
              <a:rPr sz="2800">
                <a:hlinkClick r:id="rId2"/>
              </a:rPr>
              <a:t>https://med-prof.ru/patsientam/poleznye-materialy-dlya-naseleniya/pitaysya-pravilno/piramida-zdorovogo-pitaniya</a:t>
            </a:r>
            <a:endParaRPr sz="2800"/>
          </a:p>
          <a:p>
            <a:pPr>
              <a:lnSpc>
                <a:spcPct val="90000"/>
              </a:lnSpc>
            </a:pPr>
            <a:endParaRPr sz="2800"/>
          </a:p>
          <a:p>
            <a:pPr>
              <a:lnSpc>
                <a:spcPct val="90000"/>
              </a:lnSpc>
            </a:pPr>
            <a:r>
              <a:rPr sz="2800">
                <a:hlinkClick r:id="rId3"/>
              </a:rPr>
              <a:t>https://style.rbc.ru/health/6260512c9a79473c1d969e53#p3</a:t>
            </a:r>
            <a:endParaRPr sz="2800"/>
          </a:p>
          <a:p>
            <a:pPr>
              <a:lnSpc>
                <a:spcPct val="90000"/>
              </a:lnSpc>
            </a:pPr>
            <a:endParaRPr sz="2800"/>
          </a:p>
          <a:p>
            <a:pPr>
              <a:lnSpc>
                <a:spcPct val="90000"/>
              </a:lnSpc>
            </a:pP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3" name="Изображение 20482" descr="i?id=507511319e2cbe1fb77de3a5b347a18907db0f8a-8751803-images-thumbs&amp;n=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66800"/>
            <a:ext cx="3352800" cy="20177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484" name="Группа 20483"/>
          <p:cNvGrpSpPr>
            <a:grpSpLocks noChangeAspect="1"/>
          </p:cNvGrpSpPr>
          <p:nvPr/>
        </p:nvGrpSpPr>
        <p:grpSpPr>
          <a:xfrm>
            <a:off x="457200" y="990600"/>
            <a:ext cx="8229600" cy="4572000"/>
            <a:chOff x="288" y="1017"/>
            <a:chExt cx="2734" cy="721"/>
          </a:xfrm>
        </p:grpSpPr>
        <p:sp>
          <p:nvSpPr>
            <p:cNvPr id="20485" name="Прямоугольник 20484"/>
            <p:cNvSpPr>
              <a:spLocks noChangeAspect="1" noTextEdit="1"/>
            </p:cNvSpPr>
            <p:nvPr/>
          </p:nvSpPr>
          <p:spPr>
            <a:xfrm>
              <a:off x="288" y="1017"/>
              <a:ext cx="2734" cy="72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cxnSp>
          <p:nvCxnSpPr>
            <p:cNvPr id="20486" name="_s20486"/>
            <p:cNvCxnSpPr>
              <a:stCxn id="20492" idx="0"/>
              <a:endCxn id="20489" idx="2"/>
            </p:cNvCxnSpPr>
            <p:nvPr/>
          </p:nvCxnSpPr>
          <p:spPr>
            <a:xfrm rot="-16200000" flipH="1">
              <a:off x="2052" y="910"/>
              <a:ext cx="141" cy="935"/>
            </a:xfrm>
            <a:prstGeom prst="bentConnector3">
              <a:avLst>
                <a:gd name="adj1" fmla="val 13042"/>
              </a:avLst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487" name="_s20487"/>
            <p:cNvCxnSpPr>
              <a:stCxn id="20491" idx="0"/>
              <a:endCxn id="20489" idx="2"/>
            </p:cNvCxnSpPr>
            <p:nvPr/>
          </p:nvCxnSpPr>
          <p:spPr>
            <a:xfrm rot="16200000">
              <a:off x="1585" y="1377"/>
              <a:ext cx="141" cy="1"/>
            </a:xfrm>
            <a:prstGeom prst="straightConnector1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0488" name="_s20488"/>
            <p:cNvCxnSpPr>
              <a:stCxn id="20490" idx="0"/>
              <a:endCxn id="20489" idx="2"/>
            </p:cNvCxnSpPr>
            <p:nvPr/>
          </p:nvCxnSpPr>
          <p:spPr>
            <a:xfrm rot="16200000">
              <a:off x="1117" y="910"/>
              <a:ext cx="141" cy="935"/>
            </a:xfrm>
            <a:prstGeom prst="bentConnector3">
              <a:avLst>
                <a:gd name="adj1" fmla="val 13042"/>
              </a:avLst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0489" name="_s20489"/>
            <p:cNvSpPr/>
            <p:nvPr/>
          </p:nvSpPr>
          <p:spPr>
            <a:xfrm>
              <a:off x="1223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0000"/>
              </a:srgbClr>
            </a:solidFill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0" tIns="0" rIns="0" bIns="0" anchor="ctr" anchorCtr="0"/>
            <a:p>
              <a:pPr algn="ctr">
                <a:buChar char="•"/>
              </a:pPr>
              <a:r>
                <a:rPr sz="2000"/>
                <a:t>пить достаточное</a:t>
              </a:r>
              <a:endParaRPr sz="2000"/>
            </a:p>
            <a:p>
              <a:pPr algn="ctr"/>
              <a:r>
                <a:rPr sz="2000"/>
                <a:t> количество </a:t>
              </a:r>
              <a:endParaRPr sz="2000"/>
            </a:p>
            <a:p>
              <a:pPr algn="ctr"/>
              <a:r>
                <a:rPr sz="2000"/>
                <a:t>(не менее 2-х литров </a:t>
              </a:r>
              <a:endParaRPr sz="2000"/>
            </a:p>
            <a:p>
              <a:pPr algn="ctr"/>
              <a:r>
                <a:rPr sz="2000"/>
                <a:t>в день) </a:t>
              </a:r>
              <a:endParaRPr sz="2000"/>
            </a:p>
            <a:p>
              <a:pPr algn="ctr"/>
              <a:r>
                <a:rPr sz="2000"/>
                <a:t>чистой воды;</a:t>
              </a:r>
              <a:endParaRPr sz="2000"/>
            </a:p>
            <a:p>
              <a:pPr algn="ctr"/>
              <a:endParaRPr sz="2000"/>
            </a:p>
          </p:txBody>
        </p:sp>
        <p:sp>
          <p:nvSpPr>
            <p:cNvPr id="20490" name="_s20490"/>
            <p:cNvSpPr/>
            <p:nvPr/>
          </p:nvSpPr>
          <p:spPr>
            <a:xfrm>
              <a:off x="288" y="145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000"/>
              </a:srgbClr>
            </a:solidFill>
            <a:ln w="28575" cap="flat" cmpd="sng">
              <a:solidFill>
                <a:srgbClr val="FF00AD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0" tIns="0" rIns="0" bIns="0" anchor="ctr" anchorCtr="0"/>
            <a:p>
              <a:pPr algn="ctr">
                <a:buChar char="•"/>
              </a:pPr>
              <a:r>
                <a:rPr sz="2300"/>
                <a:t>кушать сидя, </a:t>
              </a:r>
              <a:endParaRPr sz="2300"/>
            </a:p>
            <a:p>
              <a:pPr algn="ctr"/>
              <a:r>
                <a:rPr sz="2300"/>
                <a:t>желательно </a:t>
              </a:r>
              <a:endParaRPr sz="2300"/>
            </a:p>
            <a:p>
              <a:pPr algn="ctr"/>
              <a:r>
                <a:rPr sz="2300"/>
                <a:t>поставив </a:t>
              </a:r>
              <a:endParaRPr sz="2300"/>
            </a:p>
            <a:p>
              <a:pPr algn="ctr"/>
              <a:r>
                <a:rPr sz="2300"/>
                <a:t>обе ноги на пол;</a:t>
              </a:r>
              <a:endParaRPr sz="2300"/>
            </a:p>
            <a:p>
              <a:pPr algn="ctr"/>
              <a:endParaRPr sz="2300"/>
            </a:p>
          </p:txBody>
        </p:sp>
        <p:sp>
          <p:nvSpPr>
            <p:cNvPr id="20491" name="_s20491"/>
            <p:cNvSpPr/>
            <p:nvPr/>
          </p:nvSpPr>
          <p:spPr>
            <a:xfrm>
              <a:off x="1223" y="145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000"/>
              </a:srgbClr>
            </a:solidFill>
            <a:ln w="28575" cap="flat" cmpd="sng">
              <a:solidFill>
                <a:srgbClr val="FF00AD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0" tIns="0" rIns="0" bIns="0" anchor="ctr" anchorCtr="0"/>
            <a:p>
              <a:pPr algn="ctr">
                <a:buChar char="•"/>
              </a:pPr>
              <a:r>
                <a:rPr sz="2300"/>
                <a:t>кушать медленно</a:t>
              </a:r>
              <a:endParaRPr sz="2300"/>
            </a:p>
            <a:p>
              <a:pPr algn="ctr"/>
              <a:r>
                <a:rPr sz="2300"/>
                <a:t>пережевывая</a:t>
              </a:r>
              <a:endParaRPr sz="2300"/>
            </a:p>
            <a:p>
              <a:pPr algn="ctr"/>
              <a:r>
                <a:rPr sz="2300"/>
                <a:t>каждый кусочек</a:t>
              </a:r>
              <a:endParaRPr sz="2300"/>
            </a:p>
          </p:txBody>
        </p:sp>
        <p:sp>
          <p:nvSpPr>
            <p:cNvPr id="20492" name="_s20492"/>
            <p:cNvSpPr/>
            <p:nvPr/>
          </p:nvSpPr>
          <p:spPr>
            <a:xfrm>
              <a:off x="2158" y="145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000"/>
              </a:srgbClr>
            </a:solidFill>
            <a:ln w="28575" cap="flat" cmpd="sng">
              <a:solidFill>
                <a:srgbClr val="FF00AD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0" tIns="0" rIns="0" bIns="0" anchor="ctr" anchorCtr="0"/>
            <a:p>
              <a:pPr algn="ctr">
                <a:buChar char="•"/>
              </a:pPr>
              <a:r>
                <a:rPr sz="2300"/>
                <a:t>кушать тогда </a:t>
              </a:r>
              <a:endParaRPr sz="2300"/>
            </a:p>
            <a:p>
              <a:pPr algn="ctr"/>
              <a:r>
                <a:rPr sz="2300"/>
                <a:t>когда начали </a:t>
              </a:r>
              <a:endParaRPr sz="2300"/>
            </a:p>
            <a:p>
              <a:pPr algn="ctr"/>
              <a:r>
                <a:rPr sz="2300"/>
                <a:t>чувствовать</a:t>
              </a:r>
              <a:endParaRPr sz="2300"/>
            </a:p>
            <a:p>
              <a:pPr algn="ctr"/>
              <a:r>
                <a:rPr sz="2300"/>
                <a:t>голод </a:t>
              </a:r>
              <a:endParaRPr sz="2300"/>
            </a:p>
          </p:txBody>
        </p:sp>
      </p:grpSp>
      <p:pic>
        <p:nvPicPr>
          <p:cNvPr id="20493" name="Изображение 20492" descr="i?id=d112218ad3f193f9db487d1d97632debe05ce911-9098008-images-thumbs&amp;n=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066800"/>
            <a:ext cx="3200400" cy="2143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94" name="Текстовое поле 20493"/>
          <p:cNvSpPr txBox="1"/>
          <p:nvPr/>
        </p:nvSpPr>
        <p:spPr>
          <a:xfrm>
            <a:off x="1066800" y="115888"/>
            <a:ext cx="7467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>
                <a:solidFill>
                  <a:srgbClr val="FF0000"/>
                </a:solidFill>
              </a:rPr>
              <a:t>Несколько принципов о том как правильно кушать: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05" name="Заголовок 820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5238"/>
          </a:xfrm>
          <a:ln/>
        </p:spPr>
        <p:txBody>
          <a:bodyPr anchor="ctr" anchorCtr="0"/>
          <a:p>
            <a:r>
              <a:rPr sz="4000">
                <a:solidFill>
                  <a:srgbClr val="FF0000"/>
                </a:solidFill>
              </a:rPr>
              <a:t>Четыре группы здоровых продуктов!!!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8206" name="Замещающий текст 8205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6553200" cy="5410200"/>
          </a:xfrm>
          <a:ln/>
        </p:spPr>
        <p:txBody>
          <a:bodyPr/>
          <a:p>
            <a:pPr marL="271780" indent="-271780">
              <a:buFont typeface="Wingdings" panose="05000000000000000000" pitchFamily="2" charset="2"/>
              <a:buChar char="ü"/>
            </a:pPr>
            <a:r>
              <a:rPr b="1" u="sng"/>
              <a:t>Первая группа– зерновые.</a:t>
            </a:r>
            <a:r>
              <a:rPr b="1"/>
              <a:t> В них содержится мало жиров, они поставляют организму необходимые витамины, минералы и клетчатку.</a:t>
            </a:r>
            <a:endParaRPr b="1"/>
          </a:p>
          <a:p>
            <a:pPr marL="271780" indent="-271780">
              <a:buFont typeface="Wingdings" panose="05000000000000000000" pitchFamily="2" charset="2"/>
              <a:buNone/>
            </a:pPr>
            <a:r>
              <a:rPr b="1"/>
              <a:t> </a:t>
            </a:r>
            <a:endParaRPr b="1"/>
          </a:p>
          <a:p>
            <a:pPr marL="271780" indent="-271780">
              <a:buFont typeface="Wingdings" panose="05000000000000000000" pitchFamily="2" charset="2"/>
              <a:buNone/>
            </a:pPr>
            <a:endParaRPr b="1"/>
          </a:p>
          <a:p>
            <a:pPr marL="271780" indent="-271780">
              <a:buFont typeface="Wingdings" panose="05000000000000000000" pitchFamily="2" charset="2"/>
              <a:buNone/>
            </a:pPr>
            <a:endParaRPr b="1"/>
          </a:p>
        </p:txBody>
      </p:sp>
      <p:pic>
        <p:nvPicPr>
          <p:cNvPr id="8208" name="Изображение 8207" descr="i?id=bb69d952bf5446a572f89c962371ef9a97585d73-9246913-images-thumbs&amp;n=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24400" y="3962400"/>
            <a:ext cx="4191000" cy="2619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1" name="Замещающий текст 12290"/>
          <p:cNvSpPr>
            <a:spLocks noGrp="1"/>
          </p:cNvSpPr>
          <p:nvPr>
            <p:ph type="body" idx="1"/>
          </p:nvPr>
        </p:nvSpPr>
        <p:spPr>
          <a:xfrm>
            <a:off x="304800" y="533400"/>
            <a:ext cx="5410200" cy="6126163"/>
          </a:xfrm>
          <a:ln/>
        </p:spPr>
        <p:txBody>
          <a:bodyPr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sz="2800" b="1" u="sng"/>
              <a:t>Вторая группа– фрукты и овощи</a:t>
            </a:r>
            <a:r>
              <a:rPr sz="2800" b="1"/>
              <a:t>. Они обеспечивают организм важными витаминами, минералами и клетчаткой. И, как правило, не содержат жиров. Рекомендуется включать в рацион продукты с высоким содержанием витамина С (цитрусовые, киви, клубнику) и с высоким содержанием витамина А (морковь, тыкву, шпинат, капусту, дыню). </a:t>
            </a:r>
            <a:endParaRPr sz="2800" b="1"/>
          </a:p>
        </p:txBody>
      </p:sp>
      <p:pic>
        <p:nvPicPr>
          <p:cNvPr id="12292" name="Изображение 12291" descr="Что в овощах и фруктах полезного? 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1828800"/>
            <a:ext cx="3505200" cy="2974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5" name="Замещающий текст 13314"/>
          <p:cNvSpPr>
            <a:spLocks noGrp="1"/>
          </p:cNvSpPr>
          <p:nvPr>
            <p:ph type="body" idx="1"/>
          </p:nvPr>
        </p:nvSpPr>
        <p:spPr>
          <a:xfrm>
            <a:off x="609600" y="3352800"/>
            <a:ext cx="7924800" cy="3306763"/>
          </a:xfrm>
          <a:ln/>
        </p:spPr>
        <p:txBody>
          <a:bodyPr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sz="2800" b="1" u="sng"/>
              <a:t>Третья группа – продукты животного происхождения</a:t>
            </a:r>
            <a:r>
              <a:rPr sz="2800" b="1"/>
              <a:t>. Это группа молочных и мясных продуктов, куда также относятся птица, бобовые, яйца и орехи. Такая пища обеспечивает организм важными питательными веществами, в первую очередь белком, кальцием, железом и цинком.  </a:t>
            </a:r>
            <a:endParaRPr sz="2800" b="1"/>
          </a:p>
          <a:p>
            <a:pPr>
              <a:lnSpc>
                <a:spcPct val="90000"/>
              </a:lnSpc>
            </a:pPr>
            <a:endParaRPr sz="2800"/>
          </a:p>
        </p:txBody>
      </p:sp>
      <p:pic>
        <p:nvPicPr>
          <p:cNvPr id="13317" name="Изображение 13316" descr="i?id=49be8074f235eafcef39aff740550ed807ba8cd4-8497448-images-thumbs&amp;n=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09800" y="227013"/>
            <a:ext cx="4724400" cy="29733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9" name="Замещающий текст 14338"/>
          <p:cNvSpPr>
            <a:spLocks noGrp="1"/>
          </p:cNvSpPr>
          <p:nvPr>
            <p:ph type="body" idx="1"/>
          </p:nvPr>
        </p:nvSpPr>
        <p:spPr>
          <a:xfrm>
            <a:off x="228600" y="457200"/>
            <a:ext cx="6400800" cy="4038600"/>
          </a:xfrm>
          <a:ln/>
        </p:spPr>
        <p:txBody>
          <a:bodyPr/>
          <a:p>
            <a:pPr>
              <a:buFont typeface="Wingdings" panose="05000000000000000000" pitchFamily="2" charset="2"/>
              <a:buChar char="ü"/>
            </a:pPr>
            <a:r>
              <a:rPr b="1" u="sng"/>
              <a:t>Четвертая группа – жиры, масла и сладости</a:t>
            </a:r>
            <a:r>
              <a:rPr b="1"/>
              <a:t>. Будучи высококалорийными, они поставляют организму никаких питательных веществ, кроме сахара, жира и калорий. Минимизируйте!</a:t>
            </a:r>
            <a:endParaRPr b="1"/>
          </a:p>
          <a:p/>
        </p:txBody>
      </p:sp>
      <p:pic>
        <p:nvPicPr>
          <p:cNvPr id="14340" name="Изображение 14339" descr="i?id=37df53bae3b1d0fc54276c859ee7f14bf38da71e-8148275-images-thumbs&amp;n=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8200" y="3810000"/>
            <a:ext cx="4267200" cy="284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5" name="Изображение 15364" descr="0507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7400" y="914400"/>
            <a:ext cx="5135563" cy="5791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6" name="Текстовое поле 15365"/>
          <p:cNvSpPr txBox="1"/>
          <p:nvPr/>
        </p:nvSpPr>
        <p:spPr>
          <a:xfrm>
            <a:off x="228600" y="228600"/>
            <a:ext cx="8915400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200" b="1">
                <a:solidFill>
                  <a:srgbClr val="FF0000"/>
                </a:solidFill>
              </a:rPr>
              <a:t>Приблизительные суточные нормы потребления продуктов.</a:t>
            </a:r>
            <a:r>
              <a:rPr sz="2200"/>
              <a:t> </a:t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Заголовок 2355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  <a:ln/>
        </p:spPr>
        <p:txBody>
          <a:bodyPr anchor="ctr" anchorCtr="0"/>
          <a:p>
            <a:r>
              <a:rPr sz="3200">
                <a:solidFill>
                  <a:srgbClr val="FF0000"/>
                </a:solidFill>
              </a:rPr>
              <a:t>Общие правила сочетания продуктов: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23555" name="Замещающий текст 23554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ln/>
        </p:spPr>
        <p:txBody>
          <a:bodyPr/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sz="2000" b="1"/>
              <a:t>белки не сочетаются с крахмалами;</a:t>
            </a:r>
            <a:endParaRPr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sz="2000" b="1"/>
              <a:t>в одном приеме пище нужен один концентрированный источник белка;</a:t>
            </a:r>
            <a:endParaRPr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sz="2000" b="1"/>
              <a:t>крахмалистые овощи и </a:t>
            </a:r>
            <a:r>
              <a:rPr sz="2000" b="1" err="1"/>
              <a:t>высокоуглеводные</a:t>
            </a:r>
            <a:r>
              <a:rPr sz="2000" b="1"/>
              <a:t> продукты сочетаются только с вареными </a:t>
            </a:r>
            <a:r>
              <a:rPr sz="2000" b="1" err="1"/>
              <a:t>некрахмалистыми</a:t>
            </a:r>
            <a:r>
              <a:rPr sz="2000" b="1"/>
              <a:t> овощами;</a:t>
            </a:r>
            <a:endParaRPr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sz="2000" b="1"/>
              <a:t>мясо, рыбу и яйца надо есть с </a:t>
            </a:r>
            <a:r>
              <a:rPr sz="2000" b="1" err="1"/>
              <a:t>некрахмалистыми</a:t>
            </a:r>
            <a:r>
              <a:rPr sz="2000" b="1"/>
              <a:t> овощами;</a:t>
            </a:r>
            <a:endParaRPr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sz="2000" b="1"/>
              <a:t>орехи, семечки и сухофрукты сочетаются только с сырыми овощами;</a:t>
            </a:r>
            <a:endParaRPr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sz="2000" b="1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sz="2000" b="1"/>
              <a:t>фрукты следует есть отдельно, особенно арбуз и дыню.</a:t>
            </a:r>
            <a:endParaRPr sz="20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Замещающий текст 22529"/>
          <p:cNvSpPr>
            <a:spLocks noGrp="1"/>
          </p:cNvSpPr>
          <p:nvPr>
            <p:ph type="body" idx="1"/>
          </p:nvPr>
        </p:nvSpPr>
        <p:spPr>
          <a:xfrm>
            <a:off x="533400" y="3200400"/>
            <a:ext cx="8229600" cy="3306763"/>
          </a:xfrm>
          <a:ln/>
        </p:spPr>
        <p:txBody>
          <a:bodyPr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sz="2400" b="1"/>
              <a:t>Здоровое питание – это не просто набор полезных продуктов, это стиль жизни. Необходимо знать меру в поглощении пищи и помнить основные правила и законы потребления разных продуктов.</a:t>
            </a:r>
            <a:endParaRPr sz="2400" b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sz="2400" b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sz="2400" b="1"/>
              <a:t>Вознаграждением будет нормальный вес, крепкое здоровье и отличное самочувствие.</a:t>
            </a:r>
            <a:endParaRPr sz="2400" b="1"/>
          </a:p>
        </p:txBody>
      </p:sp>
      <p:pic>
        <p:nvPicPr>
          <p:cNvPr id="22531" name="Изображение 22530" descr="Принципы питания при наборе мышечной массы.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2200" y="152400"/>
            <a:ext cx="4114800" cy="2743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2065</Words>
  <Application>WPS Presentation</Application>
  <PresentationFormat>Экран</PresentationFormat>
  <Paragraphs>57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SimSun</vt:lpstr>
      <vt:lpstr>Wingdings</vt:lpstr>
      <vt:lpstr>Microsoft YaHei</vt:lpstr>
      <vt:lpstr>Arial Unicode MS</vt:lpstr>
      <vt:lpstr>Calibri</vt:lpstr>
      <vt:lpstr>Оформление по умолчанию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Lilia</cp:lastModifiedBy>
  <cp:revision>8</cp:revision>
  <dcterms:created xsi:type="dcterms:W3CDTF">2023-04-10T06:38:22Z</dcterms:created>
  <dcterms:modified xsi:type="dcterms:W3CDTF">2023-08-23T20:13:09Z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110ECD991794468ABD9C66103BB11E42</vt:lpwstr>
  </property>
  <property fmtid="{D5CDD505-2E9C-101B-9397-08002B2CF9AE}" pid="4" name="KSOProductBuildVer">
    <vt:lpwstr>1049-11.2.0.11537</vt:lpwstr>
  </property>
</Properties>
</file>