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84" r:id="rId3"/>
    <p:sldId id="285" r:id="rId4"/>
    <p:sldId id="278" r:id="rId5"/>
    <p:sldId id="280" r:id="rId6"/>
    <p:sldId id="287" r:id="rId7"/>
    <p:sldId id="289" r:id="rId8"/>
    <p:sldId id="282" r:id="rId9"/>
    <p:sldId id="283" r:id="rId10"/>
    <p:sldId id="290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СКР н.года</c:v>
                </c:pt>
                <c:pt idx="1">
                  <c:v>СКР к.года</c:v>
                </c:pt>
                <c:pt idx="2">
                  <c:v>ПР Н.года</c:v>
                </c:pt>
                <c:pt idx="3">
                  <c:v>ПР к.года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80</c:v>
                </c:pt>
                <c:pt idx="2">
                  <c:v>73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9A-47FE-84BB-E610BB9BD3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СКР н.года</c:v>
                </c:pt>
                <c:pt idx="1">
                  <c:v>СКР к.года</c:v>
                </c:pt>
                <c:pt idx="2">
                  <c:v>ПР Н.года</c:v>
                </c:pt>
                <c:pt idx="3">
                  <c:v>ПР к.года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20</c:v>
                </c:pt>
                <c:pt idx="2">
                  <c:v>14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9A-47FE-84BB-E610BB9BD3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СКР н.года</c:v>
                </c:pt>
                <c:pt idx="1">
                  <c:v>СКР к.года</c:v>
                </c:pt>
                <c:pt idx="2">
                  <c:v>ПР Н.года</c:v>
                </c:pt>
                <c:pt idx="3">
                  <c:v>ПР к.года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</c:v>
                </c:pt>
                <c:pt idx="1">
                  <c:v>0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9A-47FE-84BB-E610BB9BD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543208"/>
        <c:axId val="231543600"/>
      </c:barChart>
      <c:catAx>
        <c:axId val="23154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543600"/>
        <c:crosses val="autoZero"/>
        <c:auto val="1"/>
        <c:lblAlgn val="ctr"/>
        <c:lblOffset val="100"/>
        <c:noMultiLvlLbl val="0"/>
      </c:catAx>
      <c:valAx>
        <c:axId val="23154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54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РР н.года</c:v>
                </c:pt>
                <c:pt idx="1">
                  <c:v>РР к.года</c:v>
                </c:pt>
                <c:pt idx="2">
                  <c:v>ХЭР н.года</c:v>
                </c:pt>
                <c:pt idx="3">
                  <c:v>ХЭР к.года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72</c:v>
                </c:pt>
                <c:pt idx="2">
                  <c:v>57</c:v>
                </c:pt>
                <c:pt idx="3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C-4FA5-8803-F0E348B6FB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РР н.года</c:v>
                </c:pt>
                <c:pt idx="1">
                  <c:v>РР к.года</c:v>
                </c:pt>
                <c:pt idx="2">
                  <c:v>ХЭР н.года</c:v>
                </c:pt>
                <c:pt idx="3">
                  <c:v>ХЭР к.года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</c:v>
                </c:pt>
                <c:pt idx="1">
                  <c:v>25</c:v>
                </c:pt>
                <c:pt idx="2">
                  <c:v>25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9C-4FA5-8803-F0E348B6FB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РР н.года</c:v>
                </c:pt>
                <c:pt idx="1">
                  <c:v>РР к.года</c:v>
                </c:pt>
                <c:pt idx="2">
                  <c:v>ХЭР н.года</c:v>
                </c:pt>
                <c:pt idx="3">
                  <c:v>ХЭР к.года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9C-4FA5-8803-F0E348B6F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540856"/>
        <c:axId val="231538896"/>
      </c:barChart>
      <c:catAx>
        <c:axId val="23154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538896"/>
        <c:crosses val="autoZero"/>
        <c:auto val="1"/>
        <c:lblAlgn val="ctr"/>
        <c:lblOffset val="100"/>
        <c:noMultiLvlLbl val="0"/>
      </c:catAx>
      <c:valAx>
        <c:axId val="23153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54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9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2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2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2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13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3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5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29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5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2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92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8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8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6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9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7992888" cy="216024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Организация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педагогической </a:t>
            </a:r>
            <a:r>
              <a:rPr lang="ru-RU" sz="3200" b="1" dirty="0">
                <a:solidFill>
                  <a:srgbClr val="C00000"/>
                </a:solidFill>
              </a:rPr>
              <a:t>диагностики в соответствии с ФГОС ДО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468052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МБДОУ детский сад №109 «Букваренок»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воспитатель </a:t>
            </a:r>
            <a:r>
              <a:rPr lang="ru-RU" b="1" smtClean="0"/>
              <a:t>Седова И.Н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РР и ХЭР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75231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844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16819">
            <a:off x="683568" y="2636912"/>
            <a:ext cx="6347714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D60093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solidFill>
                <a:srgbClr val="D6009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5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87400" y="428625"/>
            <a:ext cx="8356600" cy="631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Педагогическая диагностика – это   оценка индивидуального развития детей дошкольного возраста, связанная с оценкой эффективности педагогических действий и лежащая в основе  дальнейшего планирования (ФГОС ДО п.3.2.3 ).</a:t>
            </a:r>
          </a:p>
          <a:p>
            <a:pPr marL="0" indent="0">
              <a:buNone/>
            </a:pPr>
            <a:r>
              <a:rPr lang="ru-RU" sz="2800" b="1" dirty="0" smtClean="0"/>
              <a:t>Важным  </a:t>
            </a:r>
            <a:r>
              <a:rPr lang="ru-RU" sz="2800" b="1" dirty="0"/>
              <a:t>моментом  при  формировании  подраздела  «Планируемые  результаты  освоения  Программы» (ФГОС ДО) является  организация  работы  педагогического  коллектива в  рамках  проведения  педагогической  диагностики,  поскольку максимальное достижение планируемых результатов непосредственно связано с оценкой индивидуального развития детей.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6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679450" y="928688"/>
            <a:ext cx="8464550" cy="5197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Педагогическая  диагностика  </a:t>
            </a:r>
            <a:r>
              <a:rPr lang="ru-RU" sz="2800" b="1" dirty="0">
                <a:solidFill>
                  <a:srgbClr val="C00000"/>
                </a:solidFill>
              </a:rPr>
              <a:t>не  должна  предполагать специально  созданных  для  ее  проведения  мероприятий</a:t>
            </a:r>
            <a:r>
              <a:rPr lang="ru-RU" sz="2800" b="1" dirty="0"/>
              <a:t>,  которые могут привести к нарушению режима и переутомлению детей</a:t>
            </a:r>
            <a:r>
              <a:rPr lang="ru-RU" sz="2800" dirty="0"/>
              <a:t>. 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Также  педагогическая  диагностика  </a:t>
            </a:r>
            <a:r>
              <a:rPr lang="ru-RU" sz="2800" b="1" dirty="0">
                <a:solidFill>
                  <a:srgbClr val="C00000"/>
                </a:solidFill>
              </a:rPr>
              <a:t>не  предполагает жестких временных рамок</a:t>
            </a:r>
            <a:r>
              <a:rPr lang="ru-RU" sz="2800" b="1" dirty="0"/>
              <a:t>, так как это противоречит сути мониторинга,  возрастным  особенностям  воспитанников,  а  также  содержанию ФГОС ДО.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596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педагогической диагностики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71600" y="2060848"/>
            <a:ext cx="7308800" cy="406531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Педагогическая диагностика проводится во всех возрастных группах 2 раза в год: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начале года и в конце.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основании полученных результатов в начале учебного года педагоги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проектируют образовательную деятельность с детьми каждой возрастной группы,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 также планируют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индивидуальную работу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образовательным областям с теми детьми, которые требуют особой педагогической поддержки.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958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980728"/>
            <a:ext cx="7696200" cy="50403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Aharoni" panose="02010803020104030203" pitchFamily="2" charset="-79"/>
              </a:rPr>
              <a:t>  </a:t>
            </a:r>
          </a:p>
          <a:p>
            <a:pPr>
              <a:buNone/>
            </a:pP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Aharoni" panose="02010803020104030203" pitchFamily="2" charset="-79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Aharoni" panose="02010803020104030203" pitchFamily="2" charset="-79"/>
              </a:rPr>
              <a:t> Задача 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Aharoni" panose="02010803020104030203" pitchFamily="2" charset="-79"/>
              </a:rPr>
              <a:t>педагогической </a:t>
            </a:r>
            <a:r>
              <a:rPr lang="ru-RU" sz="3600" u="sng" dirty="0">
                <a:solidFill>
                  <a:srgbClr val="FF0000"/>
                </a:solidFill>
                <a:latin typeface="Times New Roman" pitchFamily="18" charset="0"/>
                <a:cs typeface="Aharoni" panose="02010803020104030203" pitchFamily="2" charset="-79"/>
              </a:rPr>
              <a:t>диагностики – </a:t>
            </a:r>
            <a:r>
              <a:rPr lang="ru-RU" sz="3600" dirty="0">
                <a:latin typeface="Times New Roman" pitchFamily="18" charset="0"/>
                <a:cs typeface="Aharoni" panose="02010803020104030203" pitchFamily="2" charset="-79"/>
              </a:rPr>
              <a:t>получить наиболее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anose="02010803020104030203" pitchFamily="2" charset="-79"/>
              </a:rPr>
              <a:t>полную информацию об индивидуальных особенностях развития детей</a:t>
            </a:r>
            <a:r>
              <a:rPr lang="ru-RU" sz="3600" dirty="0">
                <a:latin typeface="Times New Roman" pitchFamily="18" charset="0"/>
                <a:cs typeface="Aharoni" panose="02010803020104030203" pitchFamily="2" charset="-79"/>
              </a:rPr>
              <a:t>, на основании которой могут быть разработаны рекомендации по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anose="02010803020104030203" pitchFamily="2" charset="-79"/>
              </a:rPr>
              <a:t>совершенствованию образовательной деятельности.</a:t>
            </a:r>
          </a:p>
          <a:p>
            <a:pPr>
              <a:buNone/>
            </a:pPr>
            <a:endParaRPr lang="ru-RU" sz="3600" dirty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3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70567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Основополагающим  методом  педагогической  диагностики  является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наблюдение.  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 осуществлять  наблюдение не только  в процессе организованной образовательной деятельности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НОД+режимные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моменты),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в процессе самостоятельной деятельности детей.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мониторинг  осуществляется  в  форме  регулярных наблюдений педагога за детьми в повседневной жизни, самостоятельной (свободной) деятельности детей и в процессе непосредственной образовательной работы с ними. 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 методов мониторинга является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включенного наблюдения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воспитатель, включаясь в игры, совместные дела, беседы, оценивает динамику развития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9608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</a:t>
            </a:r>
            <a:b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Вычислите среднее арифметическое детей, результаты которых «сформированы». Число умножьте на 100 и разделите на количество детей в группе</a:t>
            </a:r>
            <a:b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5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Показатели 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детям, результаты которых не сформированы, не указывайте</a:t>
            </a:r>
            <a:b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2422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8584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7584" y="1268760"/>
            <a:ext cx="7696365" cy="39547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-29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11099"/>
              </p:ext>
            </p:extLst>
          </p:nvPr>
        </p:nvGraphicFramePr>
        <p:xfrm>
          <a:off x="503548" y="2564904"/>
          <a:ext cx="8211856" cy="372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10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90914"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области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учебного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учебного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9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 эстетическое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7232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85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 и ПР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039303"/>
              </p:ext>
            </p:extLst>
          </p:nvPr>
        </p:nvGraphicFramePr>
        <p:xfrm>
          <a:off x="827088" y="1989138"/>
          <a:ext cx="7453312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59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506</TotalTime>
  <Words>416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Aharoni</vt:lpstr>
      <vt:lpstr>Arial</vt:lpstr>
      <vt:lpstr>Arial Black</vt:lpstr>
      <vt:lpstr>Garamond</vt:lpstr>
      <vt:lpstr>Times New Roman</vt:lpstr>
      <vt:lpstr>Wingdings</vt:lpstr>
      <vt:lpstr>Натуральные материалы</vt:lpstr>
      <vt:lpstr>Организация  педагогической диагностики в соответствии с ФГОС ДО</vt:lpstr>
      <vt:lpstr>Презентация PowerPoint</vt:lpstr>
      <vt:lpstr>Презентация PowerPoint</vt:lpstr>
      <vt:lpstr>Правила педагогической диагностики</vt:lpstr>
      <vt:lpstr>Презентация PowerPoint</vt:lpstr>
      <vt:lpstr>Презентация PowerPoint</vt:lpstr>
      <vt:lpstr>Методика расчета </vt:lpstr>
      <vt:lpstr>Сводная таблица</vt:lpstr>
      <vt:lpstr>Диаграмма СКР и ПР</vt:lpstr>
      <vt:lpstr>Диаграмма  РР и ХЭР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педагогической диагностики в соответствии с ФГОС ДО</dc:title>
  <dc:creator>User</dc:creator>
  <cp:lastModifiedBy>1016050</cp:lastModifiedBy>
  <cp:revision>49</cp:revision>
  <dcterms:created xsi:type="dcterms:W3CDTF">2016-04-13T23:01:14Z</dcterms:created>
  <dcterms:modified xsi:type="dcterms:W3CDTF">2023-08-25T15:43:29Z</dcterms:modified>
</cp:coreProperties>
</file>