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8" r:id="rId9"/>
    <p:sldId id="263" r:id="rId10"/>
    <p:sldId id="269" r:id="rId11"/>
    <p:sldId id="264" r:id="rId12"/>
    <p:sldId id="270" r:id="rId13"/>
    <p:sldId id="265" r:id="rId14"/>
    <p:sldId id="266" r:id="rId15"/>
    <p:sldId id="267"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30" autoAdjust="0"/>
    <p:restoredTop sz="94653" autoAdjust="0"/>
  </p:normalViewPr>
  <p:slideViewPr>
    <p:cSldViewPr>
      <p:cViewPr varScale="1">
        <p:scale>
          <a:sx n="63" d="100"/>
          <a:sy n="63" d="100"/>
        </p:scale>
        <p:origin x="1616"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64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063F94-D146-4EB7-974C-B3E8D2AFBEF2}" type="datetimeFigureOut">
              <a:rPr lang="ru-RU" smtClean="0"/>
              <a:pPr/>
              <a:t>29.08.2023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479E02-61C6-42A8-912D-25672B2CF643}" type="slidenum">
              <a:rPr lang="ru-RU" smtClean="0"/>
              <a:pPr/>
              <a:t>‹#›</a:t>
            </a:fld>
            <a:endParaRPr 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35AE0-522A-4DB2-8554-FDE43638E015}" type="datetimeFigureOut">
              <a:rPr lang="ru-RU" smtClean="0"/>
              <a:pPr/>
              <a:t>29.08.2023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002E41-EFB8-4A79-AB38-33EB9F2BEE4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p>
            <a:fld id="{5B106E36-FD25-4E2D-B0AA-010F637433A0}" type="datetimeFigureOut">
              <a:rPr lang="ru-RU" smtClean="0"/>
              <a:pPr/>
              <a:t>29.08.2023</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transition spd="slow" advClick="0" advTm="43703">
    <p:wedg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43703">
    <p:wedg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43703">
    <p:wedg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43703">
    <p:wedg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p>
            <a:fld id="{5B106E36-FD25-4E2D-B0AA-010F637433A0}" type="datetimeFigureOut">
              <a:rPr lang="ru-RU" smtClean="0"/>
              <a:pPr/>
              <a:t>29.08.2023</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transition spd="slow" advClick="0" advTm="43703">
    <p:wedg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advClick="0" advTm="43703">
    <p:wedg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p>
            <a:fld id="{725C68B6-61C2-468F-89AB-4B9F7531AA68}" type="slidenum">
              <a:rPr lang="ru-RU" smtClean="0"/>
              <a:pPr/>
              <a:t>‹#›</a:t>
            </a:fld>
            <a:endParaRPr lang="ru-RU"/>
          </a:p>
        </p:txBody>
      </p:sp>
    </p:spTree>
  </p:cSld>
  <p:clrMapOvr>
    <a:masterClrMapping/>
  </p:clrMapOvr>
  <p:transition spd="slow" advClick="0" advTm="43703">
    <p:wedg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advClick="0" advTm="43703">
    <p:wedg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29.08.2023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43703">
    <p:wedg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p>
            <a:fld id="{5B106E36-FD25-4E2D-B0AA-010F637433A0}" type="datetimeFigureOut">
              <a:rPr lang="ru-RU" smtClean="0"/>
              <a:pPr/>
              <a:t>29.08.2023</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transition spd="slow" advClick="0" advTm="43703">
    <p:wedg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p>
            <a:fld id="{5B106E36-FD25-4E2D-B0AA-010F637433A0}" type="datetimeFigureOut">
              <a:rPr lang="ru-RU" smtClean="0"/>
              <a:pPr/>
              <a:t>29.08.2023</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transition spd="slow" advClick="0" advTm="43703">
    <p:wedg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29.08.2023</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43703">
    <p:wedge/>
    <p:sndAc>
      <p:stSnd>
        <p:snd r:embed="rId13" name="chimes.wav"/>
      </p:stSnd>
    </p:sndAc>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D:\Все для работы\Каркасная игрушка-кукла\2011 год(331).jpg"/>
          <p:cNvPicPr/>
          <p:nvPr/>
        </p:nvPicPr>
        <p:blipFill>
          <a:blip r:embed="rId3" cstate="print"/>
          <a:srcRect/>
          <a:stretch>
            <a:fillRect/>
          </a:stretch>
        </p:blipFill>
        <p:spPr bwMode="auto">
          <a:xfrm>
            <a:off x="1643042" y="2285992"/>
            <a:ext cx="2761383" cy="3705656"/>
          </a:xfrm>
          <a:prstGeom prst="rect">
            <a:avLst/>
          </a:prstGeom>
          <a:noFill/>
          <a:ln w="9525">
            <a:noFill/>
            <a:miter lim="800000"/>
            <a:headEnd/>
            <a:tailEnd/>
          </a:ln>
          <a:effectLst>
            <a:softEdge rad="317500"/>
          </a:effectLst>
        </p:spPr>
      </p:pic>
      <p:sp>
        <p:nvSpPr>
          <p:cNvPr id="2" name="Заголовок 1"/>
          <p:cNvSpPr>
            <a:spLocks noGrp="1"/>
          </p:cNvSpPr>
          <p:nvPr>
            <p:ph type="title"/>
          </p:nvPr>
        </p:nvSpPr>
        <p:spPr>
          <a:xfrm>
            <a:off x="3071802" y="1628800"/>
            <a:ext cx="5686436" cy="3456384"/>
          </a:xfrm>
        </p:spPr>
        <p:txBody>
          <a:bodyPr>
            <a:noAutofit/>
          </a:bodyPr>
          <a:lstStyle/>
          <a:p>
            <a:r>
              <a:rPr lang="ru-RU" sz="2000" b="1" cap="small" dirty="0"/>
              <a:t>МЕТОДИЧЕСКАЯ РАБОТА</a:t>
            </a:r>
            <a:br>
              <a:rPr lang="ru-RU" sz="2800" dirty="0"/>
            </a:br>
            <a:r>
              <a:rPr lang="ru-RU" sz="2000" dirty="0"/>
              <a:t>на тему:</a:t>
            </a:r>
            <a:br>
              <a:rPr lang="ru-RU" sz="2000" dirty="0"/>
            </a:br>
            <a:r>
              <a:rPr lang="ru-RU" sz="2800" b="1" dirty="0"/>
              <a:t>"КАРКАСНАЯ КУКЛА </a:t>
            </a:r>
            <a:br>
              <a:rPr lang="ru-RU" sz="2800" b="1" dirty="0"/>
            </a:br>
            <a:r>
              <a:rPr lang="ru-RU" sz="2400" b="1" dirty="0"/>
              <a:t>КАК МЕТОД</a:t>
            </a:r>
            <a:br>
              <a:rPr lang="ru-RU" sz="2400" b="1" dirty="0"/>
            </a:br>
            <a:r>
              <a:rPr lang="ru-RU" sz="2400" b="1" dirty="0"/>
              <a:t>СОХРАНЕНИЯ И РАЗВИТИЯ НАРОДНОЙ КУЛЬТУРЫ</a:t>
            </a:r>
            <a:br>
              <a:rPr lang="ru-RU" sz="2400" b="1" dirty="0"/>
            </a:br>
            <a:r>
              <a:rPr lang="ru-RU" sz="2400" b="1" dirty="0"/>
              <a:t>В СИСТЕМЕ </a:t>
            </a:r>
            <a:br>
              <a:rPr lang="ru-RU" sz="2400" b="1" dirty="0"/>
            </a:br>
            <a:r>
              <a:rPr lang="ru-RU" sz="2400" b="1" dirty="0"/>
              <a:t>ДОПОЛНИТЕЛЬНОГО ОБРАЗОВАНИЯ ДЕТЕЙ</a:t>
            </a:r>
            <a:r>
              <a:rPr lang="ru-RU" sz="2800" b="1" dirty="0"/>
              <a:t>»</a:t>
            </a:r>
            <a:endParaRPr lang="ru-RU" sz="2800" dirty="0"/>
          </a:p>
        </p:txBody>
      </p:sp>
      <p:sp>
        <p:nvSpPr>
          <p:cNvPr id="13315" name="Rectangle 3"/>
          <p:cNvSpPr>
            <a:spLocks noChangeArrowheads="1"/>
          </p:cNvSpPr>
          <p:nvPr/>
        </p:nvSpPr>
        <p:spPr bwMode="auto">
          <a:xfrm>
            <a:off x="428596" y="-1154"/>
            <a:ext cx="835824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Управление культуры администрации ЭМР</a:t>
            </a:r>
            <a:endParaRPr kumimoji="0" lang="ru-RU" sz="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муниципальное образовательное учреждение</a:t>
            </a:r>
            <a:endParaRPr lang="ru-RU" sz="600" dirty="0">
              <a:latin typeface="Times New Roman" pitchFamily="18" charset="0"/>
              <a:ea typeface="Calibri" pitchFamily="34"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дополнительного образования  </a:t>
            </a:r>
            <a:endParaRPr kumimoji="0" lang="ru-RU" sz="6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«Детская школа искусств п.</a:t>
            </a:r>
            <a:r>
              <a:rPr kumimoji="0" lang="ru-RU" sz="1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Пробуждение </a:t>
            </a: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энгельсского муниципального района»</a:t>
            </a:r>
            <a:endParaRPr kumimoji="0" lang="ru-RU" sz="1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13316" name="Rectangle 4"/>
          <p:cNvSpPr>
            <a:spLocks noChangeArrowheads="1"/>
          </p:cNvSpPr>
          <p:nvPr/>
        </p:nvSpPr>
        <p:spPr bwMode="auto">
          <a:xfrm>
            <a:off x="3515360" y="5310751"/>
            <a:ext cx="5485796"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Автор:  Решетова Наталья Сергеевна</a:t>
            </a:r>
            <a:r>
              <a:rPr lang="ru-RU" sz="1400" dirty="0">
                <a:latin typeface="Times New Roman" pitchFamily="18" charset="0"/>
                <a:ea typeface="Calibri" pitchFamily="34" charset="0"/>
                <a:cs typeface="Times New Roman" pitchFamily="18" charset="0"/>
              </a:rPr>
              <a:t> </a:t>
            </a:r>
            <a:r>
              <a:rPr kumimoji="0" lang="ru-RU" sz="16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преподаватель</a:t>
            </a:r>
            <a:r>
              <a:rPr lang="ru-RU" sz="1600" dirty="0">
                <a:latin typeface="Times New Roman" pitchFamily="18" charset="0"/>
                <a:ea typeface="Calibri" pitchFamily="34" charset="0"/>
                <a:cs typeface="Times New Roman" pitchFamily="18" charset="0"/>
              </a:rPr>
              <a:t> </a:t>
            </a:r>
          </a:p>
          <a:p>
            <a:pPr lvl="0" algn="ctr" eaLnBrk="0" fontAlgn="base" hangingPunct="0">
              <a:spcBef>
                <a:spcPct val="0"/>
              </a:spcBef>
              <a:spcAft>
                <a:spcPct val="0"/>
              </a:spcAft>
            </a:pPr>
            <a:r>
              <a:rPr lang="ru-RU" sz="1600" dirty="0">
                <a:latin typeface="Times New Roman" pitchFamily="18" charset="0"/>
                <a:ea typeface="Calibri" pitchFamily="34" charset="0"/>
                <a:cs typeface="Times New Roman" pitchFamily="18" charset="0"/>
              </a:rPr>
              <a:t>                               МБУ ДО «ДШИ п. Пробуждение ЭМР»</a:t>
            </a:r>
          </a:p>
          <a:p>
            <a:pPr lvl="0" algn="ctr" eaLnBrk="0" fontAlgn="base" hangingPunct="0">
              <a:spcBef>
                <a:spcPct val="0"/>
              </a:spcBef>
              <a:spcAft>
                <a:spcPct val="0"/>
              </a:spcAft>
            </a:pPr>
            <a:r>
              <a:rPr lang="ru-RU" sz="1600" dirty="0">
                <a:latin typeface="Times New Roman" pitchFamily="18" charset="0"/>
                <a:ea typeface="Calibri" pitchFamily="34" charset="0"/>
                <a:cs typeface="Times New Roman" pitchFamily="18" charset="0"/>
              </a:rPr>
              <a:t>                  </a:t>
            </a:r>
            <a:r>
              <a:rPr kumimoji="0" lang="ru-RU" sz="1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dirty="0">
                <a:ln>
                  <a:noFill/>
                </a:ln>
                <a:solidFill>
                  <a:schemeClr val="tx1"/>
                </a:solidFill>
                <a:effectLst/>
                <a:latin typeface="Times New Roman" pitchFamily="18" charset="0"/>
                <a:ea typeface="Calibri" pitchFamily="34" charset="0"/>
                <a:cs typeface="Times New Roman" pitchFamily="18" charset="0"/>
              </a:rPr>
              <a:t>     </a:t>
            </a:r>
            <a:endParaRPr kumimoji="0" lang="ru-RU" sz="600" b="0" i="0" u="none" strike="noStrike" cap="none" normalizeH="0" baseline="0" dirty="0">
              <a:ln>
                <a:noFill/>
              </a:ln>
              <a:solidFill>
                <a:schemeClr val="tx1"/>
              </a:solidFill>
              <a:effectLst/>
              <a:latin typeface="Arial" pitchFamily="34" charset="0"/>
            </a:endParaRPr>
          </a:p>
        </p:txBody>
      </p:sp>
      <p:sp>
        <p:nvSpPr>
          <p:cNvPr id="12" name="Прямоугольник 11"/>
          <p:cNvSpPr/>
          <p:nvPr/>
        </p:nvSpPr>
        <p:spPr>
          <a:xfrm>
            <a:off x="3774442" y="6198990"/>
            <a:ext cx="1595116" cy="307777"/>
          </a:xfrm>
          <a:prstGeom prst="rect">
            <a:avLst/>
          </a:prstGeom>
        </p:spPr>
        <p:txBody>
          <a:bodyPr wrap="square">
            <a:spAutoFit/>
          </a:bodyPr>
          <a:lstStyle/>
          <a:p>
            <a:pPr lvl="0" algn="ctr" eaLnBrk="0" fontAlgn="base" hangingPunct="0">
              <a:spcBef>
                <a:spcPct val="0"/>
              </a:spcBef>
              <a:spcAft>
                <a:spcPct val="0"/>
              </a:spcAft>
            </a:pPr>
            <a:r>
              <a:rPr lang="ru-RU" sz="1400" dirty="0">
                <a:latin typeface="Times New Roman" pitchFamily="18" charset="0"/>
                <a:ea typeface="Calibri" pitchFamily="34" charset="0"/>
                <a:cs typeface="Times New Roman" pitchFamily="18" charset="0"/>
              </a:rPr>
              <a:t>г. Энгельс 2022</a:t>
            </a:r>
            <a:endParaRPr lang="ru-RU" sz="1400" dirty="0">
              <a:latin typeface="Arial" pitchFamily="34" charset="0"/>
            </a:endParaRPr>
          </a:p>
        </p:txBody>
      </p:sp>
      <p:pic>
        <p:nvPicPr>
          <p:cNvPr id="9" name="Picture 4" descr="D:\художественное отделение\Решетова Н.С\IMG0223A.jpg"/>
          <p:cNvPicPr>
            <a:picLocks noChangeAspect="1" noChangeArrowheads="1"/>
          </p:cNvPicPr>
          <p:nvPr/>
        </p:nvPicPr>
        <p:blipFill>
          <a:blip r:embed="rId4" cstate="print"/>
          <a:srcRect/>
          <a:stretch>
            <a:fillRect/>
          </a:stretch>
        </p:blipFill>
        <p:spPr bwMode="auto">
          <a:xfrm>
            <a:off x="0" y="1357298"/>
            <a:ext cx="2466182" cy="3103898"/>
          </a:xfrm>
          <a:prstGeom prst="rect">
            <a:avLst/>
          </a:prstGeom>
          <a:noFill/>
          <a:effectLst>
            <a:softEdge rad="317500"/>
          </a:effectLst>
        </p:spPr>
      </p:pic>
      <p:pic>
        <p:nvPicPr>
          <p:cNvPr id="4" name="Содержимое 3" descr="D:\Все для работы\Каркасная игрушка-кукла\IMG0014A.jpg"/>
          <p:cNvPicPr>
            <a:picLocks noGrp="1"/>
          </p:cNvPicPr>
          <p:nvPr>
            <p:ph idx="1"/>
          </p:nvPr>
        </p:nvPicPr>
        <p:blipFill>
          <a:blip r:embed="rId5" cstate="print"/>
          <a:srcRect/>
          <a:stretch>
            <a:fillRect/>
          </a:stretch>
        </p:blipFill>
        <p:spPr bwMode="auto">
          <a:xfrm>
            <a:off x="500034" y="4143380"/>
            <a:ext cx="1857388" cy="2428892"/>
          </a:xfrm>
          <a:prstGeom prst="rect">
            <a:avLst/>
          </a:prstGeom>
          <a:noFill/>
          <a:ln w="9525">
            <a:noFill/>
            <a:miter lim="800000"/>
            <a:headEnd/>
            <a:tailEnd/>
          </a:ln>
          <a:effectLst>
            <a:softEdge rad="127000"/>
          </a:effectLst>
        </p:spPr>
      </p:pic>
    </p:spTree>
  </p:cSld>
  <p:clrMapOvr>
    <a:masterClrMapping/>
  </p:clrMapOvr>
  <p:transition spd="slow" advClick="0" advTm="25594">
    <p:wedge/>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2011 год(270).jpg"/>
          <p:cNvPicPr>
            <a:picLocks noChangeAspect="1"/>
          </p:cNvPicPr>
          <p:nvPr/>
        </p:nvPicPr>
        <p:blipFill>
          <a:blip r:embed="rId3" cstate="print"/>
          <a:stretch>
            <a:fillRect/>
          </a:stretch>
        </p:blipFill>
        <p:spPr>
          <a:xfrm>
            <a:off x="428596" y="2028715"/>
            <a:ext cx="3214710" cy="4829285"/>
          </a:xfrm>
          <a:prstGeom prst="rect">
            <a:avLst/>
          </a:prstGeom>
          <a:ln>
            <a:noFill/>
          </a:ln>
          <a:effectLst>
            <a:softEdge rad="317500"/>
          </a:effectLst>
        </p:spPr>
      </p:pic>
      <p:sp>
        <p:nvSpPr>
          <p:cNvPr id="2" name="Прямоугольник 1"/>
          <p:cNvSpPr/>
          <p:nvPr/>
        </p:nvSpPr>
        <p:spPr>
          <a:xfrm>
            <a:off x="357158" y="214290"/>
            <a:ext cx="4500594" cy="2123658"/>
          </a:xfrm>
          <a:prstGeom prst="rect">
            <a:avLst/>
          </a:prstGeom>
        </p:spPr>
        <p:txBody>
          <a:bodyPr wrap="square">
            <a:spAutoFit/>
          </a:bodyPr>
          <a:lstStyle/>
          <a:p>
            <a:pPr algn="just">
              <a:buClr>
                <a:schemeClr val="accent1"/>
              </a:buClr>
              <a:buFont typeface="Wingdings 2" pitchFamily="18" charset="2"/>
              <a:buChar char=""/>
            </a:pPr>
            <a:r>
              <a:rPr lang="ru-RU" sz="1200" dirty="0">
                <a:latin typeface="Times New Roman" pitchFamily="18" charset="0"/>
                <a:cs typeface="Times New Roman" pitchFamily="18" charset="0"/>
              </a:rPr>
              <a:t> Элементы ног изготавливаются из пластической массы с укрепленным внутри проволочным каркасом. В зависимости от эскизированного варианта куклы, делается и длина лепной ноги. Если по эскизу предполагается, что платье куклы будет длинное, то и лепную ногу можно сделать длиной до колена, а если платье короткое, то и лепную форму ноги делают до бедра. В лепную форму ноги укладывается проволочный каркас. Предполагается, что каркас будет доходить до элемента «пятки» чтоб нога была прочнее, форма стопы лепится в соответствии с ее видом. Вся вылепленная форма укладывается на просушку.</a:t>
            </a:r>
          </a:p>
          <a:p>
            <a:pPr algn="just">
              <a:buClr>
                <a:schemeClr val="accent1"/>
              </a:buClr>
            </a:pPr>
            <a:endParaRPr lang="ru-RU" sz="1200" dirty="0">
              <a:latin typeface="Times New Roman" pitchFamily="18" charset="0"/>
              <a:cs typeface="Times New Roman" pitchFamily="18" charset="0"/>
            </a:endParaRPr>
          </a:p>
        </p:txBody>
      </p:sp>
      <p:pic>
        <p:nvPicPr>
          <p:cNvPr id="4" name="Рисунок 3" descr="2011 год(287).jpg"/>
          <p:cNvPicPr>
            <a:picLocks noChangeAspect="1"/>
          </p:cNvPicPr>
          <p:nvPr/>
        </p:nvPicPr>
        <p:blipFill>
          <a:blip r:embed="rId4" cstate="print">
            <a:lum contrast="30000"/>
          </a:blip>
          <a:stretch>
            <a:fillRect/>
          </a:stretch>
        </p:blipFill>
        <p:spPr>
          <a:xfrm>
            <a:off x="5929322" y="1000108"/>
            <a:ext cx="3086330" cy="2853513"/>
          </a:xfrm>
          <a:prstGeom prst="rect">
            <a:avLst/>
          </a:prstGeom>
          <a:ln>
            <a:noFill/>
          </a:ln>
          <a:effectLst>
            <a:softEdge rad="317500"/>
          </a:effectLst>
        </p:spPr>
      </p:pic>
      <p:pic>
        <p:nvPicPr>
          <p:cNvPr id="5" name="Рисунок 4" descr="2011 год(284).jpg"/>
          <p:cNvPicPr/>
          <p:nvPr/>
        </p:nvPicPr>
        <p:blipFill>
          <a:blip r:embed="rId5" cstate="print">
            <a:lum contrast="-30000"/>
          </a:blip>
          <a:stretch>
            <a:fillRect/>
          </a:stretch>
        </p:blipFill>
        <p:spPr>
          <a:xfrm>
            <a:off x="4429124" y="285728"/>
            <a:ext cx="2714612" cy="2571768"/>
          </a:xfrm>
          <a:prstGeom prst="rect">
            <a:avLst/>
          </a:prstGeom>
          <a:ln>
            <a:noFill/>
          </a:ln>
          <a:effectLst>
            <a:softEdge rad="317500"/>
          </a:effectLst>
        </p:spPr>
      </p:pic>
      <p:sp>
        <p:nvSpPr>
          <p:cNvPr id="6" name="Прямоугольник 5"/>
          <p:cNvSpPr/>
          <p:nvPr/>
        </p:nvSpPr>
        <p:spPr>
          <a:xfrm>
            <a:off x="3857620" y="3500438"/>
            <a:ext cx="4572000" cy="2769989"/>
          </a:xfrm>
          <a:prstGeom prst="rect">
            <a:avLst/>
          </a:prstGeom>
        </p:spPr>
        <p:txBody>
          <a:bodyPr>
            <a:spAutoFit/>
          </a:bodyPr>
          <a:lstStyle/>
          <a:p>
            <a:pPr lvl="0" algn="just">
              <a:buClr>
                <a:schemeClr val="accent1"/>
              </a:buClr>
              <a:buFont typeface="Wingdings 2" pitchFamily="18" charset="2"/>
              <a:buChar char=""/>
            </a:pPr>
            <a:r>
              <a:rPr lang="ru-RU" dirty="0">
                <a:latin typeface="Times New Roman" pitchFamily="18" charset="0"/>
                <a:ea typeface="Calibri" pitchFamily="34" charset="0"/>
                <a:cs typeface="Times New Roman" pitchFamily="18" charset="0"/>
              </a:rPr>
              <a:t> </a:t>
            </a:r>
            <a:r>
              <a:rPr lang="ru-RU" sz="1200" dirty="0">
                <a:latin typeface="Times New Roman" pitchFamily="18" charset="0"/>
                <a:ea typeface="Calibri" pitchFamily="34" charset="0"/>
                <a:cs typeface="Times New Roman" pitchFamily="18" charset="0"/>
              </a:rPr>
              <a:t>После того как элементы головы, рук и ног полностью просохли и готовы к дальнейшей работе, все эти элементы скрепляются между собой в форме туловища в соответствии с местом расположения каждого. Каркас туловища делается из проволоки того же диаметра что и каркас ног и рук (Ø 1,5-2 мм). Но для устойчивости формы, на каркас туловища проволока берется двойная, скрученная между собой. Когда «скелет» куклы готов, из ватина или синтепона наращивается масса куклы методом обмотки вокруг каркаса (скелета) и закрепляется ниткой таким же способом. Далее вся ватная форма плотно обшивается трикотажной тканью. Так как трикотажная ткань имеет свойство тянуться, то она позволяет без складок обтянуть форму куклы. </a:t>
            </a:r>
          </a:p>
          <a:p>
            <a:pPr lvl="0" algn="just">
              <a:buClr>
                <a:schemeClr val="accent1"/>
              </a:buClr>
            </a:pPr>
            <a:endParaRPr lang="ru-RU" sz="1200" dirty="0">
              <a:latin typeface="Times New Roman" pitchFamily="18" charset="0"/>
              <a:ea typeface="Calibri" pitchFamily="34" charset="0"/>
              <a:cs typeface="Times New Roman" pitchFamily="18" charset="0"/>
            </a:endParaRPr>
          </a:p>
          <a:p>
            <a:pPr lvl="0" algn="just">
              <a:buClr>
                <a:schemeClr val="accent1"/>
              </a:buClr>
              <a:buFont typeface="Wingdings 2" pitchFamily="18" charset="2"/>
              <a:buChar char=""/>
            </a:pPr>
            <a:r>
              <a:rPr lang="ru-RU" sz="1200" dirty="0">
                <a:latin typeface="Times New Roman" pitchFamily="18" charset="0"/>
                <a:ea typeface="Calibri" pitchFamily="34" charset="0"/>
                <a:cs typeface="Times New Roman" pitchFamily="18" charset="0"/>
              </a:rPr>
              <a:t> Вот сама форма куклы с массой рук, ног и туловища готова.</a:t>
            </a:r>
            <a:endParaRPr lang="ru-RU" sz="1200" dirty="0">
              <a:latin typeface="Times New Roman" pitchFamily="18" charset="0"/>
              <a:cs typeface="Times New Roman" pitchFamily="18" charset="0"/>
            </a:endParaRPr>
          </a:p>
        </p:txBody>
      </p:sp>
    </p:spTree>
  </p:cSld>
  <p:clrMapOvr>
    <a:masterClrMapping/>
  </p:clrMapOvr>
  <p:transition spd="slow" advClick="0" advTm="109266">
    <p:wedge/>
    <p:sndAc>
      <p:stSnd>
        <p:snd r:embed="rId2" name="chimes.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D:\Все для работы\Каркасная игрушка-кукла\2011 год(331).jpg"/>
          <p:cNvPicPr/>
          <p:nvPr/>
        </p:nvPicPr>
        <p:blipFill>
          <a:blip r:embed="rId3" cstate="print">
            <a:lum contrast="-20000"/>
          </a:blip>
          <a:srcRect l="46463" t="10433" r="28370" b="65278"/>
          <a:stretch>
            <a:fillRect/>
          </a:stretch>
        </p:blipFill>
        <p:spPr bwMode="auto">
          <a:xfrm>
            <a:off x="3857620" y="2857496"/>
            <a:ext cx="2571768" cy="3143272"/>
          </a:xfrm>
          <a:prstGeom prst="rect">
            <a:avLst/>
          </a:prstGeom>
          <a:noFill/>
          <a:ln w="9525">
            <a:noFill/>
            <a:miter lim="800000"/>
            <a:headEnd/>
            <a:tailEnd/>
          </a:ln>
          <a:effectLst>
            <a:softEdge rad="127000"/>
          </a:effectLst>
        </p:spPr>
      </p:pic>
      <p:sp>
        <p:nvSpPr>
          <p:cNvPr id="3" name="Содержимое 2"/>
          <p:cNvSpPr>
            <a:spLocks noGrp="1"/>
          </p:cNvSpPr>
          <p:nvPr>
            <p:ph idx="4294967295"/>
          </p:nvPr>
        </p:nvSpPr>
        <p:spPr>
          <a:xfrm>
            <a:off x="214282" y="285728"/>
            <a:ext cx="6357982" cy="2286016"/>
          </a:xfrm>
        </p:spPr>
        <p:txBody>
          <a:bodyPr>
            <a:noAutofit/>
          </a:bodyPr>
          <a:lstStyle/>
          <a:p>
            <a:pPr marL="87313" indent="338138"/>
            <a:r>
              <a:rPr lang="ru-RU" sz="1400" dirty="0">
                <a:latin typeface="Times New Roman" pitchFamily="18" charset="0"/>
                <a:cs typeface="Times New Roman" pitchFamily="18" charset="0"/>
              </a:rPr>
              <a:t>Теперь можно формы кисти сделать гладкими, чтобы они обрели ровную и гладкую поверхность. Для этого берется водоэмульсионная краска и в нее обмакиваются кисти рук, таким образом, чтоб пальчики и форма ладони полностью погрузились в краску, после чего формы оставляются до полного высыхания.</a:t>
            </a:r>
          </a:p>
          <a:p>
            <a:pPr marL="87313" indent="338138">
              <a:buNone/>
            </a:pPr>
            <a:endParaRPr lang="ru-RU" sz="1400" dirty="0">
              <a:latin typeface="Times New Roman" pitchFamily="18" charset="0"/>
              <a:cs typeface="Times New Roman" pitchFamily="18" charset="0"/>
            </a:endParaRPr>
          </a:p>
          <a:p>
            <a:pPr marL="87313" indent="338138"/>
            <a:r>
              <a:rPr lang="ru-RU" sz="1400" dirty="0">
                <a:latin typeface="Times New Roman" pitchFamily="18" charset="0"/>
                <a:cs typeface="Times New Roman" pitchFamily="18" charset="0"/>
              </a:rPr>
              <a:t>Для изготовления волос берется готовый шиньон, он распускается  и накладывается на лепную форму головы и закрепляется клеем, после полного высыхания формируется прическа куклы.</a:t>
            </a:r>
          </a:p>
        </p:txBody>
      </p:sp>
      <p:pic>
        <p:nvPicPr>
          <p:cNvPr id="11" name="Рисунок 10" descr="2011 год(316).jpg"/>
          <p:cNvPicPr/>
          <p:nvPr/>
        </p:nvPicPr>
        <p:blipFill>
          <a:blip r:embed="rId4" cstate="print">
            <a:lum bright="10000"/>
          </a:blip>
          <a:srcRect l="39677" t="26708" r="22718" b="41615"/>
          <a:stretch>
            <a:fillRect/>
          </a:stretch>
        </p:blipFill>
        <p:spPr>
          <a:xfrm>
            <a:off x="6500826" y="285728"/>
            <a:ext cx="2428860" cy="2714644"/>
          </a:xfrm>
          <a:prstGeom prst="rect">
            <a:avLst/>
          </a:prstGeom>
          <a:ln>
            <a:noFill/>
          </a:ln>
          <a:effectLst>
            <a:softEdge rad="317500"/>
          </a:effectLst>
        </p:spPr>
      </p:pic>
      <p:pic>
        <p:nvPicPr>
          <p:cNvPr id="12" name="Рисунок 11" descr="2011 год(331).jpg"/>
          <p:cNvPicPr/>
          <p:nvPr/>
        </p:nvPicPr>
        <p:blipFill>
          <a:blip r:embed="rId5" cstate="print">
            <a:lum bright="20000" contrast="-20000"/>
          </a:blip>
          <a:srcRect l="52806" t="19608" r="34293" b="67667"/>
          <a:stretch>
            <a:fillRect/>
          </a:stretch>
        </p:blipFill>
        <p:spPr>
          <a:xfrm>
            <a:off x="1142976" y="3000372"/>
            <a:ext cx="2025587" cy="2214578"/>
          </a:xfrm>
          <a:prstGeom prst="rect">
            <a:avLst/>
          </a:prstGeom>
          <a:ln>
            <a:noFill/>
          </a:ln>
          <a:effectLst>
            <a:softEdge rad="317500"/>
          </a:effectLst>
        </p:spPr>
      </p:pic>
      <p:pic>
        <p:nvPicPr>
          <p:cNvPr id="13" name="Рисунок 12" descr="2011 год(316).jpg"/>
          <p:cNvPicPr/>
          <p:nvPr/>
        </p:nvPicPr>
        <p:blipFill>
          <a:blip r:embed="rId4" cstate="print">
            <a:lum bright="10000" contrast="-20000"/>
          </a:blip>
          <a:stretch>
            <a:fillRect/>
          </a:stretch>
        </p:blipFill>
        <p:spPr>
          <a:xfrm>
            <a:off x="142844" y="1928802"/>
            <a:ext cx="3883732" cy="4500570"/>
          </a:xfrm>
          <a:prstGeom prst="rect">
            <a:avLst/>
          </a:prstGeom>
          <a:ln>
            <a:noFill/>
          </a:ln>
          <a:effectLst>
            <a:softEdge rad="317500"/>
          </a:effectLst>
        </p:spPr>
      </p:pic>
      <p:sp>
        <p:nvSpPr>
          <p:cNvPr id="8" name="Прямоугольник 7"/>
          <p:cNvSpPr/>
          <p:nvPr/>
        </p:nvSpPr>
        <p:spPr>
          <a:xfrm>
            <a:off x="214282" y="6072206"/>
            <a:ext cx="5072098" cy="523220"/>
          </a:xfrm>
          <a:prstGeom prst="rect">
            <a:avLst/>
          </a:prstGeom>
        </p:spPr>
        <p:txBody>
          <a:bodyPr wrap="square">
            <a:spAutoFit/>
          </a:bodyPr>
          <a:lstStyle/>
          <a:p>
            <a:pPr marL="87313" indent="338138">
              <a:buClr>
                <a:schemeClr val="accent1"/>
              </a:buClr>
              <a:buFont typeface="Wingdings 2" pitchFamily="18" charset="2"/>
              <a:buChar char=""/>
            </a:pPr>
            <a:r>
              <a:rPr lang="ru-RU" sz="1400" dirty="0">
                <a:latin typeface="Times New Roman" pitchFamily="18" charset="0"/>
                <a:cs typeface="Times New Roman" pitchFamily="18" charset="0"/>
              </a:rPr>
              <a:t>Сама кукла готова. Теперь остается работа над костюмом куклы и подиумом, куда будет укрепляться кукла.</a:t>
            </a:r>
          </a:p>
        </p:txBody>
      </p:sp>
      <p:sp>
        <p:nvSpPr>
          <p:cNvPr id="9" name="Прямоугольник 8"/>
          <p:cNvSpPr/>
          <p:nvPr/>
        </p:nvSpPr>
        <p:spPr>
          <a:xfrm>
            <a:off x="6286512" y="3643314"/>
            <a:ext cx="1857388" cy="2246769"/>
          </a:xfrm>
          <a:prstGeom prst="rect">
            <a:avLst/>
          </a:prstGeom>
        </p:spPr>
        <p:txBody>
          <a:bodyPr wrap="square">
            <a:spAutoFit/>
          </a:bodyPr>
          <a:lstStyle/>
          <a:p>
            <a:pPr marL="87313" indent="338138" algn="just">
              <a:buClr>
                <a:schemeClr val="accent1"/>
              </a:buClr>
              <a:buFont typeface="Wingdings 2" pitchFamily="18" charset="2"/>
              <a:buChar char=""/>
            </a:pPr>
            <a:r>
              <a:rPr lang="ru-RU" sz="1400" dirty="0">
                <a:latin typeface="Times New Roman" pitchFamily="18" charset="0"/>
                <a:cs typeface="Times New Roman" pitchFamily="18" charset="0"/>
              </a:rPr>
              <a:t>Лицо куклы прорисовывается акриловыми красками. Можно прорисовать глаза, брови, губы, а можно отметить только некоторые элементы, например – губы.</a:t>
            </a:r>
          </a:p>
        </p:txBody>
      </p:sp>
    </p:spTree>
  </p:cSld>
  <p:clrMapOvr>
    <a:masterClrMapping/>
  </p:clrMapOvr>
  <p:transition spd="slow" advClick="0" advTm="60000">
    <p:wedge/>
    <p:sndAc>
      <p:stSnd>
        <p:snd r:embed="rId2" name="chimes.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011 год(341).jpg"/>
          <p:cNvPicPr/>
          <p:nvPr/>
        </p:nvPicPr>
        <p:blipFill>
          <a:blip r:embed="rId3" cstate="print">
            <a:lum bright="20000" contrast="-20000"/>
          </a:blip>
          <a:stretch>
            <a:fillRect/>
          </a:stretch>
        </p:blipFill>
        <p:spPr>
          <a:xfrm>
            <a:off x="357158" y="2214554"/>
            <a:ext cx="3675213" cy="4429132"/>
          </a:xfrm>
          <a:prstGeom prst="rect">
            <a:avLst/>
          </a:prstGeom>
          <a:ln>
            <a:noFill/>
          </a:ln>
          <a:effectLst>
            <a:softEdge rad="317500"/>
          </a:effectLst>
        </p:spPr>
      </p:pic>
      <p:pic>
        <p:nvPicPr>
          <p:cNvPr id="3" name="Рисунок 2" descr="2011 год(326).jpg"/>
          <p:cNvPicPr/>
          <p:nvPr/>
        </p:nvPicPr>
        <p:blipFill>
          <a:blip r:embed="rId4" cstate="print">
            <a:lum bright="10000" contrast="-20000"/>
          </a:blip>
          <a:stretch>
            <a:fillRect/>
          </a:stretch>
        </p:blipFill>
        <p:spPr>
          <a:xfrm>
            <a:off x="5786446" y="214290"/>
            <a:ext cx="3143240" cy="3714776"/>
          </a:xfrm>
          <a:prstGeom prst="rect">
            <a:avLst/>
          </a:prstGeom>
          <a:ln>
            <a:noFill/>
          </a:ln>
          <a:effectLst>
            <a:softEdge rad="635000"/>
          </a:effectLst>
        </p:spPr>
      </p:pic>
      <p:sp>
        <p:nvSpPr>
          <p:cNvPr id="4" name="Прямоугольник 3"/>
          <p:cNvSpPr/>
          <p:nvPr/>
        </p:nvSpPr>
        <p:spPr>
          <a:xfrm>
            <a:off x="214282" y="428604"/>
            <a:ext cx="5357850" cy="1815882"/>
          </a:xfrm>
          <a:prstGeom prst="rect">
            <a:avLst/>
          </a:prstGeom>
        </p:spPr>
        <p:txBody>
          <a:bodyPr wrap="square">
            <a:spAutoFit/>
          </a:bodyPr>
          <a:lstStyle/>
          <a:p>
            <a:pPr marL="87313" indent="338138" algn="just">
              <a:buClr>
                <a:schemeClr val="accent1"/>
              </a:buClr>
              <a:buFont typeface="Wingdings 2" pitchFamily="18" charset="2"/>
              <a:buChar char=""/>
            </a:pPr>
            <a:r>
              <a:rPr lang="ru-RU" sz="1400" dirty="0">
                <a:latin typeface="Times New Roman" pitchFamily="18" charset="0"/>
                <a:cs typeface="Times New Roman" pitchFamily="18" charset="0"/>
              </a:rPr>
              <a:t>Костюм шьется из материала, подобранного в соответствии с эскизом, и одевается на куклу. Сам костюм может быть съемным, а может и закрепляться непосредственно на самой кукле. </a:t>
            </a:r>
          </a:p>
          <a:p>
            <a:pPr marL="87313" indent="338138" algn="just">
              <a:buClr>
                <a:schemeClr val="accent1"/>
              </a:buClr>
            </a:pPr>
            <a:endParaRPr lang="ru-RU" sz="1400" dirty="0">
              <a:latin typeface="Times New Roman" pitchFamily="18" charset="0"/>
              <a:cs typeface="Times New Roman" pitchFamily="18" charset="0"/>
            </a:endParaRPr>
          </a:p>
          <a:p>
            <a:pPr marL="87313" indent="338138" algn="just">
              <a:buClr>
                <a:schemeClr val="accent1"/>
              </a:buClr>
              <a:buFont typeface="Wingdings 2" pitchFamily="18" charset="2"/>
              <a:buChar char=""/>
            </a:pPr>
            <a:r>
              <a:rPr lang="ru-RU" sz="1400" dirty="0">
                <a:latin typeface="Times New Roman" pitchFamily="18" charset="0"/>
                <a:cs typeface="Times New Roman" pitchFamily="18" charset="0"/>
              </a:rPr>
              <a:t>Для подиума берется деревянная поверхность. На нее по необходимости закрепляется проволока для поддержки куклы или укрепляются другие элементы (коробочки, лепные формы). </a:t>
            </a:r>
          </a:p>
          <a:p>
            <a:pPr marL="87313" indent="338138" algn="just">
              <a:buClr>
                <a:schemeClr val="accent1"/>
              </a:buClr>
            </a:pPr>
            <a:endParaRPr lang="ru-RU" sz="1400" dirty="0">
              <a:latin typeface="Times New Roman" pitchFamily="18" charset="0"/>
              <a:cs typeface="Times New Roman" pitchFamily="18" charset="0"/>
            </a:endParaRPr>
          </a:p>
        </p:txBody>
      </p:sp>
      <p:sp>
        <p:nvSpPr>
          <p:cNvPr id="5" name="Прямоугольник 4"/>
          <p:cNvSpPr/>
          <p:nvPr/>
        </p:nvSpPr>
        <p:spPr>
          <a:xfrm>
            <a:off x="3929058" y="3786190"/>
            <a:ext cx="4572000" cy="2462213"/>
          </a:xfrm>
          <a:prstGeom prst="rect">
            <a:avLst/>
          </a:prstGeom>
        </p:spPr>
        <p:txBody>
          <a:bodyPr>
            <a:spAutoFit/>
          </a:bodyPr>
          <a:lstStyle/>
          <a:p>
            <a:pPr marL="87313" indent="338138" algn="just">
              <a:buClr>
                <a:schemeClr val="accent1"/>
              </a:buClr>
              <a:buFont typeface="Wingdings 2" pitchFamily="18" charset="2"/>
              <a:buChar char=""/>
            </a:pPr>
            <a:r>
              <a:rPr lang="ru-RU" sz="1400" dirty="0">
                <a:latin typeface="Times New Roman" pitchFamily="18" charset="0"/>
                <a:cs typeface="Times New Roman" pitchFamily="18" charset="0"/>
              </a:rPr>
              <a:t>Стоит уделить внимания тем деталям, которые дополняют общий образ куклы (шары, зонтики, крылья). Все такие фрагменты делаются в соответствии с замыслом автора. Для выполнения берутся все те материалы, которые использовались и в изготовлении самой куклы.</a:t>
            </a:r>
          </a:p>
          <a:p>
            <a:pPr marL="87313" indent="338138" algn="just">
              <a:buClr>
                <a:schemeClr val="accent1"/>
              </a:buClr>
            </a:pPr>
            <a:endParaRPr lang="ru-RU" sz="1400" dirty="0">
              <a:latin typeface="Times New Roman" pitchFamily="18" charset="0"/>
              <a:cs typeface="Times New Roman" pitchFamily="18" charset="0"/>
            </a:endParaRPr>
          </a:p>
          <a:p>
            <a:pPr marL="87313" indent="338138" algn="just">
              <a:buClr>
                <a:schemeClr val="accent1"/>
              </a:buClr>
              <a:buFont typeface="Wingdings 2" pitchFamily="18" charset="2"/>
              <a:buChar char=""/>
            </a:pPr>
            <a:r>
              <a:rPr lang="ru-RU" sz="1400" dirty="0">
                <a:latin typeface="Times New Roman" pitchFamily="18" charset="0"/>
                <a:cs typeface="Times New Roman" pitchFamily="18" charset="0"/>
              </a:rPr>
              <a:t>После полного завершения работы над образом, ее можно обобщить по цветовой гамме. Берется автоэмаль и поверх всей куклы набрызгивается общий цвет.</a:t>
            </a:r>
          </a:p>
          <a:p>
            <a:pPr marL="87313" indent="338138" algn="just">
              <a:buClr>
                <a:schemeClr val="accent1"/>
              </a:buClr>
            </a:pPr>
            <a:endParaRPr lang="ru-RU" sz="1400" dirty="0">
              <a:latin typeface="Times New Roman" pitchFamily="18" charset="0"/>
              <a:cs typeface="Times New Roman" pitchFamily="18" charset="0"/>
            </a:endParaRPr>
          </a:p>
        </p:txBody>
      </p:sp>
    </p:spTree>
  </p:cSld>
  <p:clrMapOvr>
    <a:masterClrMapping/>
  </p:clrMapOvr>
  <p:transition spd="slow" advClick="0" advTm="67485">
    <p:wedge/>
    <p:sndAc>
      <p:stSnd>
        <p:snd r:embed="rId2" name="chimes.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D:\художественное отделение\Решетова Н.С\IMG0223A.jpg"/>
          <p:cNvPicPr>
            <a:picLocks noChangeAspect="1" noChangeArrowheads="1"/>
          </p:cNvPicPr>
          <p:nvPr/>
        </p:nvPicPr>
        <p:blipFill>
          <a:blip r:embed="rId3" cstate="print">
            <a:lum contrast="-30000"/>
          </a:blip>
          <a:srcRect/>
          <a:stretch>
            <a:fillRect/>
          </a:stretch>
        </p:blipFill>
        <p:spPr bwMode="auto">
          <a:xfrm>
            <a:off x="428596" y="1785926"/>
            <a:ext cx="3658134" cy="4604071"/>
          </a:xfrm>
          <a:prstGeom prst="rect">
            <a:avLst/>
          </a:prstGeom>
          <a:noFill/>
          <a:effectLst>
            <a:softEdge rad="317500"/>
          </a:effectLst>
        </p:spPr>
      </p:pic>
      <p:sp>
        <p:nvSpPr>
          <p:cNvPr id="3" name="Содержимое 2"/>
          <p:cNvSpPr>
            <a:spLocks noGrp="1"/>
          </p:cNvSpPr>
          <p:nvPr>
            <p:ph idx="4294967295"/>
          </p:nvPr>
        </p:nvSpPr>
        <p:spPr>
          <a:xfrm>
            <a:off x="214282" y="357166"/>
            <a:ext cx="7000924" cy="6072230"/>
          </a:xfrm>
        </p:spPr>
        <p:txBody>
          <a:bodyPr>
            <a:normAutofit/>
          </a:bodyPr>
          <a:lstStyle/>
          <a:p>
            <a:endParaRPr lang="ru-RU" sz="1000" dirty="0"/>
          </a:p>
          <a:p>
            <a:pPr>
              <a:buNone/>
            </a:pPr>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pPr>
              <a:buNone/>
            </a:pPr>
            <a:endParaRPr lang="ru-RU" sz="1000" dirty="0"/>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 name="Рисунок 8" descr="2011 год(331).jpg"/>
          <p:cNvPicPr>
            <a:picLocks noChangeAspect="1"/>
          </p:cNvPicPr>
          <p:nvPr/>
        </p:nvPicPr>
        <p:blipFill>
          <a:blip r:embed="rId4" cstate="print">
            <a:lum bright="20000" contrast="-20000"/>
          </a:blip>
          <a:stretch>
            <a:fillRect/>
          </a:stretch>
        </p:blipFill>
        <p:spPr>
          <a:xfrm>
            <a:off x="4714876" y="0"/>
            <a:ext cx="4314206" cy="5752725"/>
          </a:xfrm>
          <a:prstGeom prst="rect">
            <a:avLst/>
          </a:prstGeom>
          <a:ln>
            <a:noFill/>
          </a:ln>
          <a:effectLst>
            <a:softEdge rad="317500"/>
          </a:effectLst>
        </p:spPr>
      </p:pic>
      <p:sp>
        <p:nvSpPr>
          <p:cNvPr id="25603" name="Rectangle 3"/>
          <p:cNvSpPr>
            <a:spLocks noChangeArrowheads="1"/>
          </p:cNvSpPr>
          <p:nvPr/>
        </p:nvSpPr>
        <p:spPr bwMode="auto">
          <a:xfrm>
            <a:off x="3857620" y="5214950"/>
            <a:ext cx="492922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
                <a:schemeClr val="accent1"/>
              </a:buClr>
              <a:buSzPct val="70000"/>
              <a:buFont typeface="Wingdings 2" pitchFamily="18" charset="2"/>
              <a:buChar char=""/>
              <a:tabLst/>
            </a:pPr>
            <a:r>
              <a:rPr kumimoji="0" lang="ru-RU" sz="1400" b="0" i="1" u="none" strike="noStrike" cap="none" normalizeH="0" baseline="0" dirty="0">
                <a:ln>
                  <a:noFill/>
                </a:ln>
                <a:solidFill>
                  <a:schemeClr val="accent5">
                    <a:lumMod val="60000"/>
                    <a:lumOff val="40000"/>
                  </a:schemeClr>
                </a:solidFill>
                <a:effectLst/>
                <a:ea typeface="Calibri" pitchFamily="34" charset="0"/>
                <a:cs typeface="Times New Roman" pitchFamily="18" charset="0"/>
              </a:rPr>
              <a:t>Практическая работа по изготовлению каркасной куклы с лепными элементами рассчитана для учащихся третьих и четвертых классов на уроках ДПИ на целую четверть. Этот вид куклы подходит для выполнения итоговой дипломной работы по технике декоративно-прикладного искусства в четвертом классе.</a:t>
            </a:r>
            <a:endParaRPr kumimoji="0" lang="ru-RU" sz="1400" b="0" i="0" u="none" strike="noStrike" cap="none" normalizeH="0" baseline="0" dirty="0">
              <a:ln>
                <a:noFill/>
              </a:ln>
              <a:solidFill>
                <a:schemeClr val="accent5">
                  <a:lumMod val="60000"/>
                  <a:lumOff val="40000"/>
                </a:schemeClr>
              </a:solidFill>
              <a:effectLst/>
            </a:endParaRPr>
          </a:p>
        </p:txBody>
      </p:sp>
      <p:sp>
        <p:nvSpPr>
          <p:cNvPr id="7" name="Прямоугольник 6"/>
          <p:cNvSpPr/>
          <p:nvPr/>
        </p:nvSpPr>
        <p:spPr>
          <a:xfrm>
            <a:off x="214282" y="357166"/>
            <a:ext cx="4572000" cy="954107"/>
          </a:xfrm>
          <a:prstGeom prst="rect">
            <a:avLst/>
          </a:prstGeom>
        </p:spPr>
        <p:txBody>
          <a:bodyPr>
            <a:spAutoFit/>
          </a:bodyPr>
          <a:lstStyle/>
          <a:p>
            <a:pPr marL="87313" indent="338138" algn="just">
              <a:buClr>
                <a:schemeClr val="accent1"/>
              </a:buClr>
              <a:buFont typeface="Wingdings 2" pitchFamily="18" charset="2"/>
              <a:buChar char=""/>
            </a:pPr>
            <a:r>
              <a:rPr lang="ru-RU" sz="1400" dirty="0">
                <a:latin typeface="Times New Roman" pitchFamily="18" charset="0"/>
                <a:cs typeface="Times New Roman" pitchFamily="18" charset="0"/>
              </a:rPr>
              <a:t>Готовые работы просматриваются, отмечаются выигрышные стороны каждой работы, анализируются общие недостатки, рассматриваются пути их преодоления.</a:t>
            </a:r>
          </a:p>
        </p:txBody>
      </p:sp>
    </p:spTree>
  </p:cSld>
  <p:clrMapOvr>
    <a:masterClrMapping/>
  </p:clrMapOvr>
  <p:transition spd="slow" advClick="0" advTm="60000">
    <p:wedge/>
    <p:sndAc>
      <p:stSnd>
        <p:snd r:embed="rId2"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br>
              <a:rPr lang="ru-RU" sz="4800" b="1" dirty="0"/>
            </a:br>
            <a:r>
              <a:rPr lang="ru-RU" sz="3600" b="1" dirty="0">
                <a:latin typeface="Times New Roman" pitchFamily="18" charset="0"/>
                <a:cs typeface="Times New Roman" pitchFamily="18" charset="0"/>
              </a:rPr>
              <a:t>Заключение</a:t>
            </a:r>
            <a:r>
              <a:rPr lang="ru-RU" sz="4800" b="1"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Содержимое 2"/>
          <p:cNvSpPr>
            <a:spLocks noGrp="1"/>
          </p:cNvSpPr>
          <p:nvPr>
            <p:ph idx="4294967295"/>
          </p:nvPr>
        </p:nvSpPr>
        <p:spPr>
          <a:xfrm>
            <a:off x="214282" y="1357298"/>
            <a:ext cx="8286780" cy="4929201"/>
          </a:xfrm>
        </p:spPr>
        <p:txBody>
          <a:bodyPr>
            <a:normAutofit/>
          </a:bodyPr>
          <a:lstStyle/>
          <a:p>
            <a:endParaRPr lang="ru-RU" sz="1000" dirty="0"/>
          </a:p>
          <a:p>
            <a:pPr marL="87313" indent="249238" algn="just"/>
            <a:r>
              <a:rPr lang="ru-RU" sz="1400" dirty="0">
                <a:latin typeface="Times New Roman" pitchFamily="18" charset="0"/>
                <a:cs typeface="Times New Roman" pitchFamily="18" charset="0"/>
              </a:rPr>
              <a:t>Декоративно-прикладное искусство дает учащимся возможность научиться передавать свои мысли и представления средствами пластического языка, т. е. учит их пользоваться языком художественных образов.</a:t>
            </a:r>
          </a:p>
          <a:p>
            <a:pPr marL="87313" indent="249238" algn="just">
              <a:buNone/>
            </a:pPr>
            <a:endParaRPr lang="ru-RU" sz="1400" dirty="0">
              <a:latin typeface="Times New Roman" pitchFamily="18" charset="0"/>
              <a:cs typeface="Times New Roman" pitchFamily="18" charset="0"/>
            </a:endParaRPr>
          </a:p>
          <a:p>
            <a:pPr marL="87313" indent="249238" algn="just"/>
            <a:r>
              <a:rPr lang="ru-RU" sz="1400" dirty="0">
                <a:latin typeface="Times New Roman" pitchFamily="18" charset="0"/>
                <a:cs typeface="Times New Roman" pitchFamily="18" charset="0"/>
              </a:rPr>
              <a:t>Занятия развивают творческие способности, приучают детей к самостоятельности в работе, дают возможность полнее выразить свои мысли и чувства. В своих работах дети непосредственно выражают свои впечатления, свой способ восприятия окружающего мира.</a:t>
            </a:r>
          </a:p>
          <a:p>
            <a:pPr marL="87313" indent="249238" algn="just">
              <a:buNone/>
            </a:pPr>
            <a:r>
              <a:rPr lang="ru-RU" sz="1400" dirty="0">
                <a:latin typeface="Times New Roman" pitchFamily="18" charset="0"/>
                <a:cs typeface="Times New Roman" pitchFamily="18" charset="0"/>
              </a:rPr>
              <a:t> </a:t>
            </a:r>
          </a:p>
          <a:p>
            <a:pPr marL="87313" indent="249238" algn="just"/>
            <a:r>
              <a:rPr lang="ru-RU" sz="1400" dirty="0">
                <a:latin typeface="Times New Roman" pitchFamily="18" charset="0"/>
                <a:cs typeface="Times New Roman" pitchFamily="18" charset="0"/>
              </a:rPr>
              <a:t>В методической работе просматриваются межпредметные связи с композицией, рисунком, живописью. </a:t>
            </a:r>
          </a:p>
          <a:p>
            <a:pPr marL="87313" indent="249238" algn="just">
              <a:buNone/>
            </a:pPr>
            <a:endParaRPr lang="ru-RU" sz="1400" dirty="0">
              <a:latin typeface="Times New Roman" pitchFamily="18" charset="0"/>
              <a:cs typeface="Times New Roman" pitchFamily="18" charset="0"/>
            </a:endParaRPr>
          </a:p>
          <a:p>
            <a:pPr marL="87313" indent="249238" algn="just"/>
            <a:r>
              <a:rPr lang="ru-RU" sz="1400" dirty="0">
                <a:latin typeface="Times New Roman" pitchFamily="18" charset="0"/>
                <a:cs typeface="Times New Roman" pitchFamily="18" charset="0"/>
              </a:rPr>
              <a:t>Изображения сюжетов из окружающей действительности желательно строить таким образом, чтобы они были связаны с зарисовками с натуры.</a:t>
            </a:r>
          </a:p>
          <a:p>
            <a:pPr marL="87313" indent="249238" algn="just">
              <a:buNone/>
            </a:pPr>
            <a:endParaRPr lang="ru-RU" sz="1400" dirty="0">
              <a:latin typeface="Times New Roman" pitchFamily="18" charset="0"/>
              <a:cs typeface="Times New Roman" pitchFamily="18" charset="0"/>
            </a:endParaRPr>
          </a:p>
          <a:p>
            <a:pPr marL="87313" indent="249238" algn="just"/>
            <a:r>
              <a:rPr lang="ru-RU" sz="1400" dirty="0">
                <a:latin typeface="Times New Roman" pitchFamily="18" charset="0"/>
                <a:cs typeface="Times New Roman" pitchFamily="18" charset="0"/>
              </a:rPr>
              <a:t>Также на занятиях учитель знакомит с правилами  изображения человека, пропорциями человеческого тела, дает схемы движения человеческой  фигуры и животного.</a:t>
            </a:r>
          </a:p>
          <a:p>
            <a:pPr marL="87313" indent="249238" algn="just">
              <a:buNone/>
            </a:pPr>
            <a:endParaRPr lang="ru-RU" sz="1400" dirty="0">
              <a:latin typeface="Times New Roman" pitchFamily="18" charset="0"/>
              <a:cs typeface="Times New Roman" pitchFamily="18" charset="0"/>
            </a:endParaRPr>
          </a:p>
          <a:p>
            <a:pPr marL="87313" indent="249238" algn="just"/>
            <a:r>
              <a:rPr lang="ru-RU" sz="1400" dirty="0">
                <a:latin typeface="Times New Roman" pitchFamily="18" charset="0"/>
                <a:cs typeface="Times New Roman" pitchFamily="18" charset="0"/>
              </a:rPr>
              <a:t>Занятия декоративно-прикладным творчеством имеют большое значение  для создания атмосферы сотрудничества: они дают возможность ближе познакомиться с духовным миром воспитанников, узнать особенности характера каждого ученика, проследить, как развиваются его способности образного представления и воображения.</a:t>
            </a:r>
          </a:p>
          <a:p>
            <a:pPr algn="just">
              <a:buNone/>
            </a:pPr>
            <a:endParaRPr lang="ru-RU" sz="1050" dirty="0"/>
          </a:p>
          <a:p>
            <a:pPr>
              <a:buNone/>
            </a:pPr>
            <a:endParaRPr lang="ru-RU" sz="1050" dirty="0"/>
          </a:p>
          <a:p>
            <a:pPr>
              <a:buNone/>
            </a:pPr>
            <a:endParaRPr lang="ru-RU" sz="1050" dirty="0"/>
          </a:p>
          <a:p>
            <a:pPr>
              <a:buNone/>
            </a:pPr>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endParaRPr lang="ru-RU" sz="1000" dirty="0"/>
          </a:p>
          <a:p>
            <a:pPr>
              <a:buNone/>
            </a:pPr>
            <a:endParaRPr lang="ru-RU" sz="1000" dirty="0"/>
          </a:p>
        </p:txBody>
      </p:sp>
      <p:sp>
        <p:nvSpPr>
          <p:cNvPr id="25602" name="Rectangle 2"/>
          <p:cNvSpPr>
            <a:spLocks noChangeArrowheads="1"/>
          </p:cNvSpPr>
          <p:nvPr/>
        </p:nvSpPr>
        <p:spPr bwMode="auto">
          <a:xfrm>
            <a:off x="0" y="285728"/>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dirty="0"/>
          </a:p>
        </p:txBody>
      </p:sp>
    </p:spTree>
  </p:cSld>
  <p:clrMapOvr>
    <a:masterClrMapping/>
  </p:clrMapOvr>
  <p:transition spd="slow" advClick="0" advTm="69562">
    <p:wedge/>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latin typeface="Times New Roman" pitchFamily="18" charset="0"/>
                <a:cs typeface="Times New Roman" pitchFamily="18" charset="0"/>
              </a:rPr>
              <a:t>Список используемых источников:</a:t>
            </a:r>
            <a:endParaRPr lang="ru-RU" sz="3200" dirty="0">
              <a:latin typeface="Times New Roman" pitchFamily="18" charset="0"/>
              <a:cs typeface="Times New Roman" pitchFamily="18" charset="0"/>
            </a:endParaRPr>
          </a:p>
        </p:txBody>
      </p:sp>
      <p:sp>
        <p:nvSpPr>
          <p:cNvPr id="3" name="Прямоугольник 2"/>
          <p:cNvSpPr/>
          <p:nvPr/>
        </p:nvSpPr>
        <p:spPr>
          <a:xfrm>
            <a:off x="285720" y="1571612"/>
            <a:ext cx="8501122" cy="5047536"/>
          </a:xfrm>
          <a:prstGeom prst="rect">
            <a:avLst/>
          </a:prstGeom>
        </p:spPr>
        <p:txBody>
          <a:bodyPr wrap="square">
            <a:spAutoFit/>
          </a:bodyPr>
          <a:lstStyle/>
          <a:p>
            <a:pPr lvl="0" algn="just">
              <a:buClr>
                <a:schemeClr val="accent1"/>
              </a:buClr>
              <a:buSzPct val="70000"/>
              <a:buFont typeface="Wingdings 2" pitchFamily="18" charset="2"/>
              <a:buChar char=""/>
            </a:pPr>
            <a:r>
              <a:rPr lang="ru-RU" sz="1400" dirty="0"/>
              <a:t> </a:t>
            </a:r>
            <a:r>
              <a:rPr lang="ru-RU" sz="1400" dirty="0">
                <a:latin typeface="Times New Roman" pitchFamily="18" charset="0"/>
                <a:cs typeface="Times New Roman" pitchFamily="18" charset="0"/>
              </a:rPr>
              <a:t>http://nsportal.ru</a:t>
            </a:r>
          </a:p>
          <a:p>
            <a:pPr lvl="0" algn="just">
              <a:buClr>
                <a:schemeClr val="accent1"/>
              </a:buClr>
              <a:buSzPct val="70000"/>
            </a:pPr>
            <a:endParaRPr lang="ru-RU" sz="1400" dirty="0">
              <a:latin typeface="Times New Roman" pitchFamily="18" charset="0"/>
              <a:cs typeface="Times New Roman" pitchFamily="18" charset="0"/>
            </a:endParaRPr>
          </a:p>
          <a:p>
            <a:pPr lvl="0" algn="just">
              <a:buClr>
                <a:schemeClr val="accent1"/>
              </a:buClr>
              <a:buSzPct val="70000"/>
              <a:buFont typeface="Wingdings 2" pitchFamily="18" charset="2"/>
              <a:buChar char=""/>
            </a:pPr>
            <a:r>
              <a:rPr lang="ru-RU" sz="1400" dirty="0">
                <a:latin typeface="Times New Roman" pitchFamily="18" charset="0"/>
                <a:cs typeface="Times New Roman" pitchFamily="18" charset="0"/>
              </a:rPr>
              <a:t> http://otherreferats.allbest.ru/pedagogics</a:t>
            </a:r>
          </a:p>
          <a:p>
            <a:pPr lvl="0" algn="just">
              <a:buClr>
                <a:schemeClr val="accent1"/>
              </a:buClr>
              <a:buSzPct val="70000"/>
            </a:pPr>
            <a:endParaRPr lang="ru-RU" sz="1400" dirty="0">
              <a:latin typeface="Times New Roman" pitchFamily="18" charset="0"/>
              <a:cs typeface="Times New Roman" pitchFamily="18" charset="0"/>
            </a:endParaRPr>
          </a:p>
          <a:p>
            <a:pPr lvl="0" algn="just">
              <a:buClr>
                <a:schemeClr val="accent1"/>
              </a:buClr>
              <a:buSzPct val="70000"/>
              <a:buFont typeface="Wingdings 2" pitchFamily="18" charset="2"/>
              <a:buChar char=""/>
            </a:pPr>
            <a:r>
              <a:rPr lang="ru-RU" sz="1400" dirty="0">
                <a:latin typeface="Times New Roman" pitchFamily="18" charset="0"/>
                <a:cs typeface="Times New Roman" pitchFamily="18" charset="0"/>
              </a:rPr>
              <a:t> http://www.coolreferat.com	</a:t>
            </a:r>
          </a:p>
          <a:p>
            <a:pPr lvl="0" algn="just">
              <a:buClr>
                <a:schemeClr val="accent1"/>
              </a:buClr>
              <a:buSzPct val="70000"/>
            </a:pPr>
            <a:endParaRPr lang="ru-RU" sz="1400" dirty="0">
              <a:latin typeface="Times New Roman" pitchFamily="18" charset="0"/>
              <a:cs typeface="Times New Roman" pitchFamily="18" charset="0"/>
            </a:endParaRPr>
          </a:p>
          <a:p>
            <a:pPr lvl="0" algn="just">
              <a:buClr>
                <a:schemeClr val="accent1"/>
              </a:buClr>
              <a:buSzPct val="70000"/>
              <a:buFont typeface="Wingdings 2" pitchFamily="18" charset="2"/>
              <a:buChar char=""/>
            </a:pPr>
            <a:r>
              <a:rPr lang="ru-RU" sz="1400" dirty="0">
                <a:latin typeface="Times New Roman" pitchFamily="18" charset="0"/>
                <a:cs typeface="Times New Roman" pitchFamily="18" charset="0"/>
              </a:rPr>
              <a:t> Выготский Л.С. Воображение и творчество в детском возрасте. – М.: Просвещение, 1991. –С. 30.</a:t>
            </a:r>
          </a:p>
          <a:p>
            <a:pPr lvl="0" algn="just">
              <a:buClr>
                <a:schemeClr val="accent1"/>
              </a:buClr>
              <a:buSzPct val="70000"/>
            </a:pPr>
            <a:endParaRPr lang="ru-RU" sz="1400" dirty="0">
              <a:latin typeface="Times New Roman" pitchFamily="18" charset="0"/>
              <a:cs typeface="Times New Roman" pitchFamily="18" charset="0"/>
            </a:endParaRPr>
          </a:p>
          <a:p>
            <a:pPr lvl="0" algn="just">
              <a:buClr>
                <a:schemeClr val="accent1"/>
              </a:buClr>
              <a:buSzPct val="70000"/>
              <a:buFont typeface="Wingdings 2" pitchFamily="18" charset="2"/>
              <a:buChar char=""/>
            </a:pPr>
            <a:r>
              <a:rPr lang="ru-RU" sz="1400" dirty="0">
                <a:latin typeface="Times New Roman" pitchFamily="18" charset="0"/>
                <a:cs typeface="Times New Roman" pitchFamily="18" charset="0"/>
              </a:rPr>
              <a:t> Кузин В.С. Основы обучения изобразительного искусства в школе. Пособие для учителей. Изд. 2-е, доп. и перераб. – М., Просвещение, - 1977.- 208 с., с ил. 	</a:t>
            </a:r>
          </a:p>
          <a:p>
            <a:pPr lvl="0" algn="just">
              <a:buClr>
                <a:schemeClr val="accent1"/>
              </a:buClr>
              <a:buSzPct val="70000"/>
            </a:pPr>
            <a:endParaRPr lang="ru-RU" sz="1400" dirty="0">
              <a:latin typeface="Times New Roman" pitchFamily="18" charset="0"/>
              <a:cs typeface="Times New Roman" pitchFamily="18" charset="0"/>
            </a:endParaRPr>
          </a:p>
          <a:p>
            <a:pPr lvl="0" algn="just">
              <a:buClr>
                <a:schemeClr val="accent1"/>
              </a:buClr>
              <a:buSzPct val="70000"/>
              <a:buFont typeface="Wingdings 2" pitchFamily="18" charset="2"/>
              <a:buChar char=""/>
            </a:pPr>
            <a:r>
              <a:rPr lang="ru-RU" sz="1400" dirty="0">
                <a:latin typeface="Times New Roman" pitchFamily="18" charset="0"/>
                <a:cs typeface="Times New Roman" pitchFamily="18" charset="0"/>
              </a:rPr>
              <a:t> Сокольникова Н.М. Изобразительное искусство и методика его преподавания в начальной школе: Учеб. пособие для студ. пед. вузов. –  М.: Издательский центр «Академия», 1999. – 368 с., 12 л. ил.: ил.</a:t>
            </a:r>
          </a:p>
          <a:p>
            <a:pPr lvl="0" algn="just">
              <a:buClr>
                <a:schemeClr val="accent1"/>
              </a:buClr>
              <a:buSzPct val="70000"/>
            </a:pPr>
            <a:endParaRPr lang="ru-RU" sz="1400" dirty="0">
              <a:latin typeface="Times New Roman" pitchFamily="18" charset="0"/>
              <a:cs typeface="Times New Roman" pitchFamily="18" charset="0"/>
            </a:endParaRPr>
          </a:p>
          <a:p>
            <a:pPr lvl="0" algn="just">
              <a:buClr>
                <a:schemeClr val="accent1"/>
              </a:buClr>
              <a:buSzPct val="70000"/>
              <a:buFont typeface="Wingdings 2" pitchFamily="18" charset="2"/>
              <a:buChar char=""/>
            </a:pPr>
            <a:r>
              <a:rPr lang="ru-RU" sz="1400" dirty="0">
                <a:latin typeface="Times New Roman" pitchFamily="18" charset="0"/>
                <a:cs typeface="Times New Roman" pitchFamily="18" charset="0"/>
              </a:rPr>
              <a:t> Хрестоматия по психологии: Учеб. пособие для студентов пед. ин-тов. / Сост. В.В. Мироненко; Под ред. А.В. Петровского. – 2-е изд., перераб. и доп. – М.: Просвещение, 1987. – 447 с.</a:t>
            </a:r>
          </a:p>
          <a:p>
            <a:pPr lvl="0" algn="just">
              <a:buClr>
                <a:schemeClr val="accent1"/>
              </a:buClr>
              <a:buSzPct val="70000"/>
            </a:pPr>
            <a:endParaRPr lang="ru-RU" sz="1400" dirty="0">
              <a:latin typeface="Times New Roman" pitchFamily="18" charset="0"/>
              <a:cs typeface="Times New Roman" pitchFamily="18" charset="0"/>
            </a:endParaRPr>
          </a:p>
          <a:p>
            <a:pPr lvl="0" algn="just">
              <a:buClr>
                <a:schemeClr val="accent1"/>
              </a:buClr>
              <a:buSzPct val="70000"/>
              <a:buFont typeface="Wingdings 2" pitchFamily="18" charset="2"/>
              <a:buChar char=""/>
            </a:pPr>
            <a:r>
              <a:rPr lang="ru-RU" sz="1400" dirty="0">
                <a:latin typeface="Times New Roman" pitchFamily="18" charset="0"/>
                <a:cs typeface="Times New Roman" pitchFamily="18" charset="0"/>
              </a:rPr>
              <a:t> Шорохов Е.В. Основы композиции: Учеб. пособие для студентов пед. ин-тов по спец. № 2109 «Черчение, рисование и труд». – М.: Просвещение, 1979. – 303 с., ил.</a:t>
            </a:r>
          </a:p>
          <a:p>
            <a:pPr lvl="0" algn="just">
              <a:buClr>
                <a:schemeClr val="accent1"/>
              </a:buClr>
              <a:buSzPct val="70000"/>
            </a:pPr>
            <a:endParaRPr lang="ru-RU" sz="1400" dirty="0">
              <a:latin typeface="Times New Roman" pitchFamily="18" charset="0"/>
              <a:cs typeface="Times New Roman" pitchFamily="18" charset="0"/>
            </a:endParaRPr>
          </a:p>
          <a:p>
            <a:pPr lvl="0" algn="just">
              <a:buClr>
                <a:schemeClr val="accent1"/>
              </a:buClr>
              <a:buSzPct val="70000"/>
              <a:buFont typeface="Wingdings 2" pitchFamily="18" charset="2"/>
              <a:buChar char=""/>
            </a:pPr>
            <a:r>
              <a:rPr lang="ru-RU" sz="1400" dirty="0">
                <a:latin typeface="Times New Roman" pitchFamily="18" charset="0"/>
                <a:cs typeface="Times New Roman" pitchFamily="18" charset="0"/>
              </a:rPr>
              <a:t>  Арбат Ю. А. Добрым людям на загляденье: Рассказы о мастерах народного искусства. — М., 1964.</a:t>
            </a:r>
          </a:p>
          <a:p>
            <a:pPr lvl="0" algn="just">
              <a:buClr>
                <a:schemeClr val="accent1"/>
              </a:buClr>
              <a:buSzPct val="70000"/>
              <a:buFont typeface="Wingdings 2" pitchFamily="18" charset="2"/>
              <a:buChar char=""/>
            </a:pPr>
            <a:endParaRPr lang="ru-RU" sz="1400" dirty="0">
              <a:latin typeface="Times New Roman" pitchFamily="18" charset="0"/>
              <a:cs typeface="Times New Roman" pitchFamily="18" charset="0"/>
            </a:endParaRPr>
          </a:p>
          <a:p>
            <a:pPr lvl="0" algn="just">
              <a:buClr>
                <a:schemeClr val="accent1"/>
              </a:buClr>
              <a:buSzPct val="70000"/>
              <a:buFont typeface="Wingdings 2" pitchFamily="18" charset="2"/>
              <a:buChar char=""/>
            </a:pPr>
            <a:r>
              <a:rPr lang="ru-RU" sz="1400" dirty="0">
                <a:latin typeface="Times New Roman" pitchFamily="18" charset="0"/>
                <a:cs typeface="Times New Roman" pitchFamily="18" charset="0"/>
              </a:rPr>
              <a:t> Некрасова М. А. Народное искусство России: Народное творчество как мир целостности. — М., 1983.</a:t>
            </a:r>
          </a:p>
        </p:txBody>
      </p:sp>
    </p:spTree>
  </p:cSld>
  <p:clrMapOvr>
    <a:masterClrMapping/>
  </p:clrMapOvr>
  <p:transition spd="slow" advClick="0" advTm="14000">
    <p:wedge/>
    <p:sndAc>
      <p:stSnd>
        <p:snd r:embed="rId2" name="chimes.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реша\Desktop\фото 15.02\фото0091.jpg"/>
          <p:cNvPicPr>
            <a:picLocks noChangeAspect="1" noChangeArrowheads="1"/>
          </p:cNvPicPr>
          <p:nvPr/>
        </p:nvPicPr>
        <p:blipFill>
          <a:blip r:embed="rId3" cstate="print"/>
          <a:srcRect/>
          <a:stretch>
            <a:fillRect/>
          </a:stretch>
        </p:blipFill>
        <p:spPr bwMode="auto">
          <a:xfrm>
            <a:off x="251520" y="4149080"/>
            <a:ext cx="1944216" cy="2577324"/>
          </a:xfrm>
          <a:prstGeom prst="rect">
            <a:avLst/>
          </a:prstGeom>
          <a:noFill/>
          <a:effectLst>
            <a:softEdge rad="127000"/>
          </a:effectLst>
        </p:spPr>
      </p:pic>
      <p:sp>
        <p:nvSpPr>
          <p:cNvPr id="2" name="Заголовок 1"/>
          <p:cNvSpPr>
            <a:spLocks noGrp="1"/>
          </p:cNvSpPr>
          <p:nvPr>
            <p:ph type="title"/>
          </p:nvPr>
        </p:nvSpPr>
        <p:spPr/>
        <p:txBody>
          <a:bodyPr/>
          <a:lstStyle/>
          <a:p>
            <a:r>
              <a:rPr lang="ru-RU" sz="3600" dirty="0"/>
              <a:t>Рецензия</a:t>
            </a:r>
            <a:r>
              <a:rPr lang="ru-RU" sz="3200" dirty="0"/>
              <a:t>.</a:t>
            </a:r>
          </a:p>
        </p:txBody>
      </p:sp>
      <p:pic>
        <p:nvPicPr>
          <p:cNvPr id="10" name="Содержимое 3" descr="D:\Все для работы\Каркасная игрушка-кукла\IMG0014A.jpg"/>
          <p:cNvPicPr>
            <a:picLocks/>
          </p:cNvPicPr>
          <p:nvPr/>
        </p:nvPicPr>
        <p:blipFill>
          <a:blip r:embed="rId4" cstate="print"/>
          <a:srcRect/>
          <a:stretch>
            <a:fillRect/>
          </a:stretch>
        </p:blipFill>
        <p:spPr bwMode="auto">
          <a:xfrm>
            <a:off x="1907704" y="3789040"/>
            <a:ext cx="2289436" cy="2932948"/>
          </a:xfrm>
          <a:prstGeom prst="rect">
            <a:avLst/>
          </a:prstGeom>
          <a:noFill/>
          <a:ln w="9525">
            <a:noFill/>
            <a:miter lim="800000"/>
            <a:headEnd/>
            <a:tailEnd/>
          </a:ln>
          <a:effectLst>
            <a:softEdge rad="127000"/>
          </a:effectLst>
        </p:spPr>
      </p:pic>
      <p:pic>
        <p:nvPicPr>
          <p:cNvPr id="9" name="Рисунок 8" descr="D:\Все для работы\Каркасная игрушка-кукла\2011 год(331).jpg"/>
          <p:cNvPicPr/>
          <p:nvPr/>
        </p:nvPicPr>
        <p:blipFill>
          <a:blip r:embed="rId5" cstate="print"/>
          <a:srcRect/>
          <a:stretch>
            <a:fillRect/>
          </a:stretch>
        </p:blipFill>
        <p:spPr bwMode="auto">
          <a:xfrm>
            <a:off x="0" y="332656"/>
            <a:ext cx="2987824" cy="3921680"/>
          </a:xfrm>
          <a:prstGeom prst="rect">
            <a:avLst/>
          </a:prstGeom>
          <a:noFill/>
          <a:ln w="9525">
            <a:noFill/>
            <a:miter lim="800000"/>
            <a:headEnd/>
            <a:tailEnd/>
          </a:ln>
          <a:effectLst>
            <a:softEdge rad="317500"/>
          </a:effectLst>
        </p:spPr>
      </p:pic>
      <p:pic>
        <p:nvPicPr>
          <p:cNvPr id="8" name="Picture 4" descr="D:\художественное отделение\Решетова Н.С\IMG0223A.jpg"/>
          <p:cNvPicPr>
            <a:picLocks noChangeAspect="1" noChangeArrowheads="1"/>
          </p:cNvPicPr>
          <p:nvPr/>
        </p:nvPicPr>
        <p:blipFill>
          <a:blip r:embed="rId6" cstate="print"/>
          <a:srcRect/>
          <a:stretch>
            <a:fillRect/>
          </a:stretch>
        </p:blipFill>
        <p:spPr bwMode="auto">
          <a:xfrm>
            <a:off x="2195736" y="692697"/>
            <a:ext cx="2689034" cy="3384376"/>
          </a:xfrm>
          <a:prstGeom prst="rect">
            <a:avLst/>
          </a:prstGeom>
          <a:noFill/>
          <a:effectLst>
            <a:softEdge rad="317500"/>
          </a:effectLst>
        </p:spPr>
      </p:pic>
      <p:pic>
        <p:nvPicPr>
          <p:cNvPr id="4" name="Рисунок 3">
            <a:extLst>
              <a:ext uri="{FF2B5EF4-FFF2-40B4-BE49-F238E27FC236}">
                <a16:creationId xmlns:a16="http://schemas.microsoft.com/office/drawing/2014/main" id="{F1CDCB21-0C69-40F2-B858-991C5C8E2BD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851" b="8000"/>
          <a:stretch/>
        </p:blipFill>
        <p:spPr>
          <a:xfrm>
            <a:off x="4711671" y="1574794"/>
            <a:ext cx="3917810" cy="5004558"/>
          </a:xfrm>
          <a:prstGeom prst="rect">
            <a:avLst/>
          </a:prstGeom>
          <a:ln>
            <a:noFill/>
          </a:ln>
          <a:effectLst/>
        </p:spPr>
      </p:pic>
    </p:spTree>
  </p:cSld>
  <p:clrMapOvr>
    <a:masterClrMapping/>
  </p:clrMapOvr>
  <p:transition spd="slow" advClick="0" advTm="43703">
    <p:dissolve/>
    <p:sndAc>
      <p:stSnd>
        <p:snd r:embed="rId2" name="chimes.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000240"/>
            <a:ext cx="8229600" cy="4000528"/>
          </a:xfrm>
        </p:spPr>
        <p:txBody>
          <a:bodyPr>
            <a:normAutofit fontScale="90000"/>
          </a:bodyPr>
          <a:lstStyle/>
          <a:p>
            <a:pPr lvl="0" algn="l"/>
            <a:br>
              <a:rPr lang="ru-RU" b="1" dirty="0"/>
            </a:br>
            <a:br>
              <a:rPr lang="ru-RU" b="1" dirty="0"/>
            </a:br>
            <a:br>
              <a:rPr lang="ru-RU" b="1" dirty="0"/>
            </a:br>
            <a:r>
              <a:rPr lang="ru-RU" sz="2700" b="1" dirty="0">
                <a:latin typeface="Times New Roman" pitchFamily="18" charset="0"/>
                <a:cs typeface="Times New Roman" pitchFamily="18" charset="0"/>
              </a:rPr>
              <a:t>1. </a:t>
            </a:r>
            <a:r>
              <a:rPr lang="ru-RU" sz="2700" dirty="0">
                <a:latin typeface="Times New Roman" pitchFamily="18" charset="0"/>
                <a:cs typeface="Times New Roman" pitchFamily="18" charset="0"/>
              </a:rPr>
              <a:t>Аннотация</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2. Введение</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3. О материалах</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4. Последовательность изготовления кукол:</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        - 1-ый вид: изготовление куклы на каркасе с элементами </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обмотки</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        - 2-ой вид: изготовление куклы на каркасе с элементами </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лепки</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5. Заключение</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6. Список используемых источников</a:t>
            </a:r>
            <a:br>
              <a:rPr lang="ru-RU" sz="2200" dirty="0"/>
            </a:br>
            <a:r>
              <a:rPr lang="ru-RU" sz="2700" dirty="0"/>
              <a:t>7. Рецензия</a:t>
            </a:r>
            <a:br>
              <a:rPr lang="ru-RU" sz="2200" dirty="0"/>
            </a:br>
            <a:br>
              <a:rPr lang="ru-RU" sz="1600" dirty="0"/>
            </a:br>
            <a:endParaRPr lang="ru-RU" sz="1600" dirty="0"/>
          </a:p>
        </p:txBody>
      </p:sp>
      <p:sp>
        <p:nvSpPr>
          <p:cNvPr id="4" name="Прямоугольник 3"/>
          <p:cNvSpPr/>
          <p:nvPr/>
        </p:nvSpPr>
        <p:spPr>
          <a:xfrm>
            <a:off x="571472" y="428604"/>
            <a:ext cx="8072494" cy="1631216"/>
          </a:xfrm>
          <a:prstGeom prst="rect">
            <a:avLst/>
          </a:prstGeom>
        </p:spPr>
        <p:txBody>
          <a:bodyPr wrap="square">
            <a:spAutoFit/>
          </a:bodyPr>
          <a:lstStyle/>
          <a:p>
            <a:pPr algn="r"/>
            <a:endParaRPr lang="ru-RU" sz="3200" b="1" dirty="0">
              <a:effectLst>
                <a:outerShdw blurRad="38100" dist="38100" dir="2700000" algn="tl">
                  <a:srgbClr val="000000">
                    <a:alpha val="43137"/>
                  </a:srgbClr>
                </a:outerShdw>
              </a:effectLst>
              <a:latin typeface="Times New Roman" pitchFamily="18" charset="0"/>
              <a:cs typeface="Times New Roman" pitchFamily="18" charset="0"/>
            </a:endParaRPr>
          </a:p>
          <a:p>
            <a:pPr algn="r"/>
            <a:r>
              <a:rPr lang="ru-RU" sz="3200" b="1" dirty="0">
                <a:solidFill>
                  <a:schemeClr val="tx2">
                    <a:lumMod val="90000"/>
                  </a:schemeClr>
                </a:solidFill>
                <a:effectLst>
                  <a:outerShdw blurRad="38100" dist="38100" dir="2700000" algn="tl">
                    <a:srgbClr val="000000">
                      <a:alpha val="43137"/>
                    </a:srgbClr>
                  </a:outerShdw>
                </a:effectLst>
                <a:latin typeface="Times New Roman" pitchFamily="18" charset="0"/>
                <a:cs typeface="Times New Roman" pitchFamily="18" charset="0"/>
              </a:rPr>
              <a:t>Содержание:</a:t>
            </a:r>
            <a:br>
              <a:rPr lang="ru-RU" sz="3200" b="1" dirty="0"/>
            </a:br>
            <a:br>
              <a:rPr lang="ru-RU" b="1" dirty="0"/>
            </a:br>
            <a:endParaRPr lang="ru-RU" dirty="0"/>
          </a:p>
        </p:txBody>
      </p:sp>
    </p:spTree>
  </p:cSld>
  <p:clrMapOvr>
    <a:masterClrMapping/>
  </p:clrMapOvr>
  <p:transition spd="slow" advClick="0" advTm="12203">
    <p:wedge/>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effectLst/>
                <a:latin typeface="Times New Roman" pitchFamily="18" charset="0"/>
                <a:cs typeface="Times New Roman" pitchFamily="18" charset="0"/>
              </a:rPr>
              <a:t>Аннотация.</a:t>
            </a:r>
          </a:p>
        </p:txBody>
      </p:sp>
      <p:sp>
        <p:nvSpPr>
          <p:cNvPr id="18433" name="Rectangle 1"/>
          <p:cNvSpPr>
            <a:spLocks noChangeArrowheads="1"/>
          </p:cNvSpPr>
          <p:nvPr/>
        </p:nvSpPr>
        <p:spPr bwMode="auto">
          <a:xfrm>
            <a:off x="357158" y="1500174"/>
            <a:ext cx="850112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Основной задачей занятий в школе искусств является развитие художественных способностей учащихся. Современные методики внешкольной деятельности в области искусства органично сочетают в себе элементы обучения с развитием творческого потенциала. Они направлены на раскрытие и развитие индивидуальных способностей каждого ученика.</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В условиях образовательной деятельности изобразительного творчества заложены большие возможности для эстетического и художественного воспитания детей, а также для их всестороннего развития.</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На занятиях декоративно-прикладного искусства освоение материала проходит в процессе творческой деятельности детей. Работа осуществляется в форме практического занятия.</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Каждой возрастной группе предлагаются отдельные задания, в которых учитываются особенности детей и связанные с этим творческие возможности и предпочтения для более полного самовыражения в том или ином виде творческой деятельности.</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Темы заданий для младшей группы детей (7—10 лет) строятся по принципу глубинного созерцания,  познания и изучения мира окружающей природы. Для старшей группы (11-15 лет) задания строятся на основе изучения и открытия новых средств выражения. Подводят к таким понятиям, как композиционный ритм, цельность, пластическая выразительность, обобщенность. Такие занятия помогут учащимся в дальнейшем воспринимать произведения искусства цельно.</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Целью методической работы является ознакомление и приобщение детей к декоративно-прикладному искусству.</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Основные задачи, которые должны выполнить эти занятия:</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обеспечить знакомство детей с декоративно-прикладным творчеством;</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учить анализировать и стилизовать природные формы;</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развивать внимание, наблюдательность, память и быстроту реакции;</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развивать способность и умение применять опыт наших предков в разработке собственных творческих идей.</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Вопрос о развитии способностей в теории и практике обучения пока недостаточно разработан. Между тем, у каждого ребенка есть свои способности и таланты, поэтому задачей педагога является систематическое целенаправленное развитие у детей подвижности и гибкости мышления, воображения, интуиции, способности высказывать оригинальные идеи.</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Обращение к рассмотрению народного искусства и культуры на национальном и региональном уровне способствует активизации творчества не только учащихся, но и педагогов, помогает им вырабатывать множество инновационных методик и подходов, разрабатывать программное и методическое обеспечение.</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spd="slow" advClick="0" advTm="130297">
    <p:wedge/>
    <p:sndAc>
      <p:stSnd>
        <p:snd r:embed="rId2" name="chimes.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latin typeface="Times New Roman" pitchFamily="18" charset="0"/>
                <a:cs typeface="Times New Roman" pitchFamily="18" charset="0"/>
              </a:rPr>
              <a:t>Введение :</a:t>
            </a:r>
            <a:endParaRPr lang="ru-RU" sz="3200" dirty="0">
              <a:latin typeface="Times New Roman" pitchFamily="18" charset="0"/>
              <a:cs typeface="Times New Roman" pitchFamily="18" charset="0"/>
            </a:endParaRPr>
          </a:p>
        </p:txBody>
      </p:sp>
      <p:sp>
        <p:nvSpPr>
          <p:cNvPr id="19457" name="Rectangle 1"/>
          <p:cNvSpPr>
            <a:spLocks noChangeArrowheads="1"/>
          </p:cNvSpPr>
          <p:nvPr/>
        </p:nvSpPr>
        <p:spPr bwMode="auto">
          <a:xfrm>
            <a:off x="785786" y="1643050"/>
            <a:ext cx="7572428" cy="4124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Народное и профессиональное декоративно-прикладные искусства трактуются как искусства, обслуживающие нужды человека, одновременно удовлетворяющие его эстетические потребности, несущие красоту в жизнь.</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Процесс приобщения учащихся к декоративно-прикладному искусству осуществляется с учетом психофизиологических особенностей детей на разных этапах их художественного развития.</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Понятие «декоративно-прикладное искусство» достаточно широкое и многогранное. Это уникальное искусство, уходящее своими корнями в толщу веков.</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Декоративно-прикладное искусство — это особый мир художественного творчества, бесконечно разнообразная область художественных объектов, создаваемых на протяжении многовековой истории развития человеческой цивилизации. Это сфера, вне которой невозможно представить себе жизнь человека. Каждая вещь, будь то мебель, посуда, одежда, украшения для дома или подарочные сувениры занимает определенное место не только в организованной человеком среде жизнедеятельности, но прежде всего - в его  духовном мире.</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Произведения декоративного искусства всегда соотносятся со средой, для которой они предназначаются, и обычно составляют ансамбль.</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Если художественно-творческая деятельность детей в 7 – 10 лет протекает на эмоционально-чувственной основе, то начиная с 11 – 15 лет она строится больше на познавательно-аналитическом уровне, обязательно с сохранением в ней эмоционально-образного, творческого начала.</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Освоение мастерства происходит на основе главных принципов народного творчества — повтора, вариации и импровизации.</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Цель данной работы заключается в выявлении и развитии творческих способностей учащихся на формирование устойчивого интереса к урокам декоративно-прикладного искусства.</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269875" algn="just"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1"/>
              </a:solidFill>
              <a:effectLst/>
              <a:latin typeface="Arial" pitchFamily="34" charset="0"/>
            </a:endParaRPr>
          </a:p>
        </p:txBody>
      </p:sp>
    </p:spTree>
  </p:cSld>
  <p:clrMapOvr>
    <a:masterClrMapping/>
  </p:clrMapOvr>
  <p:transition spd="slow" advClick="0" advTm="76562">
    <p:wedge/>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357166"/>
            <a:ext cx="8643998" cy="6186309"/>
          </a:xfrm>
          <a:prstGeom prst="rect">
            <a:avLst/>
          </a:prstGeom>
        </p:spPr>
        <p:txBody>
          <a:bodyPr wrap="square">
            <a:spAutoFit/>
          </a:bodyPr>
          <a:lstStyle/>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В процессе освоения декоративно-прикладного искусства должны быть поставлены и решены следующие задачи:</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u="sng" dirty="0">
                <a:latin typeface="Times New Roman" pitchFamily="18" charset="0"/>
                <a:ea typeface="Calibri" pitchFamily="34" charset="0"/>
                <a:cs typeface="Times New Roman" pitchFamily="18" charset="0"/>
              </a:rPr>
              <a:t>Обучающие:</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моделирование фигуры животного и фигуры человека в соответствии с ее характером и заданными пропорциями;</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разработка стилизованной композиции в декоративно-прикладном творчестве;</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знакомство с техникой работы каркасной куклы;</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умение работать с фактурными материалами.</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u="sng" dirty="0">
                <a:latin typeface="Times New Roman" pitchFamily="18" charset="0"/>
                <a:ea typeface="Calibri" pitchFamily="34" charset="0"/>
                <a:cs typeface="Times New Roman" pitchFamily="18" charset="0"/>
              </a:rPr>
              <a:t>Развивающие:</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пространственное мышление;</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фантазия;</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моторика рук;</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образность;</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творческие способности.</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u="sng" dirty="0">
                <a:latin typeface="Times New Roman" pitchFamily="18" charset="0"/>
                <a:ea typeface="Calibri" pitchFamily="34" charset="0"/>
                <a:cs typeface="Times New Roman" pitchFamily="18" charset="0"/>
              </a:rPr>
              <a:t>Воспитывающие:</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интерес к истории народного искусства;</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любовь к животным;</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способность работать на время;</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 умение работать в коллективе.</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Развитие способностей возможно лишь в процессе усвоения и практического применения знаний, умений и навыков. Обучение и воспитание служат решающим фактором в формировании творческих способностей.</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О важности постоянного овладения знаниями и навыками для успешного развития творческих способностей говорят высказывания многих прославленных мастеров рисунка и живописи. К.Л. Коровин писал: «Нельзя думать, что талант сел за рояль в первый раз и сыграл симфонию. Этого не бывает».</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М.В. Нестеров отмечал: «Начало и конец учения — это познание природы, настойчивое, терпеливое изучение того, что изображают. Это равно необходимо как для больших дарований, так и для малых».   </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Заботясь о развитии у школьников  творческих способностей, педагог должен знать те моменты, которые могут служить первым побудительным фактором привлечения внимания, интереса детей к занятиям декоративно-прикладным творчеством.</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Однако и этот вид работы школьника должен проходить под непосредственным наблюдением и руководством учителя. Если учитель сумеет заинтересовать детей сюжетом, активизировать их творческое воображение, направить их работу в нужное русло, то и творческий процесс будет протекать очень активно. Учитель может провести предварительную беседу, использовать изобразительный и наглядный материал, показать примеры из творчества выдающихся художников.</a:t>
            </a:r>
            <a:endParaRPr lang="ru-RU" sz="1200" dirty="0">
              <a:latin typeface="Times New Roman" pitchFamily="18" charset="0"/>
              <a:cs typeface="Times New Roman" pitchFamily="18" charset="0"/>
            </a:endParaRPr>
          </a:p>
          <a:p>
            <a:pPr lvl="0" indent="269875" algn="just" eaLnBrk="0" fontAlgn="base" hangingPunct="0">
              <a:spcBef>
                <a:spcPct val="0"/>
              </a:spcBef>
              <a:spcAft>
                <a:spcPct val="0"/>
              </a:spcAft>
            </a:pPr>
            <a:r>
              <a:rPr lang="ru-RU" sz="1200" dirty="0">
                <a:latin typeface="Times New Roman" pitchFamily="18" charset="0"/>
                <a:ea typeface="Calibri" pitchFamily="34" charset="0"/>
                <a:cs typeface="Times New Roman" pitchFamily="18" charset="0"/>
              </a:rPr>
              <a:t>Дидактический материал должен соответствовать гигиеническим и эстетическим требованиям: куклы-игрушки должны быть выразительны, художественно оформлены. Яркие, красивые изделия привлекают внимание детей, вызывают желание играть с ними. Побуждают и развивают устойчивый интерес к занятиям.</a:t>
            </a:r>
            <a:endParaRPr lang="ru-RU" sz="1200" dirty="0">
              <a:latin typeface="Times New Roman" pitchFamily="18" charset="0"/>
              <a:cs typeface="Times New Roman" pitchFamily="18" charset="0"/>
            </a:endParaRPr>
          </a:p>
        </p:txBody>
      </p:sp>
    </p:spTree>
  </p:cSld>
  <p:clrMapOvr>
    <a:masterClrMapping/>
  </p:clrMapOvr>
  <p:transition spd="slow" advClick="0" advTm="100360">
    <p:wedge/>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latin typeface="Times New Roman" pitchFamily="18" charset="0"/>
                <a:cs typeface="Times New Roman" pitchFamily="18" charset="0"/>
              </a:rPr>
              <a:t>О материалах.</a:t>
            </a:r>
            <a:endParaRPr lang="ru-RU" sz="3200" dirty="0">
              <a:latin typeface="Times New Roman" pitchFamily="18" charset="0"/>
              <a:cs typeface="Times New Roman" pitchFamily="18" charset="0"/>
            </a:endParaRPr>
          </a:p>
        </p:txBody>
      </p:sp>
      <p:sp>
        <p:nvSpPr>
          <p:cNvPr id="20481" name="Rectangle 1"/>
          <p:cNvSpPr>
            <a:spLocks noChangeArrowheads="1"/>
          </p:cNvSpPr>
          <p:nvPr/>
        </p:nvSpPr>
        <p:spPr bwMode="auto">
          <a:xfrm>
            <a:off x="357158" y="1271530"/>
            <a:ext cx="8358246"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
                <a:schemeClr val="accent1"/>
              </a:buClr>
              <a:buSzTx/>
              <a:tabLst/>
            </a:pPr>
            <a:r>
              <a:rPr kumimoji="0" lang="ru-RU" sz="1300" b="0" i="0" u="none" strike="noStrike" cap="none" normalizeH="0" baseline="0" dirty="0">
                <a:ln>
                  <a:noFill/>
                </a:ln>
                <a:solidFill>
                  <a:schemeClr val="accent5">
                    <a:lumMod val="60000"/>
                    <a:lumOff val="40000"/>
                  </a:schemeClr>
                </a:solidFill>
                <a:effectLst/>
                <a:latin typeface="Times New Roman" pitchFamily="18" charset="0"/>
                <a:ea typeface="Calibri" pitchFamily="34" charset="0"/>
                <a:cs typeface="Times New Roman" pitchFamily="18" charset="0"/>
              </a:rPr>
              <a:t>О  материале, необходимом для выполнения каркасной куклы. Так как рассказывается о двух видах куклы, то и материал будет немного отличаться.</a:t>
            </a:r>
            <a:endParaRPr kumimoji="0" lang="ru-RU" sz="1300" b="0" i="0" u="none" strike="noStrike" cap="none" normalizeH="0" baseline="0" dirty="0">
              <a:ln>
                <a:noFill/>
              </a:ln>
              <a:solidFill>
                <a:schemeClr val="accent5">
                  <a:lumMod val="60000"/>
                  <a:lumOff val="40000"/>
                </a:schemeClr>
              </a:solidFill>
              <a:effectLst/>
              <a:latin typeface="Times New Roman" pitchFamily="18" charset="0"/>
              <a:cs typeface="Times New Roman" pitchFamily="18" charset="0"/>
            </a:endParaRPr>
          </a:p>
          <a:p>
            <a:pPr marL="444500" marR="0" lvl="0" indent="-177800" algn="just" defTabSz="914400" rtl="0" eaLnBrk="0" fontAlgn="base" latinLnBrk="0" hangingPunct="0">
              <a:lnSpc>
                <a:spcPct val="100000"/>
              </a:lnSpc>
              <a:spcBef>
                <a:spcPct val="0"/>
              </a:spcBef>
              <a:spcAft>
                <a:spcPct val="0"/>
              </a:spcAft>
              <a:buClr>
                <a:schemeClr val="accent1"/>
              </a:buClr>
              <a:buSzTx/>
              <a:buFont typeface="Wingdings 2" pitchFamily="18" charset="2"/>
              <a:buChar char=""/>
              <a:tabLst/>
            </a:pPr>
            <a:r>
              <a:rPr kumimoji="0" lang="ru-RU" sz="1300" b="1" i="0" u="sng" strike="noStrike" cap="none" normalizeH="0" baseline="0" dirty="0">
                <a:ln>
                  <a:noFill/>
                </a:ln>
                <a:solidFill>
                  <a:schemeClr val="accent1">
                    <a:lumMod val="60000"/>
                    <a:lumOff val="40000"/>
                  </a:schemeClr>
                </a:solidFill>
                <a:effectLst/>
                <a:latin typeface="Times New Roman" pitchFamily="18" charset="0"/>
                <a:ea typeface="Calibri" pitchFamily="34" charset="0"/>
                <a:cs typeface="Times New Roman" pitchFamily="18" charset="0"/>
              </a:rPr>
              <a:t>Для 1-ой куклы, выполненной способом обмотки: </a:t>
            </a:r>
            <a:endParaRPr kumimoji="0" lang="ru-RU" sz="1300" b="1" i="0" u="none" strike="noStrike" cap="none" normalizeH="0" baseline="0" dirty="0">
              <a:ln>
                <a:noFill/>
              </a:ln>
              <a:solidFill>
                <a:schemeClr val="accent1">
                  <a:lumMod val="60000"/>
                  <a:lumOff val="40000"/>
                </a:schemeClr>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проволока Ø 1-1,5 мм и  Ø 0,5 мм;</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ватин или синтепон;</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нитки для закрепления;</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иголка для шитья и для штопки с большим ушком;</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картон и ножницы;</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клей «Момент» прозрачный водостойкий (он не желтеет после высыхания);</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шерстяные нитки, подобранные по нужному цвету.</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indent="-177800" algn="just" defTabSz="914400" rtl="0" eaLnBrk="0" fontAlgn="base" latinLnBrk="0" hangingPunct="0">
              <a:lnSpc>
                <a:spcPct val="100000"/>
              </a:lnSpc>
              <a:spcBef>
                <a:spcPct val="0"/>
              </a:spcBef>
              <a:spcAft>
                <a:spcPct val="0"/>
              </a:spcAft>
              <a:buClr>
                <a:schemeClr val="accent1"/>
              </a:buClr>
              <a:buSzTx/>
              <a:buFont typeface="Wingdings 2" pitchFamily="18" charset="2"/>
              <a:buChar char=""/>
              <a:tabLst/>
            </a:pPr>
            <a:r>
              <a:rPr kumimoji="0" lang="ru-RU" sz="1300" b="1" i="0" u="sng" strike="noStrike" cap="none" normalizeH="0" baseline="0" dirty="0">
                <a:ln>
                  <a:noFill/>
                </a:ln>
                <a:solidFill>
                  <a:schemeClr val="accent1">
                    <a:lumMod val="60000"/>
                    <a:lumOff val="40000"/>
                  </a:schemeClr>
                </a:solidFill>
                <a:effectLst/>
                <a:latin typeface="Times New Roman" pitchFamily="18" charset="0"/>
                <a:ea typeface="Calibri" pitchFamily="34" charset="0"/>
                <a:cs typeface="Times New Roman" pitchFamily="18" charset="0"/>
              </a:rPr>
              <a:t>Для 2-ой куклы, выполненной с элементами лепки:</a:t>
            </a:r>
            <a:endParaRPr kumimoji="0" lang="ru-RU" sz="1300" b="1" i="0" u="none" strike="noStrike" cap="none" normalizeH="0" baseline="0" dirty="0">
              <a:ln>
                <a:noFill/>
              </a:ln>
              <a:solidFill>
                <a:schemeClr val="accent1">
                  <a:lumMod val="60000"/>
                  <a:lumOff val="40000"/>
                </a:schemeClr>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эскиз изготавливаемой куклы;</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проволока Ø 1,5-2 мм и Ø 0,5 мм;</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жестянка для изготовления ладоней;</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ватин или синтепон;</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нитки для закрепления;</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белая трикотажная ткань;</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иголка для шитья с большим ушком;</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клей «Момент» прозрачный водостойкий;</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пластическая масса для лепки;</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водоэмульсионная краска;</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шиньон для изготовления волос;</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акриловая краска (белая, красная, охра), кисти, баночка для воды, тряпочка;</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ткань для платья (подбирается по цвету в соответствии с эскизом);</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деревянная дощечка для подиума;</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a:p>
            <a:pPr marL="444500" marR="0" lvl="0" algn="just" defTabSz="914400" rtl="0" eaLnBrk="0" fontAlgn="base" latinLnBrk="0" hangingPunct="0">
              <a:lnSpc>
                <a:spcPct val="100000"/>
              </a:lnSpc>
              <a:spcBef>
                <a:spcPct val="0"/>
              </a:spcBef>
              <a:spcAft>
                <a:spcPct val="0"/>
              </a:spcAft>
              <a:buClrTx/>
              <a:buSzTx/>
              <a:buFontTx/>
              <a:buChar char="•"/>
              <a:tabLst/>
            </a:pPr>
            <a:r>
              <a:rPr kumimoji="0" lang="ru-RU" sz="13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акриловая автоэмаль, цвет – серебро.</a:t>
            </a:r>
            <a:endParaRPr kumimoji="0" lang="ru-RU" sz="13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ransition spd="slow" advClick="0" advTm="60000">
    <p:wedge/>
    <p:sndAc>
      <p:stSnd>
        <p:snd r:embed="rId2"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011 год(005).jpg"/>
          <p:cNvPicPr/>
          <p:nvPr/>
        </p:nvPicPr>
        <p:blipFill>
          <a:blip r:embed="rId3" cstate="print"/>
          <a:stretch>
            <a:fillRect/>
          </a:stretch>
        </p:blipFill>
        <p:spPr>
          <a:xfrm>
            <a:off x="7429520" y="1428736"/>
            <a:ext cx="1586743" cy="2071702"/>
          </a:xfrm>
          <a:prstGeom prst="rect">
            <a:avLst/>
          </a:prstGeom>
          <a:ln>
            <a:noFill/>
          </a:ln>
          <a:effectLst>
            <a:softEdge rad="112500"/>
          </a:effectLst>
        </p:spPr>
      </p:pic>
      <p:pic>
        <p:nvPicPr>
          <p:cNvPr id="5" name="Рисунок 4" descr="2011 год(018).jpg"/>
          <p:cNvPicPr/>
          <p:nvPr/>
        </p:nvPicPr>
        <p:blipFill>
          <a:blip r:embed="rId4" cstate="print"/>
          <a:stretch>
            <a:fillRect/>
          </a:stretch>
        </p:blipFill>
        <p:spPr>
          <a:xfrm>
            <a:off x="6286512" y="2500306"/>
            <a:ext cx="1580115" cy="2000264"/>
          </a:xfrm>
          <a:prstGeom prst="rect">
            <a:avLst/>
          </a:prstGeom>
          <a:ln>
            <a:noFill/>
          </a:ln>
          <a:effectLst>
            <a:softEdge rad="112500"/>
          </a:effectLst>
        </p:spPr>
      </p:pic>
      <p:pic>
        <p:nvPicPr>
          <p:cNvPr id="7" name="Рисунок 6" descr="2011 год(078).jpg"/>
          <p:cNvPicPr/>
          <p:nvPr/>
        </p:nvPicPr>
        <p:blipFill>
          <a:blip r:embed="rId5" cstate="print">
            <a:lum contrast="-30000"/>
          </a:blip>
          <a:stretch>
            <a:fillRect/>
          </a:stretch>
        </p:blipFill>
        <p:spPr>
          <a:xfrm>
            <a:off x="7429520" y="3286124"/>
            <a:ext cx="1572659" cy="1643074"/>
          </a:xfrm>
          <a:prstGeom prst="rect">
            <a:avLst/>
          </a:prstGeom>
          <a:ln>
            <a:noFill/>
          </a:ln>
          <a:effectLst>
            <a:softEdge rad="112500"/>
          </a:effectLst>
        </p:spPr>
      </p:pic>
      <p:pic>
        <p:nvPicPr>
          <p:cNvPr id="6" name="Рисунок 5" descr="2011 год(061).jpg"/>
          <p:cNvPicPr/>
          <p:nvPr/>
        </p:nvPicPr>
        <p:blipFill>
          <a:blip r:embed="rId6" cstate="print">
            <a:lum contrast="-30000"/>
          </a:blip>
          <a:stretch>
            <a:fillRect/>
          </a:stretch>
        </p:blipFill>
        <p:spPr>
          <a:xfrm>
            <a:off x="6786578" y="4572008"/>
            <a:ext cx="1711189" cy="2143140"/>
          </a:xfrm>
          <a:prstGeom prst="rect">
            <a:avLst/>
          </a:prstGeom>
          <a:ln>
            <a:noFill/>
          </a:ln>
          <a:effectLst>
            <a:softEdge rad="112500"/>
          </a:effectLst>
        </p:spPr>
      </p:pic>
      <p:sp>
        <p:nvSpPr>
          <p:cNvPr id="2" name="Заголовок 1"/>
          <p:cNvSpPr>
            <a:spLocks noGrp="1"/>
          </p:cNvSpPr>
          <p:nvPr>
            <p:ph type="title"/>
          </p:nvPr>
        </p:nvSpPr>
        <p:spPr/>
        <p:txBody>
          <a:bodyPr>
            <a:normAutofit/>
          </a:bodyPr>
          <a:lstStyle/>
          <a:p>
            <a:r>
              <a:rPr lang="ru-RU" sz="2800" b="1" dirty="0">
                <a:latin typeface="Times New Roman" pitchFamily="18" charset="0"/>
                <a:cs typeface="Times New Roman" pitchFamily="18" charset="0"/>
              </a:rPr>
              <a:t>              </a:t>
            </a:r>
            <a:r>
              <a:rPr lang="ru-RU" sz="3200" b="1" dirty="0">
                <a:latin typeface="Times New Roman" pitchFamily="18" charset="0"/>
                <a:cs typeface="Times New Roman" pitchFamily="18" charset="0"/>
              </a:rPr>
              <a:t>Последовательность </a:t>
            </a:r>
            <a:br>
              <a:rPr lang="ru-RU" sz="3200" b="1" dirty="0">
                <a:latin typeface="Times New Roman" pitchFamily="18" charset="0"/>
                <a:cs typeface="Times New Roman" pitchFamily="18" charset="0"/>
              </a:rPr>
            </a:br>
            <a:r>
              <a:rPr lang="ru-RU" sz="3200" b="1" dirty="0">
                <a:latin typeface="Times New Roman" pitchFamily="18" charset="0"/>
                <a:cs typeface="Times New Roman" pitchFamily="18" charset="0"/>
              </a:rPr>
              <a:t>изготовления кукол:</a:t>
            </a:r>
            <a:endParaRPr lang="ru-RU" sz="3200" dirty="0">
              <a:latin typeface="Times New Roman" pitchFamily="18" charset="0"/>
              <a:cs typeface="Times New Roman" pitchFamily="18" charset="0"/>
            </a:endParaRPr>
          </a:p>
        </p:txBody>
      </p:sp>
      <p:sp>
        <p:nvSpPr>
          <p:cNvPr id="3" name="Содержимое 2"/>
          <p:cNvSpPr>
            <a:spLocks noGrp="1"/>
          </p:cNvSpPr>
          <p:nvPr>
            <p:ph idx="4294967295"/>
          </p:nvPr>
        </p:nvSpPr>
        <p:spPr>
          <a:xfrm>
            <a:off x="214282" y="1643050"/>
            <a:ext cx="6715172" cy="4783137"/>
          </a:xfrm>
        </p:spPr>
        <p:txBody>
          <a:bodyPr>
            <a:normAutofit lnSpcReduction="10000"/>
          </a:bodyPr>
          <a:lstStyle/>
          <a:p>
            <a:pPr>
              <a:lnSpc>
                <a:spcPct val="120000"/>
              </a:lnSpc>
            </a:pPr>
            <a:r>
              <a:rPr lang="ru-RU" sz="1800" b="1" u="sng" dirty="0">
                <a:solidFill>
                  <a:schemeClr val="accent1">
                    <a:lumMod val="60000"/>
                    <a:lumOff val="40000"/>
                  </a:schemeClr>
                </a:solidFill>
                <a:latin typeface="Times New Roman" pitchFamily="18" charset="0"/>
                <a:cs typeface="Times New Roman" pitchFamily="18" charset="0"/>
              </a:rPr>
              <a:t>1-ый вид: изготовление куклы на каркасе с элементами обмотки.</a:t>
            </a:r>
          </a:p>
          <a:p>
            <a:pPr>
              <a:lnSpc>
                <a:spcPct val="120000"/>
              </a:lnSpc>
              <a:buNone/>
            </a:pPr>
            <a:endParaRPr lang="ru-RU" sz="1800" b="1" dirty="0">
              <a:latin typeface="Times New Roman" pitchFamily="18" charset="0"/>
              <a:cs typeface="Times New Roman" pitchFamily="18" charset="0"/>
            </a:endParaRPr>
          </a:p>
          <a:p>
            <a:pPr marL="0" indent="266700" algn="just">
              <a:lnSpc>
                <a:spcPct val="120000"/>
              </a:lnSpc>
            </a:pPr>
            <a:r>
              <a:rPr lang="ru-RU" sz="1300" dirty="0">
                <a:latin typeface="Times New Roman" pitchFamily="18" charset="0"/>
                <a:cs typeface="Times New Roman" pitchFamily="18" charset="0"/>
              </a:rPr>
              <a:t>Этот способ подходит для кукол в виде животного, т.к. отсутствуют мелкие элементы. Берется проволока Ø 1-1,5 мм, из нее скручивается «скелет» животного – форма головы, шеи, туловища и 4-е ноги, если необходимо, то и хвост. Проволочный «скелет» и является каркасом будущей куклы-животного. За счет проволоки она будет подвижна, т.е. будет иметь возможность двигать шеей и ногами. Далее с помощью ватина или синтепона на каркас наращивается объем тела куклы, он наматывается вокруг каркаса и закрепляется ниткой, которая наматывается поверх ваты или синтепона. </a:t>
            </a:r>
          </a:p>
          <a:p>
            <a:pPr marL="0" indent="266700" algn="just">
              <a:lnSpc>
                <a:spcPct val="120000"/>
              </a:lnSpc>
            </a:pPr>
            <a:endParaRPr lang="ru-RU" sz="1300" dirty="0">
              <a:latin typeface="Times New Roman" pitchFamily="18" charset="0"/>
              <a:cs typeface="Times New Roman" pitchFamily="18" charset="0"/>
            </a:endParaRPr>
          </a:p>
          <a:p>
            <a:pPr marL="0" indent="266700" algn="just">
              <a:lnSpc>
                <a:spcPct val="120000"/>
              </a:lnSpc>
            </a:pPr>
            <a:r>
              <a:rPr lang="ru-RU" sz="1300" dirty="0">
                <a:latin typeface="Times New Roman" pitchFamily="18" charset="0"/>
                <a:cs typeface="Times New Roman" pitchFamily="18" charset="0"/>
              </a:rPr>
              <a:t>Вата или синтепон используется в целях экономии шерстяных ниток. Когда на каркас наращено тело, то можно приступать к последнему этапу обмотки. Берутся шерстяные нитки и, начиная от нижнего края одной из передних ног, начинается обмотка. Нить обматывается вокруг ноги, плотно укладываясь ниточка к ниточке. И, последовательно переходя от одной ноги к другой, от ног к шее и от шеи к туловищу, а завершается задними ногами. Нить не обрывается, а оставляется небольшой кусочек, который закрепляется внутри тела животного с помощью штопальной иглы. И остается последний этап, завершающий работу над каркасной куклой-животным, выполненным способом обмотки. Это выполнение мелких деталей (уши, рога, хвост) и прикрепление их к кукле. </a:t>
            </a:r>
          </a:p>
          <a:p>
            <a:endParaRPr lang="ru-RU" sz="1000" dirty="0"/>
          </a:p>
        </p:txBody>
      </p:sp>
    </p:spTree>
  </p:cSld>
  <p:clrMapOvr>
    <a:masterClrMapping/>
  </p:clrMapOvr>
  <p:transition spd="slow" advClick="0" advTm="98281">
    <p:wedge/>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Все для работы\Каркасная игрушка-кукла\IMG0014A.jpg"/>
          <p:cNvPicPr/>
          <p:nvPr/>
        </p:nvPicPr>
        <p:blipFill>
          <a:blip r:embed="rId3" cstate="print">
            <a:lum contrast="-30000"/>
          </a:blip>
          <a:srcRect l="46970" t="22641" r="24848" b="48680"/>
          <a:stretch>
            <a:fillRect/>
          </a:stretch>
        </p:blipFill>
        <p:spPr bwMode="auto">
          <a:xfrm>
            <a:off x="5929322" y="285728"/>
            <a:ext cx="2928958" cy="2928958"/>
          </a:xfrm>
          <a:prstGeom prst="rect">
            <a:avLst/>
          </a:prstGeom>
          <a:noFill/>
          <a:ln w="9525">
            <a:noFill/>
            <a:miter lim="800000"/>
            <a:headEnd/>
            <a:tailEnd/>
          </a:ln>
          <a:effectLst>
            <a:softEdge rad="127000"/>
          </a:effectLst>
        </p:spPr>
      </p:pic>
      <p:pic>
        <p:nvPicPr>
          <p:cNvPr id="3" name="Рисунок 2" descr="IMG0014A.jpg"/>
          <p:cNvPicPr/>
          <p:nvPr/>
        </p:nvPicPr>
        <p:blipFill>
          <a:blip r:embed="rId4" cstate="print">
            <a:lum bright="10000" contrast="-20000"/>
          </a:blip>
          <a:stretch>
            <a:fillRect/>
          </a:stretch>
        </p:blipFill>
        <p:spPr>
          <a:xfrm>
            <a:off x="5429256" y="3214686"/>
            <a:ext cx="3528186" cy="3429048"/>
          </a:xfrm>
          <a:prstGeom prst="rect">
            <a:avLst/>
          </a:prstGeom>
          <a:ln>
            <a:noFill/>
          </a:ln>
          <a:effectLst>
            <a:softEdge rad="112500"/>
          </a:effectLst>
        </p:spPr>
      </p:pic>
      <p:sp>
        <p:nvSpPr>
          <p:cNvPr id="2" name="Прямоугольник 1"/>
          <p:cNvSpPr/>
          <p:nvPr/>
        </p:nvSpPr>
        <p:spPr>
          <a:xfrm>
            <a:off x="357158" y="357166"/>
            <a:ext cx="5643602" cy="5940088"/>
          </a:xfrm>
          <a:prstGeom prst="rect">
            <a:avLst/>
          </a:prstGeom>
        </p:spPr>
        <p:txBody>
          <a:bodyPr wrap="square">
            <a:spAutoFit/>
          </a:bodyPr>
          <a:lstStyle/>
          <a:p>
            <a:pPr algn="just">
              <a:buClr>
                <a:schemeClr val="accent1"/>
              </a:buClr>
              <a:buFont typeface="Wingdings 2" pitchFamily="18" charset="2"/>
              <a:buChar char=""/>
            </a:pPr>
            <a:r>
              <a:rPr lang="ru-RU" sz="1400" dirty="0"/>
              <a:t> </a:t>
            </a:r>
            <a:r>
              <a:rPr lang="ru-RU" sz="1400" dirty="0">
                <a:latin typeface="Times New Roman" pitchFamily="18" charset="0"/>
                <a:cs typeface="Times New Roman" pitchFamily="18" charset="0"/>
              </a:rPr>
              <a:t>Форму уха вырезаем из картона и способом обмотки на картонную форму наматываем нитку, предварительно смазав картон прозрачным клеем «Момент». Оставляем в конце небольшой кусочек нитки, с помощью которой мы пришиваем уши к голове куклы-животного. </a:t>
            </a:r>
          </a:p>
          <a:p>
            <a:pPr algn="just">
              <a:buClr>
                <a:schemeClr val="accent1"/>
              </a:buClr>
              <a:buFont typeface="Wingdings 2" pitchFamily="18" charset="2"/>
              <a:buChar char=""/>
            </a:pPr>
            <a:endParaRPr lang="ru-RU" sz="1400" dirty="0">
              <a:latin typeface="Times New Roman" pitchFamily="18" charset="0"/>
              <a:cs typeface="Times New Roman" pitchFamily="18" charset="0"/>
            </a:endParaRPr>
          </a:p>
          <a:p>
            <a:pPr algn="just">
              <a:buClr>
                <a:schemeClr val="accent1"/>
              </a:buClr>
              <a:buFont typeface="Wingdings 2" pitchFamily="18" charset="2"/>
              <a:buChar char=""/>
            </a:pPr>
            <a:r>
              <a:rPr lang="ru-RU" sz="1400" dirty="0">
                <a:latin typeface="Times New Roman" pitchFamily="18" charset="0"/>
                <a:cs typeface="Times New Roman" pitchFamily="18" charset="0"/>
              </a:rPr>
              <a:t> Для изготовления рогов понадобится проволока Ø 0,5 мм, из нее делается форма рогов. На проволоку наносится клей «Момент» прозрачный (для того чтобы нитка не скользила). Далее берется нитка под цвет рогов и способом обмотки наматывается на форму, в конце закрепляется клеем. Рога закрепляются на голове каркасной куклы-животного.</a:t>
            </a:r>
          </a:p>
          <a:p>
            <a:pPr algn="just">
              <a:buClr>
                <a:schemeClr val="accent1"/>
              </a:buClr>
              <a:buFont typeface="Wingdings 2" pitchFamily="18" charset="2"/>
              <a:buChar char=""/>
            </a:pPr>
            <a:endParaRPr lang="ru-RU" sz="1400" dirty="0">
              <a:latin typeface="Times New Roman" pitchFamily="18" charset="0"/>
              <a:cs typeface="Times New Roman" pitchFamily="18" charset="0"/>
            </a:endParaRPr>
          </a:p>
          <a:p>
            <a:pPr algn="just">
              <a:buClr>
                <a:schemeClr val="accent1"/>
              </a:buClr>
              <a:buFont typeface="Wingdings 2" pitchFamily="18" charset="2"/>
              <a:buChar char=""/>
            </a:pPr>
            <a:r>
              <a:rPr lang="ru-RU" sz="1400" dirty="0">
                <a:latin typeface="Times New Roman" pitchFamily="18" charset="0"/>
                <a:cs typeface="Times New Roman" pitchFamily="18" charset="0"/>
              </a:rPr>
              <a:t> Хвост делаем в зависимости от формы, если хвост «распушён», то нитки просто складываются друг к другу и в основании обматываются плотно и закрепляются на кукле-животном. Если форма хвоста тонкая с «кисточкой» на конце, нитки сложенные близко друг к другу обматываются поверх, оставляя «кисточку» на кончике и закрепляется на каркасной кукле-животном.</a:t>
            </a:r>
          </a:p>
          <a:p>
            <a:pPr algn="just"/>
            <a:r>
              <a:rPr lang="ru-RU" sz="1400" dirty="0">
                <a:latin typeface="Times New Roman" pitchFamily="18" charset="0"/>
                <a:cs typeface="Times New Roman" pitchFamily="18" charset="0"/>
              </a:rPr>
              <a:t>Каркасная кукла-животное готово.</a:t>
            </a:r>
          </a:p>
          <a:p>
            <a:pPr algn="just"/>
            <a:endParaRPr lang="ru-RU" sz="1200" dirty="0">
              <a:latin typeface="Times New Roman" pitchFamily="18" charset="0"/>
              <a:cs typeface="Times New Roman" pitchFamily="18" charset="0"/>
            </a:endParaRPr>
          </a:p>
          <a:p>
            <a:pPr marL="444500">
              <a:lnSpc>
                <a:spcPct val="150000"/>
              </a:lnSpc>
              <a:buClr>
                <a:schemeClr val="accent1"/>
              </a:buClr>
            </a:pPr>
            <a:endParaRPr lang="ru-RU" sz="1200" i="1" dirty="0"/>
          </a:p>
          <a:p>
            <a:pPr marL="444500">
              <a:buClr>
                <a:schemeClr val="accent1"/>
              </a:buClr>
            </a:pPr>
            <a:endParaRPr lang="ru-RU" sz="1400" i="1" dirty="0"/>
          </a:p>
          <a:p>
            <a:pPr marL="444500">
              <a:buClr>
                <a:schemeClr val="accent1"/>
              </a:buClr>
            </a:pPr>
            <a:endParaRPr lang="ru-RU" sz="1400" i="1" dirty="0"/>
          </a:p>
          <a:p>
            <a:pPr marL="444500">
              <a:buClr>
                <a:schemeClr val="accent1"/>
              </a:buClr>
            </a:pPr>
            <a:endParaRPr lang="ru-RU" sz="1400" i="1" dirty="0"/>
          </a:p>
          <a:p>
            <a:pPr marL="444500">
              <a:buClr>
                <a:schemeClr val="accent1"/>
              </a:buClr>
            </a:pPr>
            <a:endParaRPr lang="ru-RU" sz="1400" i="1" dirty="0"/>
          </a:p>
          <a:p>
            <a:pPr marL="444500">
              <a:buClr>
                <a:schemeClr val="accent1"/>
              </a:buClr>
            </a:pPr>
            <a:endParaRPr lang="ru-RU" sz="1400" i="1" dirty="0"/>
          </a:p>
          <a:p>
            <a:pPr marL="444500">
              <a:buClr>
                <a:schemeClr val="accent1"/>
              </a:buClr>
            </a:pPr>
            <a:endParaRPr lang="ru-RU" sz="1400" i="1" dirty="0"/>
          </a:p>
        </p:txBody>
      </p:sp>
      <p:sp>
        <p:nvSpPr>
          <p:cNvPr id="6" name="Прямоугольник 5"/>
          <p:cNvSpPr/>
          <p:nvPr/>
        </p:nvSpPr>
        <p:spPr>
          <a:xfrm>
            <a:off x="857224" y="5013176"/>
            <a:ext cx="4500594" cy="954107"/>
          </a:xfrm>
          <a:prstGeom prst="rect">
            <a:avLst/>
          </a:prstGeom>
        </p:spPr>
        <p:txBody>
          <a:bodyPr wrap="square">
            <a:spAutoFit/>
          </a:bodyPr>
          <a:lstStyle/>
          <a:p>
            <a:pPr marL="266700" algn="just">
              <a:buClr>
                <a:schemeClr val="accent1"/>
              </a:buClr>
              <a:buFont typeface="Wingdings 2" pitchFamily="18" charset="2"/>
              <a:buChar char=""/>
            </a:pPr>
            <a:r>
              <a:rPr lang="ru-RU" sz="1400" i="1" dirty="0">
                <a:latin typeface="Times New Roman" pitchFamily="18" charset="0"/>
                <a:cs typeface="Times New Roman" pitchFamily="18" charset="0"/>
              </a:rPr>
              <a:t> </a:t>
            </a:r>
            <a:r>
              <a:rPr lang="ru-RU" sz="1400" i="1" dirty="0">
                <a:solidFill>
                  <a:schemeClr val="accent5">
                    <a:lumMod val="60000"/>
                    <a:lumOff val="40000"/>
                  </a:schemeClr>
                </a:solidFill>
                <a:latin typeface="Times New Roman" pitchFamily="18" charset="0"/>
                <a:cs typeface="Times New Roman" pitchFamily="18" charset="0"/>
              </a:rPr>
              <a:t>Практическая работа по изготовлению </a:t>
            </a:r>
          </a:p>
          <a:p>
            <a:pPr marL="266700" algn="just">
              <a:buClr>
                <a:schemeClr val="accent1"/>
              </a:buClr>
            </a:pPr>
            <a:r>
              <a:rPr lang="ru-RU" sz="1400" i="1" dirty="0">
                <a:solidFill>
                  <a:schemeClr val="accent5">
                    <a:lumMod val="60000"/>
                    <a:lumOff val="40000"/>
                  </a:schemeClr>
                </a:solidFill>
                <a:latin typeface="Times New Roman" pitchFamily="18" charset="0"/>
                <a:cs typeface="Times New Roman" pitchFamily="18" charset="0"/>
              </a:rPr>
              <a:t>каркасной куклы-животного способом обмотки</a:t>
            </a:r>
          </a:p>
          <a:p>
            <a:pPr marL="266700" algn="just">
              <a:buClr>
                <a:schemeClr val="accent1"/>
              </a:buClr>
            </a:pPr>
            <a:r>
              <a:rPr lang="ru-RU" sz="1400" i="1" dirty="0">
                <a:solidFill>
                  <a:schemeClr val="accent5">
                    <a:lumMod val="60000"/>
                    <a:lumOff val="40000"/>
                  </a:schemeClr>
                </a:solidFill>
                <a:latin typeface="Times New Roman" pitchFamily="18" charset="0"/>
                <a:cs typeface="Times New Roman" pitchFamily="18" charset="0"/>
              </a:rPr>
              <a:t>рассчитана для учащихся первых и вторых классов </a:t>
            </a:r>
          </a:p>
          <a:p>
            <a:pPr marL="266700" algn="just">
              <a:buClr>
                <a:schemeClr val="accent1"/>
              </a:buClr>
            </a:pPr>
            <a:r>
              <a:rPr lang="ru-RU" sz="1400" i="1" dirty="0">
                <a:solidFill>
                  <a:schemeClr val="accent5">
                    <a:lumMod val="60000"/>
                    <a:lumOff val="40000"/>
                  </a:schemeClr>
                </a:solidFill>
                <a:latin typeface="Times New Roman" pitchFamily="18" charset="0"/>
                <a:cs typeface="Times New Roman" pitchFamily="18" charset="0"/>
              </a:rPr>
              <a:t>на уроках ДПИ на целую четверть.</a:t>
            </a:r>
            <a:endParaRPr lang="ru-RU" sz="1400" dirty="0">
              <a:solidFill>
                <a:schemeClr val="accent5">
                  <a:lumMod val="60000"/>
                  <a:lumOff val="40000"/>
                </a:schemeClr>
              </a:solidFill>
            </a:endParaRPr>
          </a:p>
        </p:txBody>
      </p:sp>
    </p:spTree>
  </p:cSld>
  <p:clrMapOvr>
    <a:masterClrMapping/>
  </p:clrMapOvr>
  <p:transition spd="slow" advClick="0" advTm="88282">
    <p:wedge/>
    <p:sndAc>
      <p:stSnd>
        <p:snd r:embed="rId2" name="chimes.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214282" y="357166"/>
            <a:ext cx="5929354" cy="3214710"/>
          </a:xfrm>
        </p:spPr>
        <p:txBody>
          <a:bodyPr>
            <a:normAutofit lnSpcReduction="10000"/>
          </a:bodyPr>
          <a:lstStyle/>
          <a:p>
            <a:pPr marL="25400" indent="241300"/>
            <a:r>
              <a:rPr lang="ru-RU" sz="2000" u="sng" dirty="0">
                <a:solidFill>
                  <a:schemeClr val="accent1">
                    <a:lumMod val="60000"/>
                    <a:lumOff val="40000"/>
                  </a:schemeClr>
                </a:solidFill>
                <a:latin typeface="Times New Roman" pitchFamily="18" charset="0"/>
                <a:cs typeface="Times New Roman" pitchFamily="18" charset="0"/>
              </a:rPr>
              <a:t>2-ой вид: изготовление куклы на каркасе с элементами лепки.</a:t>
            </a:r>
          </a:p>
          <a:p>
            <a:pPr marL="25400" indent="241300">
              <a:buNone/>
            </a:pPr>
            <a:endParaRPr lang="ru-RU" sz="1600" dirty="0">
              <a:latin typeface="Times New Roman" pitchFamily="18" charset="0"/>
              <a:cs typeface="Times New Roman" pitchFamily="18" charset="0"/>
            </a:endParaRPr>
          </a:p>
          <a:p>
            <a:pPr marL="25400" indent="241300" algn="just"/>
            <a:r>
              <a:rPr lang="ru-RU" sz="1400" dirty="0">
                <a:latin typeface="Times New Roman" pitchFamily="18" charset="0"/>
                <a:cs typeface="Times New Roman" pitchFamily="18" charset="0"/>
              </a:rPr>
              <a:t>Этот способ подходит для изготовления авторской интерьерной куклы на каркасе, что позволяет некоторые движения куклы.</a:t>
            </a:r>
          </a:p>
          <a:p>
            <a:pPr marL="25400" indent="241300" algn="just">
              <a:buNone/>
            </a:pPr>
            <a:endParaRPr lang="ru-RU" sz="1400" dirty="0">
              <a:latin typeface="Times New Roman" pitchFamily="18" charset="0"/>
              <a:cs typeface="Times New Roman" pitchFamily="18" charset="0"/>
            </a:endParaRPr>
          </a:p>
          <a:p>
            <a:pPr marL="25400" indent="241300" algn="just"/>
            <a:r>
              <a:rPr lang="ru-RU" sz="1400" dirty="0">
                <a:latin typeface="Times New Roman" pitchFamily="18" charset="0"/>
                <a:cs typeface="Times New Roman" pitchFamily="18" charset="0"/>
              </a:rPr>
              <a:t>Работа начинается с подробного эскиза предполагаемой куклы. Далее, элементы головы и проволочного каркаса делаются одновременно. Из пластической массы лепится форма головы, и не дожидаясь затвердевания, внутрь формы вставляется проволочное кольцо (проволока берется Ø 1,5-2 мм, из нее делается кольцо, чтобы после полного затвердевания проволока не выскочила из формы). Затем подробно прорабатываются элементы лица, и вся вылепленная форма укладывается на просушку.</a:t>
            </a:r>
          </a:p>
          <a:p>
            <a:pPr marL="25400" indent="241300" algn="just">
              <a:buNone/>
            </a:pPr>
            <a:endParaRPr lang="ru-RU" sz="1400" dirty="0">
              <a:latin typeface="Times New Roman" pitchFamily="18" charset="0"/>
              <a:cs typeface="Times New Roman" pitchFamily="18" charset="0"/>
            </a:endParaRPr>
          </a:p>
          <a:p>
            <a:pPr marL="25400" indent="241300" algn="just"/>
            <a:r>
              <a:rPr lang="ru-RU" sz="1400" dirty="0">
                <a:latin typeface="Times New Roman" pitchFamily="18" charset="0"/>
                <a:cs typeface="Times New Roman" pitchFamily="18" charset="0"/>
              </a:rPr>
              <a:t>Элементы рук и ног делаются по-разному.</a:t>
            </a:r>
          </a:p>
          <a:p>
            <a:pPr algn="just">
              <a:buNone/>
            </a:pPr>
            <a:endParaRPr lang="ru-RU" sz="1400" dirty="0">
              <a:latin typeface="Times New Roman" pitchFamily="18" charset="0"/>
              <a:cs typeface="Times New Roman" pitchFamily="18" charset="0"/>
            </a:endParaRPr>
          </a:p>
          <a:p>
            <a:endParaRPr lang="ru-RU" sz="1000" dirty="0"/>
          </a:p>
        </p:txBody>
      </p:sp>
      <p:pic>
        <p:nvPicPr>
          <p:cNvPr id="9" name="Рисунок 8" descr="D:\Все для работы\Каркасная игрушка-кукла\2011 год(250).jpg"/>
          <p:cNvPicPr/>
          <p:nvPr/>
        </p:nvPicPr>
        <p:blipFill>
          <a:blip r:embed="rId3" cstate="print"/>
          <a:srcRect/>
          <a:stretch>
            <a:fillRect/>
          </a:stretch>
        </p:blipFill>
        <p:spPr bwMode="auto">
          <a:xfrm>
            <a:off x="500034" y="3714752"/>
            <a:ext cx="2357454" cy="2857521"/>
          </a:xfrm>
          <a:prstGeom prst="rect">
            <a:avLst/>
          </a:prstGeom>
          <a:ln>
            <a:noFill/>
          </a:ln>
          <a:effectLst>
            <a:softEdge rad="127000"/>
          </a:effectLst>
        </p:spPr>
      </p:pic>
      <p:pic>
        <p:nvPicPr>
          <p:cNvPr id="10" name="Рисунок 9" descr="D:\Все для работы\Каркасная игрушка-кукла\2011 год(257).jpg"/>
          <p:cNvPicPr/>
          <p:nvPr/>
        </p:nvPicPr>
        <p:blipFill>
          <a:blip r:embed="rId4" cstate="print"/>
          <a:srcRect l="22430" t="10397" r="37885" b="50613"/>
          <a:stretch>
            <a:fillRect/>
          </a:stretch>
        </p:blipFill>
        <p:spPr bwMode="auto">
          <a:xfrm>
            <a:off x="6215074" y="428604"/>
            <a:ext cx="2428892" cy="2928958"/>
          </a:xfrm>
          <a:prstGeom prst="rect">
            <a:avLst/>
          </a:prstGeom>
          <a:noFill/>
          <a:ln w="9525">
            <a:noFill/>
            <a:miter lim="800000"/>
            <a:headEnd/>
            <a:tailEnd/>
          </a:ln>
          <a:effectLst>
            <a:softEdge rad="127000"/>
          </a:effectLst>
        </p:spPr>
      </p:pic>
      <p:sp>
        <p:nvSpPr>
          <p:cNvPr id="11" name="Прямоугольник 10"/>
          <p:cNvSpPr/>
          <p:nvPr/>
        </p:nvSpPr>
        <p:spPr>
          <a:xfrm>
            <a:off x="3357554" y="3786190"/>
            <a:ext cx="5429288" cy="2893100"/>
          </a:xfrm>
          <a:prstGeom prst="rect">
            <a:avLst/>
          </a:prstGeom>
        </p:spPr>
        <p:txBody>
          <a:bodyPr wrap="square">
            <a:spAutoFit/>
          </a:bodyPr>
          <a:lstStyle/>
          <a:p>
            <a:pPr marL="177800" algn="just">
              <a:buClr>
                <a:schemeClr val="accent1"/>
              </a:buClr>
              <a:buFont typeface="Wingdings 2" pitchFamily="18" charset="2"/>
              <a:buChar char=""/>
            </a:pPr>
            <a:r>
              <a:rPr lang="ru-RU" sz="1400" dirty="0">
                <a:latin typeface="Times New Roman" pitchFamily="18" charset="0"/>
                <a:cs typeface="Times New Roman" pitchFamily="18" charset="0"/>
              </a:rPr>
              <a:t> Элементы рук выполняются с подробной проработкой кисти (ладони). Для этого берется проволока Ø 0,5 мм и жестяная форма для ладони. Из жестянки вырезается прямоугольная форма размером  с двойную ладошку куклы, в середине прокалывается отверстие, куда вставляется проволока каркаса Ø 1,5-2 мм  для самой длины руки. Жестянка складывается пополам, а между укладываются пальчики, сделанные из проволоки Ø 0,5 мм. Каждый пальчик отличается соответствующей  длиной, между жестянкой также капается капелька клея для закрепления. Далее, вся форма кисти, в том числе и пальчики, обрабатываются клеем для закрепления нитки.  Пальцы обматываются ниткой, которая укладывается плотно друг к другу. Руки с элементами кисти готовы.</a:t>
            </a:r>
          </a:p>
        </p:txBody>
      </p:sp>
    </p:spTree>
  </p:cSld>
  <p:clrMapOvr>
    <a:masterClrMapping/>
  </p:clrMapOvr>
  <p:transition spd="slow" advClick="0" advTm="110750">
    <p:wedge/>
    <p:sndAc>
      <p:stSnd>
        <p:snd r:embed="rId2" name="chimes.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631</TotalTime>
  <Words>2884</Words>
  <Application>Microsoft Office PowerPoint</Application>
  <PresentationFormat>Экран (4:3)</PresentationFormat>
  <Paragraphs>233</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Constantia</vt:lpstr>
      <vt:lpstr>Times New Roman</vt:lpstr>
      <vt:lpstr>Wingdings 2</vt:lpstr>
      <vt:lpstr>Литейная</vt:lpstr>
      <vt:lpstr>МЕТОДИЧЕСКАЯ РАБОТА на тему: "КАРКАСНАЯ КУКЛА  КАК МЕТОД СОХРАНЕНИЯ И РАЗВИТИЯ НАРОДНОЙ КУЛЬТУРЫ В СИСТЕМЕ  ДОПОЛНИТЕЛЬНОГО ОБРАЗОВАНИЯ ДЕТЕЙ»</vt:lpstr>
      <vt:lpstr>   1. Аннотация 2. Введение 3. О материалах 4. Последовательность изготовления кукол:         - 1-ый вид: изготовление куклы на каркасе с элементами  обмотки         - 2-ой вид: изготовление куклы на каркасе с элементами  лепки 5. Заключение 6. Список используемых источников 7. Рецензия  </vt:lpstr>
      <vt:lpstr>Аннотация.</vt:lpstr>
      <vt:lpstr>Введение :</vt:lpstr>
      <vt:lpstr>Презентация PowerPoint</vt:lpstr>
      <vt:lpstr>О материалах.</vt:lpstr>
      <vt:lpstr>              Последовательность  изготовления кукол: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Заключение.</vt:lpstr>
      <vt:lpstr>Список используемых источников:</vt:lpstr>
      <vt:lpstr>Рецензия.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"КАРКАСНАЯ КУКЛА НА УРОКАХ ДЕКОРАТИВНО-ПРИКЛАДНОГО ИСКУССТВА" в ДХШ и ДШИ</dc:title>
  <cp:lastModifiedBy>Пользователь</cp:lastModifiedBy>
  <cp:revision>65</cp:revision>
  <dcterms:modified xsi:type="dcterms:W3CDTF">2023-08-29T18:33:59Z</dcterms:modified>
</cp:coreProperties>
</file>