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E4C"/>
    <a:srgbClr val="D3EAEF"/>
    <a:srgbClr val="7E1E00"/>
    <a:srgbClr val="D9FFFF"/>
    <a:srgbClr val="006666"/>
    <a:srgbClr val="FFFFFF"/>
    <a:srgbClr val="33CCCC"/>
    <a:srgbClr val="008080"/>
    <a:srgbClr val="A5135C"/>
    <a:srgbClr val="00A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CD52-FEE8-4600-B8FD-89741568141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E68C-890F-4DCC-A63B-EEAA93C3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92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CD52-FEE8-4600-B8FD-89741568141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E68C-890F-4DCC-A63B-EEAA93C3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34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CD52-FEE8-4600-B8FD-89741568141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E68C-890F-4DCC-A63B-EEAA93C3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7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CD52-FEE8-4600-B8FD-89741568141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E68C-890F-4DCC-A63B-EEAA93C3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97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CD52-FEE8-4600-B8FD-89741568141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E68C-890F-4DCC-A63B-EEAA93C3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2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CD52-FEE8-4600-B8FD-89741568141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E68C-890F-4DCC-A63B-EEAA93C3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2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CD52-FEE8-4600-B8FD-89741568141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E68C-890F-4DCC-A63B-EEAA93C3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05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CD52-FEE8-4600-B8FD-89741568141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E68C-890F-4DCC-A63B-EEAA93C3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81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CD52-FEE8-4600-B8FD-89741568141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E68C-890F-4DCC-A63B-EEAA93C3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83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CD52-FEE8-4600-B8FD-89741568141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E68C-890F-4DCC-A63B-EEAA93C3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21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CD52-FEE8-4600-B8FD-89741568141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E68C-890F-4DCC-A63B-EEAA93C3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06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FCD52-FEE8-4600-B8FD-89741568141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3E68C-890F-4DCC-A63B-EEAA93C3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7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2422072" y="1471695"/>
            <a:ext cx="7587344" cy="2760723"/>
          </a:xfrm>
          <a:prstGeom prst="roundRect">
            <a:avLst>
              <a:gd name="adj" fmla="val 18822"/>
            </a:avLst>
          </a:prstGeom>
          <a:solidFill>
            <a:schemeClr val="bg1">
              <a:alpha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>
                <a:solidFill>
                  <a:srgbClr val="C00000"/>
                </a:solidFill>
              </a:rPr>
              <a:t>Современные требования к контрольно-измерительным материалам по иностранному языку (</a:t>
            </a:r>
            <a:r>
              <a:rPr lang="ru-RU" sz="3500" b="1" dirty="0" err="1">
                <a:solidFill>
                  <a:srgbClr val="C00000"/>
                </a:solidFill>
              </a:rPr>
              <a:t>КИМам</a:t>
            </a:r>
            <a:r>
              <a:rPr lang="ru-RU" sz="3500" b="1" dirty="0">
                <a:solidFill>
                  <a:srgbClr val="C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5527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30459" y="269755"/>
            <a:ext cx="6224770" cy="584907"/>
          </a:xfrm>
          <a:prstGeom prst="roundRect">
            <a:avLst/>
          </a:prstGeom>
          <a:gradFill flip="none" rotWithShape="1">
            <a:gsLst>
              <a:gs pos="0">
                <a:srgbClr val="008080"/>
              </a:gs>
              <a:gs pos="50000">
                <a:srgbClr val="006666"/>
              </a:gs>
              <a:gs pos="100000">
                <a:srgbClr val="004E4C"/>
              </a:gs>
            </a:gsLst>
            <a:lin ang="5400000" scaled="1"/>
            <a:tileRect/>
          </a:gra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Требования к заданиям по </a:t>
            </a:r>
            <a:r>
              <a:rPr lang="ru-RU" sz="2800" b="1" dirty="0" smtClean="0"/>
              <a:t>письму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503977"/>
              </p:ext>
            </p:extLst>
          </p:nvPr>
        </p:nvGraphicFramePr>
        <p:xfrm>
          <a:off x="609601" y="1132117"/>
          <a:ext cx="11081656" cy="4401854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929121">
                  <a:extLst>
                    <a:ext uri="{9D8B030D-6E8A-4147-A177-3AD203B41FA5}">
                      <a16:colId xmlns:a16="http://schemas.microsoft.com/office/drawing/2014/main" val="3208830651"/>
                    </a:ext>
                  </a:extLst>
                </a:gridCol>
                <a:gridCol w="2916507">
                  <a:extLst>
                    <a:ext uri="{9D8B030D-6E8A-4147-A177-3AD203B41FA5}">
                      <a16:colId xmlns:a16="http://schemas.microsoft.com/office/drawing/2014/main" val="2922754114"/>
                    </a:ext>
                  </a:extLst>
                </a:gridCol>
                <a:gridCol w="5236028">
                  <a:extLst>
                    <a:ext uri="{9D8B030D-6E8A-4147-A177-3AD203B41FA5}">
                      <a16:colId xmlns:a16="http://schemas.microsoft.com/office/drawing/2014/main" val="2635758812"/>
                    </a:ext>
                  </a:extLst>
                </a:gridCol>
              </a:tblGrid>
              <a:tr h="62567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Возраст</a:t>
                      </a:r>
                      <a:endParaRPr lang="ru-RU" sz="2400" dirty="0"/>
                    </a:p>
                  </a:txBody>
                  <a:tcPr>
                    <a:solidFill>
                      <a:srgbClr val="004E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Целевой уровень</a:t>
                      </a:r>
                      <a:endParaRPr lang="ru-RU" sz="2400" dirty="0"/>
                    </a:p>
                  </a:txBody>
                  <a:tcPr>
                    <a:solidFill>
                      <a:srgbClr val="004E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/>
                        <a:t>Формы</a:t>
                      </a:r>
                      <a:endParaRPr lang="ru-RU" sz="2400" dirty="0"/>
                    </a:p>
                  </a:txBody>
                  <a:tcPr>
                    <a:solidFill>
                      <a:srgbClr val="004E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128718"/>
                  </a:ext>
                </a:extLst>
              </a:tr>
              <a:tr h="62567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2 </a:t>
                      </a:r>
                      <a:r>
                        <a:rPr lang="ru-RU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4 классы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D3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4E4C"/>
                          </a:solidFill>
                        </a:rPr>
                        <a:t>A1 for kids</a:t>
                      </a:r>
                      <a:endParaRPr lang="ru-RU" sz="2800" b="1" dirty="0">
                        <a:solidFill>
                          <a:srgbClr val="004E4C"/>
                        </a:solidFill>
                      </a:endParaRPr>
                    </a:p>
                  </a:txBody>
                  <a:tcPr>
                    <a:solidFill>
                      <a:srgbClr val="D3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4E4C"/>
                          </a:solidFill>
                        </a:rPr>
                        <a:t>слова, словосочетания, отдельные предложения, мини-открытки и т. п.</a:t>
                      </a:r>
                      <a:endParaRPr lang="ru-RU" sz="2400" b="1" dirty="0">
                        <a:solidFill>
                          <a:srgbClr val="004E4C"/>
                        </a:solidFill>
                      </a:endParaRPr>
                    </a:p>
                  </a:txBody>
                  <a:tcPr>
                    <a:solidFill>
                      <a:srgbClr val="D3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15016"/>
                  </a:ext>
                </a:extLst>
              </a:tr>
              <a:tr h="62567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5 </a:t>
                      </a:r>
                      <a:r>
                        <a:rPr lang="ru-RU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6 классы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4E4C"/>
                          </a:solidFill>
                        </a:rPr>
                        <a:t>A2</a:t>
                      </a:r>
                      <a:endParaRPr lang="ru-RU" sz="2800" b="1" dirty="0">
                        <a:solidFill>
                          <a:srgbClr val="004E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rgbClr val="004E4C"/>
                          </a:solidFill>
                          <a:latin typeface="+mn-lt"/>
                          <a:ea typeface="+mn-ea"/>
                          <a:cs typeface="+mn-cs"/>
                        </a:rPr>
                        <a:t>полные ответы на вопросы, мини-записки, открытки</a:t>
                      </a:r>
                      <a:r>
                        <a:rPr lang="en-US" sz="2400" b="1" kern="1200" dirty="0" smtClean="0">
                          <a:solidFill>
                            <a:srgbClr val="004E4C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004E4C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2400" b="1" kern="1200" baseline="0" dirty="0" smtClean="0">
                          <a:solidFill>
                            <a:srgbClr val="004E4C"/>
                          </a:solidFill>
                          <a:latin typeface="+mn-lt"/>
                          <a:ea typeface="+mn-ea"/>
                          <a:cs typeface="+mn-cs"/>
                        </a:rPr>
                        <a:t> т. п.</a:t>
                      </a:r>
                      <a:endParaRPr lang="ru-RU" sz="2400" b="1" kern="1200" dirty="0">
                        <a:solidFill>
                          <a:srgbClr val="004E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122365"/>
                  </a:ext>
                </a:extLst>
              </a:tr>
              <a:tr h="62567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 класс</a:t>
                      </a:r>
                      <a:endParaRPr lang="ru-RU" sz="2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3EA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rgbClr val="004E4C"/>
                          </a:solidFill>
                          <a:latin typeface="+mn-lt"/>
                          <a:ea typeface="+mn-ea"/>
                          <a:cs typeface="+mn-cs"/>
                        </a:rPr>
                        <a:t>A2+</a:t>
                      </a:r>
                      <a:endParaRPr lang="ru-RU" sz="2800" b="1" kern="1200" dirty="0">
                        <a:solidFill>
                          <a:srgbClr val="004E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3EA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rgbClr val="004E4C"/>
                          </a:solidFill>
                          <a:latin typeface="+mn-lt"/>
                          <a:ea typeface="+mn-ea"/>
                          <a:cs typeface="+mn-cs"/>
                        </a:rPr>
                        <a:t>записки, мини-письма</a:t>
                      </a:r>
                      <a:endParaRPr lang="ru-RU" sz="2400" b="1" kern="1200" dirty="0">
                        <a:solidFill>
                          <a:srgbClr val="004E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3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787646"/>
                  </a:ext>
                </a:extLst>
              </a:tr>
              <a:tr h="68162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8-9 классы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4E4C"/>
                          </a:solidFill>
                        </a:rPr>
                        <a:t>B1</a:t>
                      </a:r>
                      <a:endParaRPr lang="ru-RU" sz="2800" b="1" dirty="0">
                        <a:solidFill>
                          <a:srgbClr val="004E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rgbClr val="004E4C"/>
                          </a:solidFill>
                          <a:latin typeface="+mn-lt"/>
                          <a:ea typeface="+mn-ea"/>
                          <a:cs typeface="+mn-cs"/>
                        </a:rPr>
                        <a:t>базовое личное письмо</a:t>
                      </a:r>
                      <a:endParaRPr lang="ru-RU" sz="2400" b="1" kern="1200" dirty="0">
                        <a:solidFill>
                          <a:srgbClr val="004E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879113"/>
                  </a:ext>
                </a:extLst>
              </a:tr>
              <a:tr h="62567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 – 11</a:t>
                      </a:r>
                      <a:r>
                        <a:rPr lang="ru-RU" sz="2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классы</a:t>
                      </a:r>
                      <a:endParaRPr lang="ru-RU" sz="2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3EA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rgbClr val="004E4C"/>
                          </a:solidFill>
                          <a:latin typeface="+mn-lt"/>
                          <a:ea typeface="+mn-ea"/>
                          <a:cs typeface="+mn-cs"/>
                        </a:rPr>
                        <a:t>B2</a:t>
                      </a:r>
                      <a:endParaRPr lang="ru-RU" sz="2800" b="1" kern="1200" dirty="0">
                        <a:solidFill>
                          <a:srgbClr val="004E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3EA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smtClean="0">
                          <a:solidFill>
                            <a:srgbClr val="004E4C"/>
                          </a:solidFill>
                          <a:latin typeface="+mn-lt"/>
                          <a:ea typeface="+mn-ea"/>
                          <a:cs typeface="+mn-cs"/>
                        </a:rPr>
                        <a:t>развёрнутое личное письмо, эссе разных видов</a:t>
                      </a:r>
                      <a:endParaRPr lang="ru-RU" sz="2400" b="1" kern="1200" dirty="0">
                        <a:solidFill>
                          <a:srgbClr val="004E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3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974202"/>
                  </a:ext>
                </a:extLst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2748644" y="5808778"/>
            <a:ext cx="6694713" cy="857310"/>
          </a:xfrm>
          <a:prstGeom prst="roundRect">
            <a:avLst>
              <a:gd name="adj" fmla="val 10342"/>
            </a:avLst>
          </a:prstGeom>
          <a:solidFill>
            <a:srgbClr val="FFFFFF">
              <a:alpha val="85098"/>
            </a:srgbClr>
          </a:solidFill>
          <a:ln w="19050">
            <a:solidFill>
              <a:srgbClr val="004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оценивание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нескольким критериям</a:t>
            </a:r>
            <a:endParaRPr lang="ru-RU" sz="2800" dirty="0">
              <a:solidFill>
                <a:srgbClr val="004E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3409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30458" y="269755"/>
            <a:ext cx="3677513" cy="584907"/>
          </a:xfrm>
          <a:prstGeom prst="roundRect">
            <a:avLst/>
          </a:prstGeom>
          <a:gradFill flip="none" rotWithShape="1">
            <a:gsLst>
              <a:gs pos="0">
                <a:srgbClr val="008080"/>
              </a:gs>
              <a:gs pos="50000">
                <a:srgbClr val="006666"/>
              </a:gs>
              <a:gs pos="100000">
                <a:srgbClr val="004E4C"/>
              </a:gs>
            </a:gsLst>
            <a:lin ang="5400000" scaled="1"/>
            <a:tileRect/>
          </a:gra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Балльная оценка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1" y="1828800"/>
            <a:ext cx="11049000" cy="3722911"/>
          </a:xfrm>
          <a:prstGeom prst="roundRect">
            <a:avLst>
              <a:gd name="adj" fmla="val 10342"/>
            </a:avLst>
          </a:prstGeom>
          <a:solidFill>
            <a:srgbClr val="FFFFFF">
              <a:alpha val="85098"/>
            </a:srgbClr>
          </a:solidFill>
          <a:ln w="19050">
            <a:solidFill>
              <a:srgbClr val="004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зависимости от возраста и характера </a:t>
            </a:r>
            <a:r>
              <a:rPr lang="ru-RU" sz="3200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заданий</a:t>
            </a:r>
          </a:p>
          <a:p>
            <a:pPr algn="ctr"/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2» 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менее 30 – 35%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«3» 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от 30 – 35% до 60 – 65%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«4» 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от 60 – 65% до 85 – 90%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«5» 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более 85 – 90%</a:t>
            </a:r>
          </a:p>
          <a:p>
            <a:pPr algn="ctr"/>
            <a:endParaRPr lang="ru-RU" sz="3200" u="sng" dirty="0" smtClean="0">
              <a:solidFill>
                <a:srgbClr val="004E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8477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30459" y="269755"/>
            <a:ext cx="2839312" cy="584907"/>
          </a:xfrm>
          <a:prstGeom prst="roundRect">
            <a:avLst/>
          </a:prstGeom>
          <a:gradFill flip="none" rotWithShape="1">
            <a:gsLst>
              <a:gs pos="0">
                <a:srgbClr val="008080"/>
              </a:gs>
              <a:gs pos="50000">
                <a:srgbClr val="006666"/>
              </a:gs>
              <a:gs pos="100000">
                <a:srgbClr val="004E4C"/>
              </a:gs>
            </a:gsLst>
            <a:lin ang="5400000" scaled="1"/>
            <a:tileRect/>
          </a:gra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База заданий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02060" y="1186549"/>
            <a:ext cx="9653770" cy="5236028"/>
          </a:xfrm>
          <a:prstGeom prst="roundRect">
            <a:avLst>
              <a:gd name="adj" fmla="val 10342"/>
            </a:avLst>
          </a:prstGeom>
          <a:solidFill>
            <a:srgbClr val="FFFFFF">
              <a:alpha val="85098"/>
            </a:srgbClr>
          </a:solidFill>
          <a:ln w="19050">
            <a:solidFill>
              <a:srgbClr val="004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Откуда берём:</a:t>
            </a:r>
          </a:p>
          <a:p>
            <a:pPr algn="just"/>
            <a:endParaRPr lang="ru-RU" sz="3200" i="1" dirty="0" smtClean="0">
              <a:solidFill>
                <a:srgbClr val="004E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УМК 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других авторов</a:t>
            </a:r>
            <a:r>
              <a:rPr lang="ru-RU" sz="3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3200" dirty="0">
              <a:solidFill>
                <a:srgbClr val="004E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комплекты </a:t>
            </a:r>
            <a:r>
              <a:rPr lang="ru-RU" sz="3200" dirty="0" err="1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КИМов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международных языковых центров (</a:t>
            </a:r>
            <a:r>
              <a:rPr lang="ru-RU" sz="3200" dirty="0" err="1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Cambridge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dirty="0" err="1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Oxford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dirty="0" err="1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Macmillan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материалы 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ВПР, ОГЭ, ЕГЭ;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сеть 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личные 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разработки</a:t>
            </a:r>
            <a:r>
              <a:rPr lang="ru-RU" sz="3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ru-RU" b="1" u="sng" dirty="0" smtClean="0"/>
          </a:p>
          <a:p>
            <a:pPr algn="ctr"/>
            <a:r>
              <a:rPr lang="ru-RU" sz="32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модификация в соответствии с кодификатором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ru-RU" sz="3200" i="1" dirty="0">
              <a:solidFill>
                <a:srgbClr val="004E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9628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30459" y="269755"/>
            <a:ext cx="3111455" cy="584907"/>
          </a:xfrm>
          <a:prstGeom prst="roundRect">
            <a:avLst/>
          </a:prstGeom>
          <a:gradFill flip="none" rotWithShape="1">
            <a:gsLst>
              <a:gs pos="0">
                <a:srgbClr val="008080"/>
              </a:gs>
              <a:gs pos="50000">
                <a:srgbClr val="006666"/>
              </a:gs>
              <a:gs pos="100000">
                <a:srgbClr val="004E4C"/>
              </a:gs>
            </a:gsLst>
            <a:lin ang="5400000" scaled="1"/>
            <a:tileRect/>
          </a:gra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Виды </a:t>
            </a:r>
            <a:r>
              <a:rPr lang="ru-RU" sz="2800" b="1" dirty="0" err="1"/>
              <a:t>КИМов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02060" y="2024743"/>
            <a:ext cx="9653770" cy="2928258"/>
          </a:xfrm>
          <a:prstGeom prst="roundRect">
            <a:avLst>
              <a:gd name="adj" fmla="val 27190"/>
            </a:avLst>
          </a:prstGeom>
          <a:solidFill>
            <a:srgbClr val="FFFFFF">
              <a:alpha val="85098"/>
            </a:srgbClr>
          </a:solidFill>
          <a:ln w="19050">
            <a:solidFill>
              <a:srgbClr val="004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письменные работы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текущие - одна компетенция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тематические - не менее 3-х компетенций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итоговые - все компетенции</a:t>
            </a:r>
            <a:endParaRPr lang="ru-RU" sz="3200" i="1" dirty="0">
              <a:solidFill>
                <a:srgbClr val="004E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221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30459" y="269755"/>
            <a:ext cx="3459798" cy="584907"/>
          </a:xfrm>
          <a:prstGeom prst="roundRect">
            <a:avLst/>
          </a:prstGeom>
          <a:gradFill flip="none" rotWithShape="1">
            <a:gsLst>
              <a:gs pos="0">
                <a:srgbClr val="008080"/>
              </a:gs>
              <a:gs pos="50000">
                <a:srgbClr val="006666"/>
              </a:gs>
              <a:gs pos="100000">
                <a:srgbClr val="004E4C"/>
              </a:gs>
            </a:gsLst>
            <a:lin ang="5400000" scaled="1"/>
            <a:tileRect/>
          </a:gra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Нормативная база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02060" y="1001486"/>
            <a:ext cx="9653770" cy="5638799"/>
          </a:xfrm>
          <a:prstGeom prst="roundRect">
            <a:avLst>
              <a:gd name="adj" fmla="val 10342"/>
            </a:avLst>
          </a:prstGeom>
          <a:solidFill>
            <a:srgbClr val="FFFFFF">
              <a:alpha val="85098"/>
            </a:srgbClr>
          </a:solidFill>
          <a:ln w="19050">
            <a:solidFill>
              <a:srgbClr val="004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 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международных языковых институтов по уровням владения языком;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примерная 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по предмету;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авторская 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конкретного УМК;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материалы 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ВПР, ОГЭ и ЕГЭ</a:t>
            </a:r>
            <a:r>
              <a:rPr lang="ru-RU" sz="3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ru-RU" sz="32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</a:t>
            </a:r>
            <a:r>
              <a:rPr lang="ru-RU" sz="3200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берём:</a:t>
            </a:r>
            <a:endParaRPr lang="ru-RU" sz="3200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тематическое и социокультурное поле;</a:t>
            </a:r>
          </a:p>
          <a:p>
            <a:pPr algn="just"/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объемы текстов;</a:t>
            </a:r>
          </a:p>
          <a:p>
            <a:pPr algn="just"/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требования к письменным высказываниям;</a:t>
            </a:r>
          </a:p>
          <a:p>
            <a:pPr algn="just"/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формируемые УУД</a:t>
            </a:r>
            <a:r>
              <a:rPr lang="ru-RU" sz="3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solidFill>
                <a:srgbClr val="004E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5965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30459" y="269755"/>
            <a:ext cx="3688398" cy="584907"/>
          </a:xfrm>
          <a:prstGeom prst="roundRect">
            <a:avLst/>
          </a:prstGeom>
          <a:gradFill flip="none" rotWithShape="1">
            <a:gsLst>
              <a:gs pos="0">
                <a:srgbClr val="008080"/>
              </a:gs>
              <a:gs pos="50000">
                <a:srgbClr val="006666"/>
              </a:gs>
              <a:gs pos="100000">
                <a:srgbClr val="004E4C"/>
              </a:gs>
            </a:gsLst>
            <a:lin ang="5400000" scaled="1"/>
            <a:tileRect/>
          </a:gra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Общие требования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0114" y="1001486"/>
            <a:ext cx="11451772" cy="5638799"/>
          </a:xfrm>
          <a:prstGeom prst="roundRect">
            <a:avLst>
              <a:gd name="adj" fmla="val 10342"/>
            </a:avLst>
          </a:prstGeom>
          <a:solidFill>
            <a:srgbClr val="FFFFFF">
              <a:alpha val="85098"/>
            </a:srgbClr>
          </a:solidFill>
          <a:ln w="19050">
            <a:solidFill>
              <a:srgbClr val="004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достаточность</a:t>
            </a:r>
            <a:r>
              <a:rPr lang="ru-RU" sz="2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(полностью охватывают объект контроля)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комплексность</a:t>
            </a: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r>
              <a:rPr lang="ru-RU" sz="2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</a:t>
            </a:r>
            <a:r>
              <a:rPr lang="ru-RU" sz="2200" i="1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закрытые </a:t>
            </a:r>
            <a:r>
              <a:rPr lang="ru-RU" sz="2200" i="1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</a:t>
            </a:r>
            <a:r>
              <a:rPr lang="ru-RU" sz="2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(альтернативный и множественный выбор, соотнесение, упорядочивание и т. п.)</a:t>
            </a:r>
          </a:p>
          <a:p>
            <a:pPr algn="just"/>
            <a:r>
              <a:rPr lang="ru-RU" sz="2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</a:t>
            </a:r>
            <a:r>
              <a:rPr lang="ru-RU" sz="2200" i="1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полуоткрытые </a:t>
            </a:r>
            <a:r>
              <a:rPr lang="ru-RU" sz="2200" i="1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</a:t>
            </a:r>
            <a:r>
              <a:rPr lang="ru-RU" sz="2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(преобразование, коррекция и т. п.)</a:t>
            </a:r>
          </a:p>
          <a:p>
            <a:pPr algn="just"/>
            <a:r>
              <a:rPr lang="ru-RU" sz="2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</a:t>
            </a:r>
            <a:r>
              <a:rPr lang="ru-RU" sz="2200" i="1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открытые </a:t>
            </a:r>
            <a:r>
              <a:rPr lang="ru-RU" sz="2200" i="1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</a:t>
            </a:r>
            <a:r>
              <a:rPr lang="ru-RU" sz="2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(ответы на вопросы, письменные высказывания и т. п.)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привлечение </a:t>
            </a: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актуальной тематики в соответствии с возрастом </a:t>
            </a:r>
            <a:r>
              <a:rPr lang="ru-RU" sz="2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(от сказок до статей в молодёжных журналах);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</a:t>
            </a: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графических образов </a:t>
            </a:r>
            <a:r>
              <a:rPr lang="ru-RU" sz="2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(особенно актуально для младших возрастов);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критериальность</a:t>
            </a:r>
            <a:r>
              <a:rPr lang="ru-RU" sz="2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(балльная оценка на основе единых требований к каждому из заданий)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учет </a:t>
            </a: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уровня </a:t>
            </a:r>
            <a:r>
              <a:rPr lang="ru-RU" sz="2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сформированности</a:t>
            </a: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регулятивных УУД </a:t>
            </a:r>
            <a:r>
              <a:rPr lang="ru-RU" sz="2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(реалистичный объём </a:t>
            </a:r>
            <a:r>
              <a:rPr lang="ru-RU" sz="2200" dirty="0" err="1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КИМов</a:t>
            </a:r>
            <a:r>
              <a:rPr lang="ru-RU" sz="2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формулировка заданий в соответствии с возрастом и т. п.)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дифференцирование </a:t>
            </a: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заданий по сложности </a:t>
            </a:r>
            <a:r>
              <a:rPr lang="ru-RU" sz="2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(как правило, в каждом из заданий предусматриваются элементы разных уровней)</a:t>
            </a:r>
          </a:p>
        </p:txBody>
      </p:sp>
    </p:spTree>
    <p:extLst>
      <p:ext uri="{BB962C8B-B14F-4D97-AF65-F5344CB8AC3E}">
        <p14:creationId xmlns:p14="http://schemas.microsoft.com/office/powerpoint/2010/main" val="2765789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30458" y="269755"/>
            <a:ext cx="4254455" cy="584907"/>
          </a:xfrm>
          <a:prstGeom prst="roundRect">
            <a:avLst/>
          </a:prstGeom>
          <a:gradFill flip="none" rotWithShape="1">
            <a:gsLst>
              <a:gs pos="0">
                <a:srgbClr val="008080"/>
              </a:gs>
              <a:gs pos="50000">
                <a:srgbClr val="006666"/>
              </a:gs>
              <a:gs pos="100000">
                <a:srgbClr val="004E4C"/>
              </a:gs>
            </a:gsLst>
            <a:lin ang="5400000" scaled="1"/>
            <a:tileRect/>
          </a:gra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Подготовительный этап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40229" y="1001486"/>
            <a:ext cx="11049000" cy="5638799"/>
          </a:xfrm>
          <a:prstGeom prst="roundRect">
            <a:avLst>
              <a:gd name="adj" fmla="val 10342"/>
            </a:avLst>
          </a:prstGeom>
          <a:solidFill>
            <a:srgbClr val="FFFFFF">
              <a:alpha val="85098"/>
            </a:srgbClr>
          </a:solidFill>
          <a:ln w="19050">
            <a:solidFill>
              <a:srgbClr val="004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и как проверяем? -&gt; </a:t>
            </a:r>
            <a:r>
              <a:rPr lang="ru-RU" sz="3200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кодификатор</a:t>
            </a:r>
          </a:p>
          <a:p>
            <a:pPr algn="ctr"/>
            <a:r>
              <a:rPr lang="ru-RU" sz="3200" u="sng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заданий и объекты </a:t>
            </a:r>
            <a:r>
              <a:rPr lang="ru-RU" sz="3200" u="sng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контроля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 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набор 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речевых клише;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грамматические 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(поэлементно);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навыки 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компетенциях (уровни понимания текстов, требования к письменным высказываниям и т. п.);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социокультурные 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факты.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УУД в фокусе (несколько </a:t>
            </a: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разных</a:t>
            </a:r>
            <a:r>
              <a:rPr lang="ru-RU" sz="32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endParaRPr lang="ru-RU" sz="3200" u="sng" dirty="0" smtClean="0">
              <a:solidFill>
                <a:srgbClr val="004E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3923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30459" y="269755"/>
            <a:ext cx="6039712" cy="584907"/>
          </a:xfrm>
          <a:prstGeom prst="roundRect">
            <a:avLst/>
          </a:prstGeom>
          <a:gradFill flip="none" rotWithShape="1">
            <a:gsLst>
              <a:gs pos="0">
                <a:srgbClr val="008080"/>
              </a:gs>
              <a:gs pos="50000">
                <a:srgbClr val="006666"/>
              </a:gs>
              <a:gs pos="100000">
                <a:srgbClr val="004E4C"/>
              </a:gs>
            </a:gsLst>
            <a:lin ang="5400000" scaled="1"/>
            <a:tileRect/>
          </a:gra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Требования к заданиям по чтению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0115" y="1741715"/>
            <a:ext cx="11451772" cy="4659085"/>
          </a:xfrm>
          <a:prstGeom prst="roundRect">
            <a:avLst>
              <a:gd name="adj" fmla="val 10342"/>
            </a:avLst>
          </a:prstGeom>
          <a:solidFill>
            <a:srgbClr val="FFFFFF">
              <a:alpha val="85098"/>
            </a:srgbClr>
          </a:solidFill>
          <a:ln w="19050">
            <a:solidFill>
              <a:srgbClr val="004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соответствие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тематическому полю объекта контроля;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жанровое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разнообразие;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разнообразие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 </a:t>
            </a:r>
            <a:r>
              <a:rPr lang="ru-RU" sz="2800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800" dirty="0" err="1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монотекст</a:t>
            </a:r>
            <a:r>
              <a:rPr lang="ru-RU" sz="2800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транскрипт</a:t>
            </a:r>
            <a:r>
              <a:rPr lang="ru-RU" sz="2800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диалога или </a:t>
            </a:r>
            <a:r>
              <a:rPr lang="ru-RU" sz="2800" dirty="0" err="1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полилога</a:t>
            </a:r>
            <a:r>
              <a:rPr lang="ru-RU" sz="2800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уровня заимствуемых УУД в соответствии с возрастом </a:t>
            </a:r>
            <a:r>
              <a:rPr lang="ru-RU" sz="2800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(постепенное увеличение объема ЛЕ для контекстуальной догадки, использование более сложных путей поиска верного ответа и т. п.);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ориентирующих картинок, сопровождающих текст </a:t>
            </a:r>
            <a:r>
              <a:rPr lang="ru-RU" sz="2800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(особенно у младших и средних возрастов);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соответствие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заданий целевому уровню понимания содержания. </a:t>
            </a:r>
          </a:p>
        </p:txBody>
      </p:sp>
    </p:spTree>
    <p:extLst>
      <p:ext uri="{BB962C8B-B14F-4D97-AF65-F5344CB8AC3E}">
        <p14:creationId xmlns:p14="http://schemas.microsoft.com/office/powerpoint/2010/main" val="3020446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30459" y="269755"/>
            <a:ext cx="6888798" cy="584907"/>
          </a:xfrm>
          <a:prstGeom prst="roundRect">
            <a:avLst/>
          </a:prstGeom>
          <a:gradFill flip="none" rotWithShape="1">
            <a:gsLst>
              <a:gs pos="0">
                <a:srgbClr val="008080"/>
              </a:gs>
              <a:gs pos="50000">
                <a:srgbClr val="006666"/>
              </a:gs>
              <a:gs pos="100000">
                <a:srgbClr val="004E4C"/>
              </a:gs>
            </a:gsLst>
            <a:lin ang="5400000" scaled="1"/>
            <a:tileRect/>
          </a:gra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Требования к заданиям по </a:t>
            </a:r>
            <a:r>
              <a:rPr lang="ru-RU" sz="2800" b="1" dirty="0" err="1"/>
              <a:t>аудированию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0115" y="1651973"/>
            <a:ext cx="11451772" cy="4169227"/>
          </a:xfrm>
          <a:prstGeom prst="roundRect">
            <a:avLst>
              <a:gd name="adj" fmla="val 10342"/>
            </a:avLst>
          </a:prstGeom>
          <a:solidFill>
            <a:srgbClr val="FFFFFF">
              <a:alpha val="85098"/>
            </a:srgbClr>
          </a:solidFill>
          <a:ln w="19050">
            <a:solidFill>
              <a:srgbClr val="004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аутентичность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аудиотекста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первую очередь, соответствие нормам разговорного языка);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 разговорных форм над абстрактными текстами;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учёт темпа восприятия различных возрастных групп;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преимущественное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базового набора ЛЕ для каждого из уровней владения языком </a:t>
            </a:r>
            <a:r>
              <a:rPr lang="ru-RU" sz="28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(материал для аудирования </a:t>
            </a:r>
            <a:r>
              <a:rPr lang="ru-RU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эквивалентен</a:t>
            </a:r>
            <a:r>
              <a:rPr lang="ru-RU" sz="28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материалу для чтения)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соответствие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заданий целевому уровню понимания содержания. </a:t>
            </a:r>
          </a:p>
        </p:txBody>
      </p:sp>
    </p:spTree>
    <p:extLst>
      <p:ext uri="{BB962C8B-B14F-4D97-AF65-F5344CB8AC3E}">
        <p14:creationId xmlns:p14="http://schemas.microsoft.com/office/powerpoint/2010/main" val="3979900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30459" y="269755"/>
            <a:ext cx="6366284" cy="584907"/>
          </a:xfrm>
          <a:prstGeom prst="roundRect">
            <a:avLst/>
          </a:prstGeom>
          <a:gradFill flip="none" rotWithShape="1">
            <a:gsLst>
              <a:gs pos="0">
                <a:srgbClr val="008080"/>
              </a:gs>
              <a:gs pos="50000">
                <a:srgbClr val="006666"/>
              </a:gs>
              <a:gs pos="100000">
                <a:srgbClr val="004E4C"/>
              </a:gs>
            </a:gsLst>
            <a:lin ang="5400000" scaled="1"/>
            <a:tileRect/>
          </a:gra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Требования к заданиям по лексике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1001" y="1883225"/>
            <a:ext cx="11451772" cy="3850887"/>
          </a:xfrm>
          <a:prstGeom prst="roundRect">
            <a:avLst>
              <a:gd name="adj" fmla="val 10342"/>
            </a:avLst>
          </a:prstGeom>
          <a:solidFill>
            <a:srgbClr val="FFFFFF">
              <a:alpha val="85098"/>
            </a:srgbClr>
          </a:solidFill>
          <a:ln w="19050">
            <a:solidFill>
              <a:srgbClr val="004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разделение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 на продуктивные и рецептивные;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продуктивных ЛЕ должен чётко очерчен и совпадать с объектом контроля </a:t>
            </a:r>
            <a:r>
              <a:rPr lang="ru-RU" sz="28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(вот что учащиеся должны понимать, писать, трансформировать);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различные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запрашивания смысла ЛЕ </a:t>
            </a:r>
            <a:r>
              <a:rPr lang="ru-RU" sz="28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(от картинок в младших классах до сложных трансформаций в старших);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учёт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накопленных словообразовательных связей.</a:t>
            </a:r>
          </a:p>
        </p:txBody>
      </p:sp>
    </p:spTree>
    <p:extLst>
      <p:ext uri="{BB962C8B-B14F-4D97-AF65-F5344CB8AC3E}">
        <p14:creationId xmlns:p14="http://schemas.microsoft.com/office/powerpoint/2010/main" val="903104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30459" y="269755"/>
            <a:ext cx="6660198" cy="584907"/>
          </a:xfrm>
          <a:prstGeom prst="roundRect">
            <a:avLst/>
          </a:prstGeom>
          <a:gradFill flip="none" rotWithShape="1">
            <a:gsLst>
              <a:gs pos="0">
                <a:srgbClr val="008080"/>
              </a:gs>
              <a:gs pos="50000">
                <a:srgbClr val="006666"/>
              </a:gs>
              <a:gs pos="100000">
                <a:srgbClr val="004E4C"/>
              </a:gs>
            </a:gsLst>
            <a:lin ang="5400000" scaled="1"/>
            <a:tileRect/>
          </a:gra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Требования к заданиям по грамматике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1001" y="1904999"/>
            <a:ext cx="11451772" cy="3785569"/>
          </a:xfrm>
          <a:prstGeom prst="roundRect">
            <a:avLst>
              <a:gd name="adj" fmla="val 10342"/>
            </a:avLst>
          </a:prstGeom>
          <a:solidFill>
            <a:srgbClr val="FFFFFF">
              <a:alpha val="85098"/>
            </a:srgbClr>
          </a:solidFill>
          <a:ln w="19050">
            <a:solidFill>
              <a:srgbClr val="004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поэлементное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разложение грамматических правил;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учёт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всех исключений;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учёт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возрастного уровня владения каждым из грамматических правил </a:t>
            </a:r>
            <a:r>
              <a:rPr lang="ru-RU" sz="28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800" dirty="0" err="1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</a:t>
            </a:r>
            <a:r>
              <a:rPr lang="ru-RU" sz="28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</a:t>
            </a:r>
            <a:r>
              <a:rPr lang="ru-RU" sz="28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5-ого класса отличается от </a:t>
            </a:r>
            <a:r>
              <a:rPr lang="ru-RU" sz="2800" dirty="0" err="1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</a:t>
            </a:r>
            <a:r>
              <a:rPr lang="ru-RU" sz="28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</a:t>
            </a:r>
            <a:r>
              <a:rPr lang="ru-RU" sz="28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10-ого класса);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двойственности в определении грамматического явления </a:t>
            </a:r>
            <a:r>
              <a:rPr lang="ru-RU" sz="2800" dirty="0">
                <a:solidFill>
                  <a:srgbClr val="004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(признаки должны быть чёткими).</a:t>
            </a:r>
          </a:p>
        </p:txBody>
      </p:sp>
    </p:spTree>
    <p:extLst>
      <p:ext uri="{BB962C8B-B14F-4D97-AF65-F5344CB8AC3E}">
        <p14:creationId xmlns:p14="http://schemas.microsoft.com/office/powerpoint/2010/main" val="36047255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551</Words>
  <Application>Microsoft Office PowerPoint</Application>
  <PresentationFormat>Широкоэкранный</PresentationFormat>
  <Paragraphs>97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 Trust-PC</dc:creator>
  <cp:lastModifiedBy>RePack by Diakov</cp:lastModifiedBy>
  <cp:revision>33</cp:revision>
  <dcterms:created xsi:type="dcterms:W3CDTF">2017-03-03T03:04:22Z</dcterms:created>
  <dcterms:modified xsi:type="dcterms:W3CDTF">2023-10-03T05:36:14Z</dcterms:modified>
</cp:coreProperties>
</file>