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4" r:id="rId6"/>
    <p:sldId id="259" r:id="rId7"/>
    <p:sldId id="263" r:id="rId8"/>
    <p:sldId id="274" r:id="rId9"/>
    <p:sldId id="275" r:id="rId10"/>
    <p:sldId id="260" r:id="rId11"/>
    <p:sldId id="265" r:id="rId12"/>
    <p:sldId id="276" r:id="rId13"/>
    <p:sldId id="267" r:id="rId14"/>
    <p:sldId id="268" r:id="rId15"/>
    <p:sldId id="277" r:id="rId16"/>
    <p:sldId id="266" r:id="rId17"/>
    <p:sldId id="273" r:id="rId18"/>
    <p:sldId id="272" r:id="rId19"/>
    <p:sldId id="26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58" autoAdjust="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2b61d0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844824"/>
            <a:ext cx="5989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«Формы работы по развитию артикуляционной моторики у детей младшего возраста»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aca0dc9cb1b6986e0c647167c3e91f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396" y="4429132"/>
            <a:ext cx="2083604" cy="2428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9058" y="5000636"/>
            <a:ext cx="3080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Игнатенко Л.В.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6064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Ясли-сад комбинированного типа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316 г. Донецка»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899592" y="428604"/>
            <a:ext cx="7530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весёлых стихотворений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сказок для «Весёлого язычка»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762890_iu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1944216" cy="2786710"/>
          </a:xfrm>
          <a:prstGeom prst="rect">
            <a:avLst/>
          </a:prstGeom>
        </p:spPr>
      </p:pic>
      <p:pic>
        <p:nvPicPr>
          <p:cNvPr id="9" name="Рисунок 8" descr="3de5ffd7506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14557"/>
            <a:ext cx="3234142" cy="214344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273" r="3637" b="1818"/>
          <a:stretch/>
        </p:blipFill>
        <p:spPr bwMode="auto">
          <a:xfrm>
            <a:off x="2411760" y="1988840"/>
            <a:ext cx="2088232" cy="2664296"/>
          </a:xfrm>
          <a:prstGeom prst="rect">
            <a:avLst/>
          </a:prstGeom>
          <a:ln w="57150">
            <a:solidFill>
              <a:srgbClr val="00B0F0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916832"/>
            <a:ext cx="1872208" cy="27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0943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1916832"/>
            <a:ext cx="220239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8021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артикуляционной сказки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«Как ёжик ходил в лес за припасами»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Zo-tTmeDy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56084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697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3999" cy="6857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4046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Игровое пособие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«Волшебная гусеница»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5u8UK7TcR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23729" y="188640"/>
            <a:ext cx="4752528" cy="792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827584" y="857232"/>
            <a:ext cx="753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артикуляционной лягушки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MtWZwzATI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088232" cy="3045338"/>
          </a:xfrm>
          <a:prstGeom prst="rect">
            <a:avLst/>
          </a:prstGeom>
          <a:noFill/>
        </p:spPr>
      </p:pic>
      <p:pic>
        <p:nvPicPr>
          <p:cNvPr id="4100" name="Picture 4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yvymnU6Vq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1859868" cy="2479824"/>
          </a:xfrm>
          <a:prstGeom prst="rect">
            <a:avLst/>
          </a:prstGeom>
          <a:noFill/>
        </p:spPr>
      </p:pic>
      <p:pic>
        <p:nvPicPr>
          <p:cNvPr id="1027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flHvomnl9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132856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с артикуляционными кубиками.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KEsyOSipw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560840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«Сухой бассейн»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vrG9HER30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64000" cy="2438400"/>
          </a:xfrm>
          <a:prstGeom prst="rect">
            <a:avLst/>
          </a:prstGeom>
          <a:noFill/>
        </p:spPr>
      </p:pic>
      <p:pic>
        <p:nvPicPr>
          <p:cNvPr id="2052" name="Picture 4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v5ASmsPn3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4208016" cy="2524810"/>
          </a:xfrm>
          <a:prstGeom prst="rect">
            <a:avLst/>
          </a:prstGeom>
          <a:noFill/>
        </p:spPr>
      </p:pic>
      <p:pic>
        <p:nvPicPr>
          <p:cNvPr id="2053" name="Picture 5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9mrvwgW1nf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408045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2123728" y="332656"/>
            <a:ext cx="5951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Сладкая артикуляционная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гимнастика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27wav6bex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520280" cy="4200466"/>
          </a:xfrm>
          <a:prstGeom prst="rect">
            <a:avLst/>
          </a:prstGeom>
          <a:noFill/>
        </p:spPr>
      </p:pic>
      <p:pic>
        <p:nvPicPr>
          <p:cNvPr id="3076" name="Picture 4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aqK03Nuj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2520280" cy="4200467"/>
          </a:xfrm>
          <a:prstGeom prst="rect">
            <a:avLst/>
          </a:prstGeom>
          <a:noFill/>
        </p:spPr>
      </p:pic>
      <p:pic>
        <p:nvPicPr>
          <p:cNvPr id="3078" name="Picture 6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exDDhB1O8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4"/>
            <a:ext cx="2520280" cy="4200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711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игр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ходилок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H-2CDjJ_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4143404" cy="283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eE1W6--z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429000"/>
            <a:ext cx="4423179" cy="299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Новая папка\YJnu6YNMPl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84784"/>
            <a:ext cx="2471936" cy="1681431"/>
          </a:xfrm>
          <a:prstGeom prst="rect">
            <a:avLst/>
          </a:prstGeom>
          <a:noFill/>
        </p:spPr>
      </p:pic>
      <p:pic>
        <p:nvPicPr>
          <p:cNvPr id="6148" name="Picture 4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Новая папка\yvbEWxiVb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437112"/>
            <a:ext cx="2592288" cy="182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721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с артикуляционными бусами.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451VmVjzG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799"/>
            <a:ext cx="3168352" cy="4680521"/>
          </a:xfrm>
          <a:prstGeom prst="rect">
            <a:avLst/>
          </a:prstGeom>
          <a:noFill/>
        </p:spPr>
      </p:pic>
      <p:pic>
        <p:nvPicPr>
          <p:cNvPr id="7171" name="Picture 3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lp0Qn8ybH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1074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539552" y="642918"/>
            <a:ext cx="817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– это соединение движений артикуляционного аппарата с движениями кисти руки.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АЦИЯ  ЛОГОПЕДА\A. ДОКУМЕНТАЦИЯ\ЗАНЯТИЯ ВО ВТОРОЙ МЛАДШЕЙ ГРУППЕ\Можно использовать для кубика с артикуляционной гимнастикой или на автоматизацию звуков\метод объед\Новая папка (3)\2Fbdxuoei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648072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3999" cy="685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Быстрая утомляемость, кратковременность и неустойчивость внимания, недостаток интереса к организованной деятельности снижают  интерес детей к ежедневным занятиям, что приводит к уменьшению эффективности выполнения артикуляционных упражнений. Исходя из данной проблемы, целью коррекционной работы в данном направлении является – воспитание игровой мотивации путём использования игровых упражнений.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857356" y="1000108"/>
            <a:ext cx="6612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Желаю удачи!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оспитат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564904"/>
            <a:ext cx="6572296" cy="407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движений органов, участвующих в речевом процессе.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1012016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14818"/>
            <a:ext cx="303242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043608" y="78579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артикуляционной гимнастики —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17__400x_1-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05064"/>
            <a:ext cx="3954016" cy="237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575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артикуляционных упражнений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Статические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направлены на то, чтобы ребенок научился удерживать артикуляционную позицию 5-10 секунд (Бегемот, Ворота, Лопаточка, Чашечка, Иголочка, Горка, Грибок).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Динамические упражнения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(ритмичное повторение движений по 6-8 раз) вырабатывают подвижность языка и губ, их координацию и  переключаемость.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(Часики, Качели, Футбол, Лошадка,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Маляр, Вкусное варенье, Чистим зубки).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губ и щек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(Улыбка,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Заборчик, Трубочка,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Хоботок, Бублик, Хомячок)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amdisk_crop_160677562_b1Ns-mzrjq50izh5zsc1dh5mvnv6n31dwm4m1jx4486v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738439" cy="277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467544" y="357166"/>
            <a:ext cx="8390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правильно заниматься артикуляционной гимнастикой?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познакомить ребёнка с основными положениями губ и языка с помощью игровых упражнений;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упражнения должны проводиться систематически;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темп выполнения и количество упражнений должны постепенно увеличиваться;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эффективно выполнение артикуляционных упражнений под счёт, под хлопки, под музыку или тиканье часов.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</p:spPr>
      </p:pic>
      <p:sp>
        <p:nvSpPr>
          <p:cNvPr id="5" name="TextBox 4"/>
          <p:cNvSpPr txBox="1"/>
          <p:nvPr/>
        </p:nvSpPr>
        <p:spPr>
          <a:xfrm>
            <a:off x="1857356" y="42860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496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проведению упражнений артикуляционной гимнастики.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1. Проводить артикуляционную гимнастику нужно ежедневно.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Начинают гимнастику со статических упражнений.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 первых занятиях упражнение повторяется 2-3 раза 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Соблюдение определенной последовательности, идти от простых упражнений к более сложным.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Проводить упражнения лучше эмоционально, в игровой форме.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Артикуляционную гимнастику выполняют сидя.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697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1196752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 заинтересовать детей и сделать артикуляционную гимнастику  более увлекательной и весёлой?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teacher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3786214" cy="36957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697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76470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Воспитание игровой мотивации, интереса у детей к работе по формированию правильного звукопроизношения путём использования игровых упражнений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eacher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4118254" cy="2635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250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Связь</cp:lastModifiedBy>
  <cp:revision>80</cp:revision>
  <dcterms:created xsi:type="dcterms:W3CDTF">2018-04-16T07:21:19Z</dcterms:created>
  <dcterms:modified xsi:type="dcterms:W3CDTF">2023-10-12T14:01:24Z</dcterms:modified>
</cp:coreProperties>
</file>