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71" r:id="rId9"/>
    <p:sldId id="263" r:id="rId10"/>
    <p:sldId id="264" r:id="rId11"/>
    <p:sldId id="265" r:id="rId12"/>
    <p:sldId id="266" r:id="rId13"/>
    <p:sldId id="267"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09" d="100"/>
          <a:sy n="109" d="100"/>
        </p:scale>
        <p:origin x="-594"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54BC6DB-B479-4D0F-A4FE-19737BE3ADA0}" type="datetimeFigureOut">
              <a:rPr lang="ru-RU" smtClean="0"/>
              <a:pPr/>
              <a:t>18.04.2023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D63175-B096-40FE-B4BC-D8FA6714F8C4}"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9696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4BC6DB-B479-4D0F-A4FE-19737BE3ADA0}" type="datetimeFigureOut">
              <a:rPr lang="ru-RU" smtClean="0"/>
              <a:pPr/>
              <a:t>18.04.2023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D63175-B096-40FE-B4BC-D8FA6714F8C4}" type="slidenum">
              <a:rPr lang="ru-RU" smtClean="0"/>
              <a:pPr/>
              <a:t>‹#›</a:t>
            </a:fld>
            <a:endParaRPr lang="ru-RU"/>
          </a:p>
        </p:txBody>
      </p:sp>
    </p:spTree>
    <p:extLst>
      <p:ext uri="{BB962C8B-B14F-4D97-AF65-F5344CB8AC3E}">
        <p14:creationId xmlns="" xmlns:p14="http://schemas.microsoft.com/office/powerpoint/2010/main" val="1988125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4BC6DB-B479-4D0F-A4FE-19737BE3ADA0}" type="datetimeFigureOut">
              <a:rPr lang="ru-RU" smtClean="0"/>
              <a:pPr/>
              <a:t>18.04.2023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D63175-B096-40FE-B4BC-D8FA6714F8C4}" type="slidenum">
              <a:rPr lang="ru-RU" smtClean="0"/>
              <a:pPr/>
              <a:t>‹#›</a:t>
            </a:fld>
            <a:endParaRPr lang="ru-RU"/>
          </a:p>
        </p:txBody>
      </p:sp>
    </p:spTree>
    <p:extLst>
      <p:ext uri="{BB962C8B-B14F-4D97-AF65-F5344CB8AC3E}">
        <p14:creationId xmlns="" xmlns:p14="http://schemas.microsoft.com/office/powerpoint/2010/main" val="49961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4BC6DB-B479-4D0F-A4FE-19737BE3ADA0}" type="datetimeFigureOut">
              <a:rPr lang="ru-RU" smtClean="0"/>
              <a:pPr/>
              <a:t>18.04.2023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D63175-B096-40FE-B4BC-D8FA6714F8C4}" type="slidenum">
              <a:rPr lang="ru-RU" smtClean="0"/>
              <a:pPr/>
              <a:t>‹#›</a:t>
            </a:fld>
            <a:endParaRPr lang="ru-RU"/>
          </a:p>
        </p:txBody>
      </p:sp>
    </p:spTree>
    <p:extLst>
      <p:ext uri="{BB962C8B-B14F-4D97-AF65-F5344CB8AC3E}">
        <p14:creationId xmlns="" xmlns:p14="http://schemas.microsoft.com/office/powerpoint/2010/main" val="410404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4BC6DB-B479-4D0F-A4FE-19737BE3ADA0}" type="datetimeFigureOut">
              <a:rPr lang="ru-RU" smtClean="0"/>
              <a:pPr/>
              <a:t>18.04.2023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D63175-B096-40FE-B4BC-D8FA6714F8C4}"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3698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54BC6DB-B479-4D0F-A4FE-19737BE3ADA0}" type="datetimeFigureOut">
              <a:rPr lang="ru-RU" smtClean="0"/>
              <a:pPr/>
              <a:t>18.04.2023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D63175-B096-40FE-B4BC-D8FA6714F8C4}" type="slidenum">
              <a:rPr lang="ru-RU" smtClean="0"/>
              <a:pPr/>
              <a:t>‹#›</a:t>
            </a:fld>
            <a:endParaRPr lang="ru-RU"/>
          </a:p>
        </p:txBody>
      </p:sp>
    </p:spTree>
    <p:extLst>
      <p:ext uri="{BB962C8B-B14F-4D97-AF65-F5344CB8AC3E}">
        <p14:creationId xmlns="" xmlns:p14="http://schemas.microsoft.com/office/powerpoint/2010/main" val="394416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54BC6DB-B479-4D0F-A4FE-19737BE3ADA0}" type="datetimeFigureOut">
              <a:rPr lang="ru-RU" smtClean="0"/>
              <a:pPr/>
              <a:t>18.04.2023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DD63175-B096-40FE-B4BC-D8FA6714F8C4}" type="slidenum">
              <a:rPr lang="ru-RU" smtClean="0"/>
              <a:pPr/>
              <a:t>‹#›</a:t>
            </a:fld>
            <a:endParaRPr lang="ru-RU"/>
          </a:p>
        </p:txBody>
      </p:sp>
    </p:spTree>
    <p:extLst>
      <p:ext uri="{BB962C8B-B14F-4D97-AF65-F5344CB8AC3E}">
        <p14:creationId xmlns="" xmlns:p14="http://schemas.microsoft.com/office/powerpoint/2010/main" val="303085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54BC6DB-B479-4D0F-A4FE-19737BE3ADA0}" type="datetimeFigureOut">
              <a:rPr lang="ru-RU" smtClean="0"/>
              <a:pPr/>
              <a:t>18.04.2023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DD63175-B096-40FE-B4BC-D8FA6714F8C4}" type="slidenum">
              <a:rPr lang="ru-RU" smtClean="0"/>
              <a:pPr/>
              <a:t>‹#›</a:t>
            </a:fld>
            <a:endParaRPr lang="ru-RU"/>
          </a:p>
        </p:txBody>
      </p:sp>
    </p:spTree>
    <p:extLst>
      <p:ext uri="{BB962C8B-B14F-4D97-AF65-F5344CB8AC3E}">
        <p14:creationId xmlns="" xmlns:p14="http://schemas.microsoft.com/office/powerpoint/2010/main" val="163528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4BC6DB-B479-4D0F-A4FE-19737BE3ADA0}" type="datetimeFigureOut">
              <a:rPr lang="ru-RU" smtClean="0"/>
              <a:pPr/>
              <a:t>18.04.2023</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9DD63175-B096-40FE-B4BC-D8FA6714F8C4}" type="slidenum">
              <a:rPr lang="ru-RU" smtClean="0"/>
              <a:pPr/>
              <a:t>‹#›</a:t>
            </a:fld>
            <a:endParaRPr lang="ru-RU"/>
          </a:p>
        </p:txBody>
      </p:sp>
    </p:spTree>
    <p:extLst>
      <p:ext uri="{BB962C8B-B14F-4D97-AF65-F5344CB8AC3E}">
        <p14:creationId xmlns="" xmlns:p14="http://schemas.microsoft.com/office/powerpoint/2010/main" val="538632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54BC6DB-B479-4D0F-A4FE-19737BE3ADA0}" type="datetimeFigureOut">
              <a:rPr lang="ru-RU" smtClean="0"/>
              <a:pPr/>
              <a:t>18.04.2023</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D63175-B096-40FE-B4BC-D8FA6714F8C4}" type="slidenum">
              <a:rPr lang="ru-RU" smtClean="0"/>
              <a:pPr/>
              <a:t>‹#›</a:t>
            </a:fld>
            <a:endParaRPr lang="ru-RU"/>
          </a:p>
        </p:txBody>
      </p:sp>
    </p:spTree>
    <p:extLst>
      <p:ext uri="{BB962C8B-B14F-4D97-AF65-F5344CB8AC3E}">
        <p14:creationId xmlns="" xmlns:p14="http://schemas.microsoft.com/office/powerpoint/2010/main" val="105309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4BC6DB-B479-4D0F-A4FE-19737BE3ADA0}" type="datetimeFigureOut">
              <a:rPr lang="ru-RU" smtClean="0"/>
              <a:pPr/>
              <a:t>18.04.2023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D63175-B096-40FE-B4BC-D8FA6714F8C4}" type="slidenum">
              <a:rPr lang="ru-RU" smtClean="0"/>
              <a:pPr/>
              <a:t>‹#›</a:t>
            </a:fld>
            <a:endParaRPr lang="ru-RU"/>
          </a:p>
        </p:txBody>
      </p:sp>
    </p:spTree>
    <p:extLst>
      <p:ext uri="{BB962C8B-B14F-4D97-AF65-F5344CB8AC3E}">
        <p14:creationId xmlns="" xmlns:p14="http://schemas.microsoft.com/office/powerpoint/2010/main" val="411337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54BC6DB-B479-4D0F-A4FE-19737BE3ADA0}" type="datetimeFigureOut">
              <a:rPr lang="ru-RU" smtClean="0"/>
              <a:pPr/>
              <a:t>18.04.2023</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DD63175-B096-40FE-B4BC-D8FA6714F8C4}" type="slidenum">
              <a:rPr lang="ru-RU" smtClean="0"/>
              <a:pPr/>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71689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ru.wikipedia.org/wiki/%D0%92%D0%90%D0%A1%D0%A5%D0%9D%D0%98%D0%9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b="1" dirty="0" smtClean="0">
                <a:solidFill>
                  <a:schemeClr val="accent1">
                    <a:lumMod val="50000"/>
                  </a:schemeClr>
                </a:solidFill>
                <a:latin typeface="Times New Roman" pitchFamily="18" charset="0"/>
                <a:cs typeface="Times New Roman" pitchFamily="18" charset="0"/>
              </a:rPr>
              <a:t>Новосибирская область, </a:t>
            </a:r>
            <a:br>
              <a:rPr lang="ru-RU" b="1" dirty="0" smtClean="0">
                <a:solidFill>
                  <a:schemeClr val="accent1">
                    <a:lumMod val="50000"/>
                  </a:schemeClr>
                </a:solidFill>
                <a:latin typeface="Times New Roman" pitchFamily="18" charset="0"/>
                <a:cs typeface="Times New Roman" pitchFamily="18" charset="0"/>
              </a:rPr>
            </a:br>
            <a:r>
              <a:rPr lang="ru-RU" b="1" dirty="0" err="1" smtClean="0">
                <a:solidFill>
                  <a:schemeClr val="accent1">
                    <a:lumMod val="50000"/>
                  </a:schemeClr>
                </a:solidFill>
                <a:latin typeface="Times New Roman" pitchFamily="18" charset="0"/>
                <a:cs typeface="Times New Roman" pitchFamily="18" charset="0"/>
              </a:rPr>
              <a:t>р.п</a:t>
            </a:r>
            <a:r>
              <a:rPr lang="ru-RU" b="1" dirty="0" smtClean="0">
                <a:solidFill>
                  <a:schemeClr val="accent1">
                    <a:lumMod val="50000"/>
                  </a:schemeClr>
                </a:solidFill>
                <a:latin typeface="Times New Roman" pitchFamily="18" charset="0"/>
                <a:cs typeface="Times New Roman" pitchFamily="18" charset="0"/>
              </a:rPr>
              <a:t> </a:t>
            </a:r>
            <a:r>
              <a:rPr lang="ru-RU" b="1" dirty="0" err="1" smtClean="0">
                <a:solidFill>
                  <a:schemeClr val="accent1">
                    <a:lumMod val="50000"/>
                  </a:schemeClr>
                </a:solidFill>
                <a:latin typeface="Times New Roman" pitchFamily="18" charset="0"/>
                <a:cs typeface="Times New Roman" pitchFamily="18" charset="0"/>
              </a:rPr>
              <a:t>Краснообск</a:t>
            </a:r>
            <a:endParaRPr lang="ru-RU" b="1" dirty="0">
              <a:solidFill>
                <a:schemeClr val="accent1">
                  <a:lumMod val="50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pPr algn="r"/>
            <a:r>
              <a:rPr lang="ru-RU" b="1" dirty="0" smtClean="0">
                <a:solidFill>
                  <a:schemeClr val="accent1">
                    <a:lumMod val="50000"/>
                  </a:schemeClr>
                </a:solidFill>
                <a:latin typeface="Times New Roman" pitchFamily="18" charset="0"/>
                <a:cs typeface="Times New Roman" pitchFamily="18" charset="0"/>
              </a:rPr>
              <a:t>составитель:</a:t>
            </a:r>
          </a:p>
          <a:p>
            <a:pPr algn="r"/>
            <a:r>
              <a:rPr lang="ru-RU" b="1" i="1" dirty="0" smtClean="0">
                <a:solidFill>
                  <a:schemeClr val="accent1">
                    <a:lumMod val="50000"/>
                  </a:schemeClr>
                </a:solidFill>
                <a:latin typeface="Times New Roman" pitchFamily="18" charset="0"/>
                <a:cs typeface="Times New Roman" pitchFamily="18" charset="0"/>
              </a:rPr>
              <a:t> Морозова А.И </a:t>
            </a:r>
            <a:endParaRPr lang="ru-RU" b="1" i="1"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37744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075" y="286603"/>
            <a:ext cx="11658600" cy="989747"/>
          </a:xfrm>
        </p:spPr>
        <p:txBody>
          <a:bodyPr>
            <a:normAutofit/>
          </a:bodyPr>
          <a:lstStyle/>
          <a:p>
            <a:pPr algn="ctr"/>
            <a:r>
              <a:rPr lang="ru-RU" sz="4000" b="1" dirty="0" smtClean="0">
                <a:solidFill>
                  <a:srgbClr val="002060"/>
                </a:solidFill>
              </a:rPr>
              <a:t>БЛОК «КУЛЬТУРА И ДОСТОПРИМЕЧАТЕЛЬНОСТИ»</a:t>
            </a:r>
            <a:endParaRPr lang="ru-RU" sz="4000" b="1" dirty="0">
              <a:solidFill>
                <a:srgbClr val="002060"/>
              </a:solidFill>
            </a:endParaRPr>
          </a:p>
        </p:txBody>
      </p:sp>
      <p:pic>
        <p:nvPicPr>
          <p:cNvPr id="4" name="Содержимое 3" descr="img_user_file_54eddb95b6495_14.jpg"/>
          <p:cNvPicPr>
            <a:picLocks noGrp="1" noChangeAspect="1"/>
          </p:cNvPicPr>
          <p:nvPr>
            <p:ph idx="1"/>
          </p:nvPr>
        </p:nvPicPr>
        <p:blipFill>
          <a:blip r:embed="rId2"/>
          <a:stretch>
            <a:fillRect/>
          </a:stretch>
        </p:blipFill>
        <p:spPr>
          <a:xfrm>
            <a:off x="426720" y="1759177"/>
            <a:ext cx="4040778" cy="2455771"/>
          </a:xfrm>
        </p:spPr>
      </p:pic>
      <p:pic>
        <p:nvPicPr>
          <p:cNvPr id="5" name="Рисунок 4" descr="30258560049410400_6a6a.jpg"/>
          <p:cNvPicPr>
            <a:picLocks noChangeAspect="1"/>
          </p:cNvPicPr>
          <p:nvPr/>
        </p:nvPicPr>
        <p:blipFill>
          <a:blip r:embed="rId3" cstate="print"/>
          <a:stretch>
            <a:fillRect/>
          </a:stretch>
        </p:blipFill>
        <p:spPr>
          <a:xfrm>
            <a:off x="8534400" y="1907177"/>
            <a:ext cx="3152504" cy="3735977"/>
          </a:xfrm>
          <a:prstGeom prst="rect">
            <a:avLst/>
          </a:prstGeom>
        </p:spPr>
      </p:pic>
      <p:pic>
        <p:nvPicPr>
          <p:cNvPr id="6" name="Рисунок 5" descr="b8ce7a0d8f0a90b5c84d2d574d54bdf60bc1c035_1624.jpg"/>
          <p:cNvPicPr>
            <a:picLocks noChangeAspect="1"/>
          </p:cNvPicPr>
          <p:nvPr/>
        </p:nvPicPr>
        <p:blipFill>
          <a:blip r:embed="rId4" cstate="print"/>
          <a:stretch>
            <a:fillRect/>
          </a:stretch>
        </p:blipFill>
        <p:spPr>
          <a:xfrm>
            <a:off x="492787" y="3596640"/>
            <a:ext cx="3713452" cy="2281645"/>
          </a:xfrm>
          <a:prstGeom prst="rect">
            <a:avLst/>
          </a:prstGeom>
        </p:spPr>
      </p:pic>
      <p:pic>
        <p:nvPicPr>
          <p:cNvPr id="9" name="Рисунок 8" descr="1200px-Сергиево-Казанский_храм,_Краснообск_01.jpg"/>
          <p:cNvPicPr>
            <a:picLocks noChangeAspect="1"/>
          </p:cNvPicPr>
          <p:nvPr/>
        </p:nvPicPr>
        <p:blipFill>
          <a:blip r:embed="rId5"/>
          <a:stretch>
            <a:fillRect/>
          </a:stretch>
        </p:blipFill>
        <p:spPr>
          <a:xfrm>
            <a:off x="4589416" y="1854924"/>
            <a:ext cx="3474722" cy="3518265"/>
          </a:xfrm>
          <a:prstGeom prst="rect">
            <a:avLst/>
          </a:prstGeom>
        </p:spPr>
      </p:pic>
      <p:sp>
        <p:nvSpPr>
          <p:cNvPr id="7" name="TextBox 6"/>
          <p:cNvSpPr txBox="1"/>
          <p:nvPr/>
        </p:nvSpPr>
        <p:spPr>
          <a:xfrm>
            <a:off x="4711338" y="5634446"/>
            <a:ext cx="3405051" cy="646331"/>
          </a:xfrm>
          <a:prstGeom prst="rect">
            <a:avLst/>
          </a:prstGeom>
          <a:noFill/>
        </p:spPr>
        <p:txBody>
          <a:bodyPr wrap="square" rtlCol="0">
            <a:spAutoFit/>
          </a:bodyPr>
          <a:lstStyle/>
          <a:p>
            <a:r>
              <a:rPr lang="ru-RU" dirty="0" smtClean="0"/>
              <a:t>Церковь Казанской Божией Матери .</a:t>
            </a:r>
            <a:endParaRPr lang="ru-RU" dirty="0"/>
          </a:p>
        </p:txBody>
      </p:sp>
      <p:sp>
        <p:nvSpPr>
          <p:cNvPr id="8" name="TextBox 7"/>
          <p:cNvSpPr txBox="1"/>
          <p:nvPr/>
        </p:nvSpPr>
        <p:spPr>
          <a:xfrm>
            <a:off x="8412480" y="5738950"/>
            <a:ext cx="3283131" cy="646331"/>
          </a:xfrm>
          <a:prstGeom prst="rect">
            <a:avLst/>
          </a:prstGeom>
          <a:noFill/>
        </p:spPr>
        <p:txBody>
          <a:bodyPr wrap="square" rtlCol="0">
            <a:spAutoFit/>
          </a:bodyPr>
          <a:lstStyle/>
          <a:p>
            <a:r>
              <a:rPr lang="ru-RU" dirty="0" smtClean="0"/>
              <a:t>Памятник войнам, павшим ВОВ.</a:t>
            </a:r>
            <a:endParaRPr lang="ru-RU" dirty="0"/>
          </a:p>
        </p:txBody>
      </p:sp>
    </p:spTree>
    <p:extLst>
      <p:ext uri="{BB962C8B-B14F-4D97-AF65-F5344CB8AC3E}">
        <p14:creationId xmlns="" xmlns:p14="http://schemas.microsoft.com/office/powerpoint/2010/main" val="2114551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1151672"/>
          </a:xfrm>
        </p:spPr>
        <p:txBody>
          <a:bodyPr/>
          <a:lstStyle/>
          <a:p>
            <a:pPr algn="ctr"/>
            <a:r>
              <a:rPr lang="ru-RU" b="1" dirty="0" smtClean="0">
                <a:solidFill>
                  <a:srgbClr val="002060"/>
                </a:solidFill>
              </a:rPr>
              <a:t>БЛОК «ЗНАМЕНИТЫЕ ЛЮДИ»</a:t>
            </a:r>
            <a:endParaRPr lang="ru-RU" b="1" dirty="0">
              <a:solidFill>
                <a:srgbClr val="002060"/>
              </a:solidFill>
            </a:endParaRPr>
          </a:p>
        </p:txBody>
      </p:sp>
      <p:pic>
        <p:nvPicPr>
          <p:cNvPr id="4" name="Содержимое 3" descr="http://genosin.narod.ru/iisin_photogal/slides/iis1955.jpg"/>
          <p:cNvPicPr>
            <a:picLocks noGrp="1"/>
          </p:cNvPicPr>
          <p:nvPr>
            <p:ph idx="1"/>
          </p:nvPr>
        </p:nvPicPr>
        <p:blipFill>
          <a:blip r:embed="rId2"/>
          <a:srcRect/>
          <a:stretch>
            <a:fillRect/>
          </a:stretch>
        </p:blipFill>
        <p:spPr bwMode="auto">
          <a:xfrm>
            <a:off x="1244315" y="1811430"/>
            <a:ext cx="1951731" cy="32221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Прямоугольник 4"/>
          <p:cNvSpPr/>
          <p:nvPr/>
        </p:nvSpPr>
        <p:spPr>
          <a:xfrm>
            <a:off x="4005943" y="2116184"/>
            <a:ext cx="4458788" cy="2246769"/>
          </a:xfrm>
          <a:prstGeom prst="rect">
            <a:avLst/>
          </a:prstGeom>
        </p:spPr>
        <p:txBody>
          <a:bodyPr wrap="square">
            <a:spAutoFit/>
          </a:bodyPr>
          <a:lstStyle/>
          <a:p>
            <a:r>
              <a:rPr lang="ru-RU" sz="1400" b="1" dirty="0" err="1" smtClean="0">
                <a:solidFill>
                  <a:srgbClr val="C00000"/>
                </a:solidFill>
                <a:latin typeface="Times New Roman" pitchFamily="18" charset="0"/>
                <a:cs typeface="Times New Roman" pitchFamily="18" charset="0"/>
              </a:rPr>
              <a:t>Синягин</a:t>
            </a:r>
            <a:r>
              <a:rPr lang="ru-RU" sz="1400" b="1" dirty="0" smtClean="0">
                <a:solidFill>
                  <a:srgbClr val="C00000"/>
                </a:solidFill>
                <a:latin typeface="Times New Roman" pitchFamily="18" charset="0"/>
                <a:cs typeface="Times New Roman" pitchFamily="18" charset="0"/>
              </a:rPr>
              <a:t> Ираклий Иванович </a:t>
            </a:r>
          </a:p>
          <a:p>
            <a:r>
              <a:rPr lang="ru-RU" sz="1400" dirty="0" smtClean="0">
                <a:solidFill>
                  <a:srgbClr val="C00000"/>
                </a:solidFill>
                <a:latin typeface="Times New Roman" pitchFamily="18" charset="0"/>
                <a:cs typeface="Times New Roman" pitchFamily="18" charset="0"/>
              </a:rPr>
              <a:t>профессор, академик Всесоюзной академии сельскохозяйственных </a:t>
            </a:r>
          </a:p>
          <a:p>
            <a:r>
              <a:rPr lang="ru-RU" sz="1400" dirty="0" smtClean="0">
                <a:solidFill>
                  <a:srgbClr val="C00000"/>
                </a:solidFill>
                <a:latin typeface="Times New Roman" pitchFamily="18" charset="0"/>
                <a:cs typeface="Times New Roman" pitchFamily="18" charset="0"/>
              </a:rPr>
              <a:t>наук им.Ленина. </a:t>
            </a:r>
          </a:p>
          <a:p>
            <a:r>
              <a:rPr lang="ru-RU" sz="1400" dirty="0" smtClean="0"/>
              <a:t> </a:t>
            </a:r>
            <a:r>
              <a:rPr lang="ru-RU" sz="1400" dirty="0" smtClean="0">
                <a:latin typeface="Times New Roman" pitchFamily="18" charset="0"/>
                <a:cs typeface="Times New Roman" pitchFamily="18" charset="0"/>
              </a:rPr>
              <a:t>Академик И.И. </a:t>
            </a:r>
            <a:r>
              <a:rPr lang="ru-RU" sz="1400" dirty="0" err="1" smtClean="0">
                <a:latin typeface="Times New Roman" pitchFamily="18" charset="0"/>
                <a:cs typeface="Times New Roman" pitchFamily="18" charset="0"/>
              </a:rPr>
              <a:t>Синягин</a:t>
            </a:r>
            <a:r>
              <a:rPr lang="ru-RU" sz="1400" dirty="0" smtClean="0">
                <a:latin typeface="Times New Roman" pitchFamily="18" charset="0"/>
                <a:cs typeface="Times New Roman" pitchFamily="18" charset="0"/>
              </a:rPr>
              <a:t> крупный ученый в области агрохимии и почвоведения, им опубликовано более 400 научных работ, многие из которых переведены на иностранные языки.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Он участник Великой Отечественной войны, награжден многими орденами и медалями, в т.ч. и зарубежными.</a:t>
            </a:r>
          </a:p>
        </p:txBody>
      </p:sp>
    </p:spTree>
    <p:extLst>
      <p:ext uri="{BB962C8B-B14F-4D97-AF65-F5344CB8AC3E}">
        <p14:creationId xmlns="" xmlns:p14="http://schemas.microsoft.com/office/powerpoint/2010/main" val="2070969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1113572"/>
          </a:xfrm>
        </p:spPr>
        <p:txBody>
          <a:bodyPr/>
          <a:lstStyle/>
          <a:p>
            <a:pPr algn="ctr"/>
            <a:r>
              <a:rPr lang="ru-RU" b="1" dirty="0" smtClean="0">
                <a:solidFill>
                  <a:srgbClr val="002060"/>
                </a:solidFill>
              </a:rPr>
              <a:t>БЛОК «ИСТОРИЯ»</a:t>
            </a:r>
            <a:endParaRPr lang="ru-RU" b="1" dirty="0">
              <a:solidFill>
                <a:srgbClr val="002060"/>
              </a:solidFill>
            </a:endParaRPr>
          </a:p>
        </p:txBody>
      </p:sp>
      <p:sp>
        <p:nvSpPr>
          <p:cNvPr id="3" name="Объект 2"/>
          <p:cNvSpPr>
            <a:spLocks noGrp="1"/>
          </p:cNvSpPr>
          <p:nvPr>
            <p:ph idx="1"/>
          </p:nvPr>
        </p:nvSpPr>
        <p:spPr/>
        <p:txBody>
          <a:bodyPr/>
          <a:lstStyle/>
          <a:p>
            <a:r>
              <a:rPr lang="ru-RU" b="1" dirty="0" smtClean="0"/>
              <a:t>История</a:t>
            </a:r>
            <a:endParaRPr lang="ru-RU" dirty="0" smtClean="0"/>
          </a:p>
          <a:p>
            <a:r>
              <a:rPr lang="ru-RU" dirty="0" smtClean="0"/>
              <a:t>Более пятидесяти лет назад (1968) постановление ЦК КПСС и Совета Министров СССР разрешило организацию отделений ВАСХНИЛ (Всесоюзная академия сельскохозяйственных наук им. Ленина) В Киеве, Ташкенте и Новосибирске.</a:t>
            </a:r>
          </a:p>
          <a:p>
            <a:r>
              <a:rPr lang="ru-RU" dirty="0" smtClean="0"/>
              <a:t>На следующий год (1969) было принято постановление о создании рядом с областным центром научно-исследовательского комплекса Сибирского отделения ВАСХНИЛ, чтобы ускорить темпы совершенствования сельского хозяйства Сибири и Дальнего Востока и повысить значимость науки в улучшении производительных сил области. Был возведён ряд учреждений, большей частью базировавшихся на существующих новосибирских институтах (в частности, Сибирский НИИ экономики сельского хозяйства, НИИ кормов и др.).</a:t>
            </a:r>
          </a:p>
          <a:p>
            <a:endParaRPr lang="ru-RU" dirty="0" smtClean="0"/>
          </a:p>
          <a:p>
            <a:endParaRPr lang="ru-RU" dirty="0"/>
          </a:p>
        </p:txBody>
      </p:sp>
    </p:spTree>
    <p:extLst>
      <p:ext uri="{BB962C8B-B14F-4D97-AF65-F5344CB8AC3E}">
        <p14:creationId xmlns="" xmlns:p14="http://schemas.microsoft.com/office/powerpoint/2010/main" val="387055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199" y="286603"/>
            <a:ext cx="11725275" cy="932597"/>
          </a:xfrm>
        </p:spPr>
        <p:txBody>
          <a:bodyPr>
            <a:normAutofit/>
          </a:bodyPr>
          <a:lstStyle/>
          <a:p>
            <a:pPr algn="ctr"/>
            <a:r>
              <a:rPr lang="ru-RU" sz="3600" b="1" dirty="0" smtClean="0">
                <a:solidFill>
                  <a:srgbClr val="002060"/>
                </a:solidFill>
              </a:rPr>
              <a:t>РАЗВИВАЮЩАЯ ПРЕДМЕТНО-ПРОСТРАНСТВЕННАЯ СРЕДА </a:t>
            </a:r>
            <a:endParaRPr lang="ru-RU" sz="3600" b="1" dirty="0">
              <a:solidFill>
                <a:srgbClr val="002060"/>
              </a:solidFill>
            </a:endParaRPr>
          </a:p>
        </p:txBody>
      </p:sp>
      <p:pic>
        <p:nvPicPr>
          <p:cNvPr id="8" name="Содержимое 7" descr="1680591993888.jpg"/>
          <p:cNvPicPr>
            <a:picLocks noGrp="1" noChangeAspect="1"/>
          </p:cNvPicPr>
          <p:nvPr>
            <p:ph idx="1"/>
          </p:nvPr>
        </p:nvPicPr>
        <p:blipFill>
          <a:blip r:embed="rId2" cstate="print"/>
          <a:stretch>
            <a:fillRect/>
          </a:stretch>
        </p:blipFill>
        <p:spPr>
          <a:xfrm rot="5400000">
            <a:off x="4325664" y="2066430"/>
            <a:ext cx="3936274" cy="3391352"/>
          </a:xfrm>
        </p:spPr>
      </p:pic>
      <p:pic>
        <p:nvPicPr>
          <p:cNvPr id="9" name="Рисунок 8" descr="1680591993907.jpg"/>
          <p:cNvPicPr>
            <a:picLocks noChangeAspect="1"/>
          </p:cNvPicPr>
          <p:nvPr/>
        </p:nvPicPr>
        <p:blipFill>
          <a:blip r:embed="rId3" cstate="print"/>
          <a:stretch>
            <a:fillRect/>
          </a:stretch>
        </p:blipFill>
        <p:spPr>
          <a:xfrm rot="5400000">
            <a:off x="7782746" y="2179862"/>
            <a:ext cx="3944983" cy="3155779"/>
          </a:xfrm>
          <a:prstGeom prst="rect">
            <a:avLst/>
          </a:prstGeom>
        </p:spPr>
      </p:pic>
      <p:pic>
        <p:nvPicPr>
          <p:cNvPr id="10" name="Рисунок 9" descr="1680591993868.jpg"/>
          <p:cNvPicPr>
            <a:picLocks noChangeAspect="1"/>
          </p:cNvPicPr>
          <p:nvPr/>
        </p:nvPicPr>
        <p:blipFill>
          <a:blip r:embed="rId4" cstate="print"/>
          <a:stretch>
            <a:fillRect/>
          </a:stretch>
        </p:blipFill>
        <p:spPr>
          <a:xfrm rot="5400000">
            <a:off x="757874" y="2046742"/>
            <a:ext cx="3927566" cy="3439429"/>
          </a:xfrm>
          <a:prstGeom prst="rect">
            <a:avLst/>
          </a:prstGeom>
        </p:spPr>
      </p:pic>
    </p:spTree>
    <p:extLst>
      <p:ext uri="{BB962C8B-B14F-4D97-AF65-F5344CB8AC3E}">
        <p14:creationId xmlns="" xmlns:p14="http://schemas.microsoft.com/office/powerpoint/2010/main" val="1818600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350" y="286603"/>
            <a:ext cx="11772900" cy="1104047"/>
          </a:xfrm>
        </p:spPr>
        <p:txBody>
          <a:bodyPr>
            <a:normAutofit fontScale="90000"/>
          </a:bodyPr>
          <a:lstStyle/>
          <a:p>
            <a:pPr algn="ctr"/>
            <a:r>
              <a:rPr lang="ru-RU" sz="4000" b="1" dirty="0" smtClean="0">
                <a:solidFill>
                  <a:srgbClr val="002060"/>
                </a:solidFill>
              </a:rPr>
              <a:t>РЕСУРСЫ ДЛЯ РЕАЛИЗАЦИИ </a:t>
            </a:r>
            <a:br>
              <a:rPr lang="ru-RU" sz="4000" b="1" dirty="0" smtClean="0">
                <a:solidFill>
                  <a:srgbClr val="002060"/>
                </a:solidFill>
              </a:rPr>
            </a:br>
            <a:r>
              <a:rPr lang="ru-RU" sz="4000" b="1" dirty="0" smtClean="0">
                <a:solidFill>
                  <a:srgbClr val="002060"/>
                </a:solidFill>
              </a:rPr>
              <a:t>ВАРИАТИВНОЙ ЧАСТИ ПРОГРАММЫ</a:t>
            </a:r>
            <a:endParaRPr lang="ru-RU" sz="4000" b="1" dirty="0">
              <a:solidFill>
                <a:srgbClr val="002060"/>
              </a:solidFill>
            </a:endParaRPr>
          </a:p>
        </p:txBody>
      </p:sp>
      <p:sp>
        <p:nvSpPr>
          <p:cNvPr id="3" name="Объект 2"/>
          <p:cNvSpPr>
            <a:spLocks noGrp="1"/>
          </p:cNvSpPr>
          <p:nvPr>
            <p:ph idx="1"/>
          </p:nvPr>
        </p:nvSpPr>
        <p:spPr/>
        <p:txBody>
          <a:bodyPr/>
          <a:lstStyle/>
          <a:p>
            <a:r>
              <a:rPr lang="ru-RU" dirty="0" smtClean="0">
                <a:solidFill>
                  <a:schemeClr val="tx1">
                    <a:lumMod val="85000"/>
                    <a:lumOff val="15000"/>
                  </a:schemeClr>
                </a:solidFill>
              </a:rPr>
              <a:t>(интернет-ресурсы</a:t>
            </a:r>
            <a:r>
              <a:rPr lang="ru-RU" smtClean="0">
                <a:solidFill>
                  <a:schemeClr val="tx1">
                    <a:lumMod val="85000"/>
                    <a:lumOff val="15000"/>
                  </a:schemeClr>
                </a:solidFill>
              </a:rPr>
              <a:t>,) </a:t>
            </a:r>
            <a:endParaRPr lang="ru-RU" dirty="0">
              <a:solidFill>
                <a:schemeClr val="tx1">
                  <a:lumMod val="85000"/>
                  <a:lumOff val="15000"/>
                </a:schemeClr>
              </a:solidFill>
            </a:endParaRPr>
          </a:p>
        </p:txBody>
      </p:sp>
    </p:spTree>
    <p:extLst>
      <p:ext uri="{BB962C8B-B14F-4D97-AF65-F5344CB8AC3E}">
        <p14:creationId xmlns="" xmlns:p14="http://schemas.microsoft.com/office/powerpoint/2010/main" val="202748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2060"/>
                </a:solidFill>
              </a:rPr>
              <a:t>КАРТА РАЙОНА</a:t>
            </a:r>
            <a:endParaRPr lang="ru-RU" b="1" dirty="0">
              <a:solidFill>
                <a:srgbClr val="002060"/>
              </a:solidFill>
            </a:endParaRPr>
          </a:p>
        </p:txBody>
      </p:sp>
      <p:pic>
        <p:nvPicPr>
          <p:cNvPr id="4" name="Содержимое 3" descr="карт.png"/>
          <p:cNvPicPr>
            <a:picLocks noGrp="1" noChangeAspect="1"/>
          </p:cNvPicPr>
          <p:nvPr>
            <p:ph idx="1"/>
          </p:nvPr>
        </p:nvPicPr>
        <p:blipFill>
          <a:blip r:embed="rId2"/>
          <a:stretch>
            <a:fillRect/>
          </a:stretch>
        </p:blipFill>
        <p:spPr>
          <a:xfrm>
            <a:off x="1835256" y="1846263"/>
            <a:ext cx="8581813" cy="3788183"/>
          </a:xfrm>
        </p:spPr>
      </p:pic>
    </p:spTree>
    <p:extLst>
      <p:ext uri="{BB962C8B-B14F-4D97-AF65-F5344CB8AC3E}">
        <p14:creationId xmlns="" xmlns:p14="http://schemas.microsoft.com/office/powerpoint/2010/main" val="1924212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999272"/>
          </a:xfrm>
        </p:spPr>
        <p:txBody>
          <a:bodyPr/>
          <a:lstStyle/>
          <a:p>
            <a:pPr algn="ctr"/>
            <a:r>
              <a:rPr lang="ru-RU" b="1" dirty="0" smtClean="0">
                <a:solidFill>
                  <a:srgbClr val="002060"/>
                </a:solidFill>
              </a:rPr>
              <a:t>СИМВОЛЫ РАЙОНА</a:t>
            </a:r>
            <a:endParaRPr lang="ru-RU" b="1" dirty="0">
              <a:solidFill>
                <a:srgbClr val="002060"/>
              </a:solidFill>
            </a:endParaRPr>
          </a:p>
        </p:txBody>
      </p:sp>
      <p:pic>
        <p:nvPicPr>
          <p:cNvPr id="5" name="Содержимое 4" descr="Flag_of_Krasnoobsk_(Novosibirsk_oblast).png"/>
          <p:cNvPicPr>
            <a:picLocks noGrp="1" noChangeAspect="1"/>
          </p:cNvPicPr>
          <p:nvPr>
            <p:ph idx="1"/>
          </p:nvPr>
        </p:nvPicPr>
        <p:blipFill>
          <a:blip r:embed="rId2"/>
          <a:stretch>
            <a:fillRect/>
          </a:stretch>
        </p:blipFill>
        <p:spPr>
          <a:xfrm>
            <a:off x="1271451" y="1906588"/>
            <a:ext cx="9779725" cy="4022725"/>
          </a:xfrm>
        </p:spPr>
      </p:pic>
    </p:spTree>
    <p:extLst>
      <p:ext uri="{BB962C8B-B14F-4D97-AF65-F5344CB8AC3E}">
        <p14:creationId xmlns="" xmlns:p14="http://schemas.microsoft.com/office/powerpoint/2010/main" val="143066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199297"/>
          </a:xfrm>
        </p:spPr>
        <p:txBody>
          <a:bodyPr/>
          <a:lstStyle/>
          <a:p>
            <a:pPr algn="ctr"/>
            <a:r>
              <a:rPr lang="ru-RU" b="1" dirty="0" smtClean="0">
                <a:solidFill>
                  <a:srgbClr val="002060"/>
                </a:solidFill>
              </a:rPr>
              <a:t>РАЙОННЫЙ ЦЕНТР</a:t>
            </a:r>
            <a:endParaRPr lang="ru-RU" b="1" dirty="0">
              <a:solidFill>
                <a:srgbClr val="002060"/>
              </a:solidFill>
            </a:endParaRPr>
          </a:p>
        </p:txBody>
      </p:sp>
      <p:pic>
        <p:nvPicPr>
          <p:cNvPr id="4" name="Содержимое 3" descr="agjOHvwRp44.jpg"/>
          <p:cNvPicPr>
            <a:picLocks noGrp="1" noChangeAspect="1"/>
          </p:cNvPicPr>
          <p:nvPr>
            <p:ph idx="1"/>
          </p:nvPr>
        </p:nvPicPr>
        <p:blipFill>
          <a:blip r:embed="rId2"/>
          <a:stretch>
            <a:fillRect/>
          </a:stretch>
        </p:blipFill>
        <p:spPr>
          <a:xfrm>
            <a:off x="1097280" y="1845734"/>
            <a:ext cx="10058400" cy="4285100"/>
          </a:xfrm>
        </p:spPr>
      </p:pic>
    </p:spTree>
    <p:extLst>
      <p:ext uri="{BB962C8B-B14F-4D97-AF65-F5344CB8AC3E}">
        <p14:creationId xmlns="" xmlns:p14="http://schemas.microsoft.com/office/powerpoint/2010/main" val="2918669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161197"/>
          </a:xfrm>
        </p:spPr>
        <p:txBody>
          <a:bodyPr/>
          <a:lstStyle/>
          <a:p>
            <a:pPr algn="ctr"/>
            <a:r>
              <a:rPr lang="ru-RU" b="1" dirty="0" smtClean="0">
                <a:solidFill>
                  <a:srgbClr val="002060"/>
                </a:solidFill>
              </a:rPr>
              <a:t>ИСТОРИЯ РАЙОНА</a:t>
            </a:r>
            <a:endParaRPr lang="ru-RU" b="1" dirty="0">
              <a:solidFill>
                <a:srgbClr val="002060"/>
              </a:solidFill>
            </a:endParaRPr>
          </a:p>
        </p:txBody>
      </p:sp>
      <p:sp>
        <p:nvSpPr>
          <p:cNvPr id="3" name="Объект 2"/>
          <p:cNvSpPr>
            <a:spLocks noGrp="1"/>
          </p:cNvSpPr>
          <p:nvPr>
            <p:ph idx="1"/>
          </p:nvPr>
        </p:nvSpPr>
        <p:spPr/>
        <p:txBody>
          <a:bodyPr>
            <a:normAutofit fontScale="77500" lnSpcReduction="20000"/>
          </a:bodyPr>
          <a:lstStyle/>
          <a:p>
            <a:r>
              <a:rPr lang="ru-RU" dirty="0" smtClean="0">
                <a:solidFill>
                  <a:schemeClr val="tx1"/>
                </a:solidFill>
                <a:latin typeface="Times New Roman" pitchFamily="18" charset="0"/>
                <a:cs typeface="Times New Roman" pitchFamily="18" charset="0"/>
              </a:rPr>
              <a:t>Поселок </a:t>
            </a:r>
            <a:r>
              <a:rPr lang="ru-RU" dirty="0" err="1" smtClean="0">
                <a:solidFill>
                  <a:schemeClr val="tx1"/>
                </a:solidFill>
                <a:latin typeface="Times New Roman" pitchFamily="18" charset="0"/>
                <a:cs typeface="Times New Roman" pitchFamily="18" charset="0"/>
              </a:rPr>
              <a:t>Краснообск</a:t>
            </a:r>
            <a:r>
              <a:rPr lang="ru-RU" dirty="0" smtClean="0">
                <a:solidFill>
                  <a:schemeClr val="tx1"/>
                </a:solidFill>
                <a:latin typeface="Times New Roman" pitchFamily="18" charset="0"/>
                <a:cs typeface="Times New Roman" pitchFamily="18" charset="0"/>
              </a:rPr>
              <a:t> был создан в 1970 году как место жительства научных сотрудников Сибирского отделения  ВАСХНИЛ. 14 ноября 1969 года, в целях ускорения темпов развития сельского хозяйства Сибири и Дальнего Востока и повышения роли науки в развитии производительных сил региона, Совет Министров СССР принял постановление о создании вблизи Новосибирска научно-исследовательского комплекса Сибирского отделения ВАСХНИЛ.</a:t>
            </a:r>
          </a:p>
          <a:p>
            <a:r>
              <a:rPr lang="ru-RU" dirty="0" smtClean="0">
                <a:solidFill>
                  <a:schemeClr val="tx1"/>
                </a:solidFill>
                <a:latin typeface="Times New Roman" pitchFamily="18" charset="0"/>
                <a:cs typeface="Times New Roman" pitchFamily="18" charset="0"/>
              </a:rPr>
              <a:t>Возглавил Сибирское отделение академик  </a:t>
            </a:r>
            <a:r>
              <a:rPr lang="ru-RU" dirty="0" smtClean="0">
                <a:solidFill>
                  <a:schemeClr val="tx1"/>
                </a:solidFill>
                <a:latin typeface="Times New Roman" pitchFamily="18" charset="0"/>
                <a:cs typeface="Times New Roman" pitchFamily="18" charset="0"/>
                <a:hlinkClick r:id="rId2" tooltip="ВАСХНИЛ"/>
              </a:rPr>
              <a:t>ВАСХНИЛ</a:t>
            </a:r>
            <a:r>
              <a:rPr lang="ru-RU" dirty="0" smtClean="0">
                <a:solidFill>
                  <a:schemeClr val="tx1"/>
                </a:solidFill>
                <a:latin typeface="Times New Roman" pitchFamily="18" charset="0"/>
                <a:cs typeface="Times New Roman" pitchFamily="18" charset="0"/>
              </a:rPr>
              <a:t>  Ираклий Иванович </a:t>
            </a:r>
            <a:r>
              <a:rPr lang="ru-RU" dirty="0" err="1" smtClean="0">
                <a:solidFill>
                  <a:schemeClr val="tx1"/>
                </a:solidFill>
                <a:latin typeface="Times New Roman" pitchFamily="18" charset="0"/>
                <a:cs typeface="Times New Roman" pitchFamily="18" charset="0"/>
              </a:rPr>
              <a:t>Синягин</a:t>
            </a:r>
            <a:r>
              <a:rPr lang="ru-RU" dirty="0" smtClean="0">
                <a:solidFill>
                  <a:schemeClr val="tx1"/>
                </a:solidFill>
                <a:latin typeface="Times New Roman" pitchFamily="18" charset="0"/>
                <a:cs typeface="Times New Roman" pitchFamily="18" charset="0"/>
              </a:rPr>
              <a:t>. В своих воспоминаниях в книге «Хлеб из камня»  он написал: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«Мы посвятили строительство нашего научного центра столетию со дня рождения В.И.Ленина. Решено было в дни ленинского мемориала заложить первый камень нашей стройки. Вместо обычного кирпича был установлен большой блок, который обычно кладут в фундаменты. На нем прикрепили доску с указанием, что строительство научного городка начато в 1970 году и посвящено столетию со дня рождения Владимира Ильича. Рядом с блоком была установлена деревянная трибуна (после торжества ее сняли) и высокий металлический флагшток в виде колоса с I6 флагами – СССР и всех союзных республик. На металлической ленте этого сооружения написано, что строительство ведется на средства, заработанные трудящимися СССР на Ленинском юбилейном субботнике.  На торжество закладки первого камня прибыли Президент ВАСХНИЛ П.П.Лобанов, начальник Главного управления сельскохозяйственный науки МСХ СССР член-корр. ВАСХНИЛ Н.И. Володарский. Присутствовали представители Сибирского отделения АН СССР (акад. С.Л.Соболев и др.). Был полно представлен Областной Комитет КПСС и Облисполком, Новосибирский горсовет, строители. Приехали представители многих предприятий Новосибирска, колхозов и совхозов области, научных учреждений. После митинга его участники  посадили 100 березок и рябин, в ознаменование столетия». </a:t>
            </a:r>
            <a:r>
              <a:rPr lang="ru-RU" dirty="0" smtClean="0"/>
              <a:t/>
            </a:r>
            <a:br>
              <a:rPr lang="ru-RU" dirty="0" smtClean="0"/>
            </a:br>
            <a:endParaRPr lang="ru-RU" i="1" dirty="0">
              <a:solidFill>
                <a:srgbClr val="FF0000"/>
              </a:solidFill>
            </a:endParaRPr>
          </a:p>
        </p:txBody>
      </p:sp>
    </p:spTree>
    <p:extLst>
      <p:ext uri="{BB962C8B-B14F-4D97-AF65-F5344CB8AC3E}">
        <p14:creationId xmlns="" xmlns:p14="http://schemas.microsoft.com/office/powerpoint/2010/main" val="2737315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97280" y="2778034"/>
            <a:ext cx="10058400" cy="1547078"/>
          </a:xfrm>
        </p:spPr>
        <p:txBody>
          <a:bodyPr>
            <a:normAutofit/>
          </a:bodyPr>
          <a:lstStyle/>
          <a:p>
            <a:pPr algn="ctr"/>
            <a:r>
              <a:rPr lang="ru-RU" sz="4400" b="1" dirty="0" smtClean="0">
                <a:solidFill>
                  <a:srgbClr val="002060"/>
                </a:solidFill>
              </a:rPr>
              <a:t>ВАРИАТИВНАЯ ЧАСТЬ ПРОГРАММЫ </a:t>
            </a:r>
            <a:br>
              <a:rPr lang="ru-RU" sz="4400" b="1" dirty="0" smtClean="0">
                <a:solidFill>
                  <a:srgbClr val="002060"/>
                </a:solidFill>
              </a:rPr>
            </a:br>
            <a:r>
              <a:rPr lang="ru-RU" sz="4400" b="1" dirty="0" smtClean="0">
                <a:solidFill>
                  <a:srgbClr val="002060"/>
                </a:solidFill>
              </a:rPr>
              <a:t>«НОВАЯ СИБИРЬ – МОЙ КРАЙ РОДНОЙ»</a:t>
            </a:r>
            <a:endParaRPr lang="ru-RU" sz="4400" b="1" dirty="0">
              <a:solidFill>
                <a:srgbClr val="002060"/>
              </a:solidFill>
            </a:endParaRPr>
          </a:p>
        </p:txBody>
      </p:sp>
      <p:sp>
        <p:nvSpPr>
          <p:cNvPr id="6" name="Текст 5"/>
          <p:cNvSpPr>
            <a:spLocks noGrp="1"/>
          </p:cNvSpPr>
          <p:nvPr>
            <p:ph type="body" idx="1"/>
          </p:nvPr>
        </p:nvSpPr>
        <p:spPr/>
        <p:txBody>
          <a:bodyPr>
            <a:normAutofit/>
          </a:bodyPr>
          <a:lstStyle/>
          <a:p>
            <a:pPr algn="ctr"/>
            <a:endParaRPr lang="ru-RU" dirty="0"/>
          </a:p>
          <a:p>
            <a:pPr algn="ctr"/>
            <a:r>
              <a:rPr lang="ru-RU" b="1" dirty="0" smtClean="0">
                <a:solidFill>
                  <a:srgbClr val="002060"/>
                </a:solidFill>
              </a:rPr>
              <a:t>(ПОДГОТОВИТЕЛЬНАЯ)   ГРУППА </a:t>
            </a:r>
          </a:p>
        </p:txBody>
      </p:sp>
    </p:spTree>
    <p:extLst>
      <p:ext uri="{BB962C8B-B14F-4D97-AF65-F5344CB8AC3E}">
        <p14:creationId xmlns="" xmlns:p14="http://schemas.microsoft.com/office/powerpoint/2010/main" val="303799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97280" y="496154"/>
            <a:ext cx="10058400" cy="1132622"/>
          </a:xfrm>
        </p:spPr>
        <p:txBody>
          <a:bodyPr>
            <a:normAutofit fontScale="90000"/>
          </a:bodyPr>
          <a:lstStyle/>
          <a:p>
            <a:pPr algn="ctr"/>
            <a:r>
              <a:rPr lang="ru-RU" b="1" dirty="0" smtClean="0">
                <a:solidFill>
                  <a:srgbClr val="002060"/>
                </a:solidFill>
              </a:rPr>
              <a:t>ИГРОВОЙ ПЕРСОНАЖ </a:t>
            </a:r>
            <a:br>
              <a:rPr lang="ru-RU" b="1" dirty="0" smtClean="0">
                <a:solidFill>
                  <a:srgbClr val="002060"/>
                </a:solidFill>
              </a:rPr>
            </a:br>
            <a:r>
              <a:rPr lang="ru-RU" b="1" dirty="0" smtClean="0">
                <a:solidFill>
                  <a:srgbClr val="002060"/>
                </a:solidFill>
              </a:rPr>
              <a:t>ВАРИАТИВНОЙ ЧАСТИ ПРОГРАММЫ</a:t>
            </a:r>
            <a:endParaRPr lang="ru-RU" b="1" dirty="0">
              <a:solidFill>
                <a:srgbClr val="002060"/>
              </a:solidFill>
            </a:endParaRPr>
          </a:p>
        </p:txBody>
      </p:sp>
      <p:sp>
        <p:nvSpPr>
          <p:cNvPr id="5" name="Объект 4"/>
          <p:cNvSpPr>
            <a:spLocks noGrp="1"/>
          </p:cNvSpPr>
          <p:nvPr>
            <p:ph idx="1"/>
          </p:nvPr>
        </p:nvSpPr>
        <p:spPr/>
        <p:txBody>
          <a:bodyPr/>
          <a:lstStyle/>
          <a:p>
            <a:endParaRPr lang="ru-RU" i="1" dirty="0" smtClean="0">
              <a:solidFill>
                <a:srgbClr val="FF0000"/>
              </a:solidFill>
            </a:endParaRPr>
          </a:p>
          <a:p>
            <a:endParaRPr lang="ru-RU" i="1" dirty="0" smtClean="0">
              <a:solidFill>
                <a:srgbClr val="FF0000"/>
              </a:solidFill>
            </a:endParaRPr>
          </a:p>
          <a:p>
            <a:endParaRPr lang="ru-RU" dirty="0"/>
          </a:p>
        </p:txBody>
      </p:sp>
      <p:pic>
        <p:nvPicPr>
          <p:cNvPr id="6" name="Рисунок 5" descr="946290282_0_0_600_340_600x0_80_0_0_9ad2088ee0da511ee1285ccdd3551915.jpg"/>
          <p:cNvPicPr>
            <a:picLocks noChangeAspect="1"/>
          </p:cNvPicPr>
          <p:nvPr/>
        </p:nvPicPr>
        <p:blipFill>
          <a:blip r:embed="rId2"/>
          <a:stretch>
            <a:fillRect/>
          </a:stretch>
        </p:blipFill>
        <p:spPr>
          <a:xfrm>
            <a:off x="1254034" y="1793965"/>
            <a:ext cx="8473440" cy="4188823"/>
          </a:xfrm>
          <a:prstGeom prst="rect">
            <a:avLst/>
          </a:prstGeom>
        </p:spPr>
      </p:pic>
    </p:spTree>
    <p:extLst>
      <p:ext uri="{BB962C8B-B14F-4D97-AF65-F5344CB8AC3E}">
        <p14:creationId xmlns="" xmlns:p14="http://schemas.microsoft.com/office/powerpoint/2010/main" val="360801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82613" y="106363"/>
            <a:ext cx="11095037" cy="636587"/>
          </a:xfrm>
        </p:spPr>
        <p:txBody>
          <a:bodyPr>
            <a:normAutofit fontScale="90000"/>
          </a:bodyPr>
          <a:lstStyle/>
          <a:p>
            <a:pPr algn="ctr"/>
            <a:r>
              <a:rPr lang="ru-RU" sz="3600" b="1" dirty="0" smtClean="0">
                <a:solidFill>
                  <a:srgbClr val="002060"/>
                </a:solidFill>
              </a:rPr>
              <a:t>ПЕРСПЕКТИВНЫЙ ПЛАН. ПОДГОТОВИТЕЛЬНАЯ К ШКОЛЕ  ГРУППА</a:t>
            </a:r>
            <a:endParaRPr lang="ru-RU" sz="3600" b="1" dirty="0">
              <a:solidFill>
                <a:srgbClr val="002060"/>
              </a:solidFill>
            </a:endParaRPr>
          </a:p>
        </p:txBody>
      </p:sp>
      <p:graphicFrame>
        <p:nvGraphicFramePr>
          <p:cNvPr id="4" name="Объект 3"/>
          <p:cNvGraphicFramePr>
            <a:graphicFrameLocks noGrp="1"/>
          </p:cNvGraphicFramePr>
          <p:nvPr>
            <p:ph idx="4294967295"/>
            <p:extLst>
              <p:ext uri="{D42A27DB-BD31-4B8C-83A1-F6EECF244321}">
                <p14:modId xmlns="" xmlns:p14="http://schemas.microsoft.com/office/powerpoint/2010/main" val="2689044012"/>
              </p:ext>
            </p:extLst>
          </p:nvPr>
        </p:nvGraphicFramePr>
        <p:xfrm>
          <a:off x="0" y="890588"/>
          <a:ext cx="12096749" cy="5513248"/>
        </p:xfrm>
        <a:graphic>
          <a:graphicData uri="http://schemas.openxmlformats.org/drawingml/2006/table">
            <a:tbl>
              <a:tblPr firstRow="1" firstCol="1" bandRow="1">
                <a:tableStyleId>{5940675A-B579-460E-94D1-54222C63F5DA}</a:tableStyleId>
              </a:tblPr>
              <a:tblGrid>
                <a:gridCol w="434179">
                  <a:extLst>
                    <a:ext uri="{9D8B030D-6E8A-4147-A177-3AD203B41FA5}">
                      <a16:colId xmlns="" xmlns:a16="http://schemas.microsoft.com/office/drawing/2014/main" val="1320254744"/>
                    </a:ext>
                  </a:extLst>
                </a:gridCol>
                <a:gridCol w="2772070">
                  <a:extLst>
                    <a:ext uri="{9D8B030D-6E8A-4147-A177-3AD203B41FA5}">
                      <a16:colId xmlns="" xmlns:a16="http://schemas.microsoft.com/office/drawing/2014/main" val="2702662845"/>
                    </a:ext>
                  </a:extLst>
                </a:gridCol>
                <a:gridCol w="3001786">
                  <a:extLst>
                    <a:ext uri="{9D8B030D-6E8A-4147-A177-3AD203B41FA5}">
                      <a16:colId xmlns="" xmlns:a16="http://schemas.microsoft.com/office/drawing/2014/main" val="341063728"/>
                    </a:ext>
                  </a:extLst>
                </a:gridCol>
                <a:gridCol w="2886928">
                  <a:extLst>
                    <a:ext uri="{9D8B030D-6E8A-4147-A177-3AD203B41FA5}">
                      <a16:colId xmlns="" xmlns:a16="http://schemas.microsoft.com/office/drawing/2014/main" val="2370896974"/>
                    </a:ext>
                  </a:extLst>
                </a:gridCol>
                <a:gridCol w="3001786">
                  <a:extLst>
                    <a:ext uri="{9D8B030D-6E8A-4147-A177-3AD203B41FA5}">
                      <a16:colId xmlns="" xmlns:a16="http://schemas.microsoft.com/office/drawing/2014/main" val="4121907977"/>
                    </a:ext>
                  </a:extLst>
                </a:gridCol>
              </a:tblGrid>
              <a:tr h="355920">
                <a:tc>
                  <a:txBody>
                    <a:bodyPr/>
                    <a:lstStyle/>
                    <a:p>
                      <a:pPr indent="0" algn="ctr">
                        <a:spcAft>
                          <a:spcPts val="0"/>
                        </a:spcAft>
                      </a:pPr>
                      <a:r>
                        <a:rPr lang="ru-RU" sz="1400">
                          <a:effectLst/>
                        </a:rPr>
                        <a:t>№</a:t>
                      </a:r>
                      <a:endParaRPr lang="ru-RU" sz="1400">
                        <a:effectLst/>
                        <a:latin typeface="Times New Roman" panose="02020603050405020304" pitchFamily="18" charset="0"/>
                        <a:ea typeface="Calibri" panose="020F0502020204030204" pitchFamily="34" charset="0"/>
                      </a:endParaRPr>
                    </a:p>
                  </a:txBody>
                  <a:tcPr marL="50006" marR="50006" marT="0" marB="0"/>
                </a:tc>
                <a:tc>
                  <a:txBody>
                    <a:bodyPr/>
                    <a:lstStyle/>
                    <a:p>
                      <a:pPr indent="0" algn="ctr">
                        <a:spcAft>
                          <a:spcPts val="0"/>
                        </a:spcAft>
                      </a:pPr>
                      <a:r>
                        <a:rPr lang="ru-RU" sz="1400" b="1" i="1">
                          <a:effectLst/>
                        </a:rPr>
                        <a:t>Природа</a:t>
                      </a:r>
                      <a:endParaRPr lang="ru-RU" sz="1400" b="1" i="1">
                        <a:effectLst/>
                        <a:latin typeface="Times New Roman" panose="02020603050405020304" pitchFamily="18" charset="0"/>
                        <a:ea typeface="Calibri" panose="020F0502020204030204" pitchFamily="34" charset="0"/>
                      </a:endParaRPr>
                    </a:p>
                  </a:txBody>
                  <a:tcPr marL="50006" marR="50006" marT="0" marB="0"/>
                </a:tc>
                <a:tc>
                  <a:txBody>
                    <a:bodyPr/>
                    <a:lstStyle/>
                    <a:p>
                      <a:pPr indent="0" algn="ctr">
                        <a:spcAft>
                          <a:spcPts val="0"/>
                        </a:spcAft>
                      </a:pPr>
                      <a:r>
                        <a:rPr lang="ru-RU" sz="1400" b="1" i="1">
                          <a:effectLst/>
                        </a:rPr>
                        <a:t>Культура, </a:t>
                      </a:r>
                    </a:p>
                    <a:p>
                      <a:pPr indent="0" algn="ctr">
                        <a:spcAft>
                          <a:spcPts val="0"/>
                        </a:spcAft>
                      </a:pPr>
                      <a:r>
                        <a:rPr lang="ru-RU" sz="1400" b="1" i="1">
                          <a:effectLst/>
                        </a:rPr>
                        <a:t>достопримечательности</a:t>
                      </a:r>
                      <a:endParaRPr lang="ru-RU" sz="1400" b="1" i="1">
                        <a:effectLst/>
                        <a:latin typeface="Times New Roman" panose="02020603050405020304" pitchFamily="18" charset="0"/>
                        <a:ea typeface="Calibri" panose="020F0502020204030204" pitchFamily="34" charset="0"/>
                      </a:endParaRPr>
                    </a:p>
                  </a:txBody>
                  <a:tcPr marL="50006" marR="50006" marT="0" marB="0"/>
                </a:tc>
                <a:tc>
                  <a:txBody>
                    <a:bodyPr/>
                    <a:lstStyle/>
                    <a:p>
                      <a:pPr indent="0" algn="ctr">
                        <a:spcAft>
                          <a:spcPts val="0"/>
                        </a:spcAft>
                      </a:pPr>
                      <a:r>
                        <a:rPr lang="ru-RU" sz="1400" b="1" i="1">
                          <a:effectLst/>
                        </a:rPr>
                        <a:t>Знаменитые люди</a:t>
                      </a:r>
                      <a:endParaRPr lang="ru-RU" sz="1400" b="1" i="1">
                        <a:effectLst/>
                        <a:latin typeface="Times New Roman" panose="02020603050405020304" pitchFamily="18" charset="0"/>
                        <a:ea typeface="Calibri" panose="020F0502020204030204" pitchFamily="34" charset="0"/>
                      </a:endParaRPr>
                    </a:p>
                  </a:txBody>
                  <a:tcPr marL="50006" marR="50006" marT="0" marB="0"/>
                </a:tc>
                <a:tc>
                  <a:txBody>
                    <a:bodyPr/>
                    <a:lstStyle/>
                    <a:p>
                      <a:pPr indent="0" algn="ctr">
                        <a:spcAft>
                          <a:spcPts val="0"/>
                        </a:spcAft>
                      </a:pPr>
                      <a:r>
                        <a:rPr lang="ru-RU" sz="1400" b="1" i="1" dirty="0">
                          <a:effectLst/>
                        </a:rPr>
                        <a:t>История</a:t>
                      </a:r>
                      <a:endParaRPr lang="ru-RU" sz="1400" b="1" i="1" dirty="0">
                        <a:effectLst/>
                        <a:latin typeface="Times New Roman" panose="02020603050405020304" pitchFamily="18" charset="0"/>
                        <a:ea typeface="Calibri" panose="020F0502020204030204" pitchFamily="34" charset="0"/>
                      </a:endParaRPr>
                    </a:p>
                  </a:txBody>
                  <a:tcPr marL="50006" marR="50006" marT="0" marB="0"/>
                </a:tc>
                <a:extLst>
                  <a:ext uri="{0D108BD9-81ED-4DB2-BD59-A6C34878D82A}">
                    <a16:rowId xmlns="" xmlns:a16="http://schemas.microsoft.com/office/drawing/2014/main" val="3731157121"/>
                  </a:ext>
                </a:extLst>
              </a:tr>
              <a:tr h="1730168">
                <a:tc>
                  <a:txBody>
                    <a:bodyPr/>
                    <a:lstStyle/>
                    <a:p>
                      <a:pPr indent="0" algn="ctr">
                        <a:spcAft>
                          <a:spcPts val="0"/>
                        </a:spcAft>
                      </a:pPr>
                      <a:r>
                        <a:rPr lang="ru-RU" sz="1400">
                          <a:effectLst/>
                        </a:rPr>
                        <a:t>1</a:t>
                      </a:r>
                      <a:endParaRPr lang="ru-RU" sz="1400">
                        <a:effectLst/>
                        <a:latin typeface="Times New Roman" panose="02020603050405020304" pitchFamily="18" charset="0"/>
                        <a:ea typeface="Calibri" panose="020F0502020204030204" pitchFamily="34" charset="0"/>
                      </a:endParaRPr>
                    </a:p>
                  </a:txBody>
                  <a:tcPr marL="50006" marR="50006" marT="0" marB="0"/>
                </a:tc>
                <a:tc>
                  <a:txBody>
                    <a:bodyPr/>
                    <a:lstStyle/>
                    <a:p>
                      <a:pPr indent="0" algn="l">
                        <a:spcAft>
                          <a:spcPts val="0"/>
                        </a:spcAft>
                      </a:pPr>
                      <a:r>
                        <a:rPr lang="ru-RU" sz="1400">
                          <a:effectLst/>
                        </a:rPr>
                        <a:t>Тема: «Красная книга нашего района»</a:t>
                      </a:r>
                    </a:p>
                    <a:p>
                      <a:pPr indent="0" algn="l">
                        <a:spcAft>
                          <a:spcPts val="0"/>
                        </a:spcAft>
                      </a:pPr>
                      <a:r>
                        <a:rPr lang="ru-RU" sz="1400">
                          <a:effectLst/>
                        </a:rPr>
                        <a:t>Содержание: беседа о растениях и животных, занесённых в «Красную книгу ... района». Воспитание бережного отношения к растительному и животному миру.</a:t>
                      </a:r>
                      <a:endParaRPr lang="ru-RU" sz="1400">
                        <a:effectLst/>
                        <a:latin typeface="Times New Roman" panose="02020603050405020304" pitchFamily="18" charset="0"/>
                        <a:ea typeface="Calibri" panose="020F0502020204030204" pitchFamily="34" charset="0"/>
                      </a:endParaRPr>
                    </a:p>
                  </a:txBody>
                  <a:tcPr marL="50006" marR="50006" marT="0" marB="0"/>
                </a:tc>
                <a:tc>
                  <a:txBody>
                    <a:bodyPr/>
                    <a:lstStyle/>
                    <a:p>
                      <a:pPr indent="0" algn="l">
                        <a:spcAft>
                          <a:spcPts val="0"/>
                        </a:spcAft>
                      </a:pPr>
                      <a:r>
                        <a:rPr lang="ru-RU" sz="1400">
                          <a:effectLst/>
                        </a:rPr>
                        <a:t>Тема: Достопримечательности … района» </a:t>
                      </a:r>
                    </a:p>
                    <a:p>
                      <a:pPr indent="0" algn="l">
                        <a:spcAft>
                          <a:spcPts val="0"/>
                        </a:spcAft>
                      </a:pPr>
                      <a:r>
                        <a:rPr lang="ru-RU" sz="1400">
                          <a:effectLst/>
                        </a:rPr>
                        <a:t>Содержание: знакомство детей с уникальными местами родного края. Формирование чувства гордости за свою малую Родину. Рассказ о памятниках историко-культурного наследия … района</a:t>
                      </a:r>
                      <a:endParaRPr lang="ru-RU" sz="1400">
                        <a:effectLst/>
                        <a:latin typeface="Times New Roman" panose="02020603050405020304" pitchFamily="18" charset="0"/>
                        <a:ea typeface="Calibri" panose="020F0502020204030204" pitchFamily="34" charset="0"/>
                      </a:endParaRPr>
                    </a:p>
                  </a:txBody>
                  <a:tcPr marL="50006" marR="50006" marT="0" marB="0"/>
                </a:tc>
                <a:tc>
                  <a:txBody>
                    <a:bodyPr/>
                    <a:lstStyle/>
                    <a:p>
                      <a:pPr indent="0" algn="l">
                        <a:spcAft>
                          <a:spcPts val="0"/>
                        </a:spcAft>
                      </a:pPr>
                      <a:r>
                        <a:rPr lang="ru-RU" sz="1400">
                          <a:effectLst/>
                        </a:rPr>
                        <a:t> Тема: «Знакомство с творчеством поэтов и писателей нашего района»</a:t>
                      </a:r>
                    </a:p>
                    <a:p>
                      <a:pPr indent="0" algn="l">
                        <a:spcAft>
                          <a:spcPts val="0"/>
                        </a:spcAft>
                      </a:pPr>
                      <a:r>
                        <a:rPr lang="ru-RU" sz="1400">
                          <a:effectLst/>
                        </a:rPr>
                        <a:t>Содержание: знакомство детей с творчеством поэтов и писателей …района</a:t>
                      </a:r>
                      <a:endParaRPr lang="ru-RU" sz="1400">
                        <a:effectLst/>
                        <a:latin typeface="Times New Roman" panose="02020603050405020304" pitchFamily="18" charset="0"/>
                        <a:ea typeface="Calibri" panose="020F0502020204030204" pitchFamily="34" charset="0"/>
                      </a:endParaRPr>
                    </a:p>
                  </a:txBody>
                  <a:tcPr marL="50006" marR="50006" marT="0" marB="0"/>
                </a:tc>
                <a:tc>
                  <a:txBody>
                    <a:bodyPr/>
                    <a:lstStyle/>
                    <a:p>
                      <a:pPr indent="0" algn="l">
                        <a:spcAft>
                          <a:spcPts val="0"/>
                        </a:spcAft>
                      </a:pPr>
                      <a:r>
                        <a:rPr lang="ru-RU" sz="1400">
                          <a:effectLst/>
                        </a:rPr>
                        <a:t>Тема: «Мой район на карте Новосибирской области»</a:t>
                      </a:r>
                    </a:p>
                    <a:p>
                      <a:pPr indent="0" algn="l">
                        <a:spcAft>
                          <a:spcPts val="0"/>
                        </a:spcAft>
                      </a:pPr>
                      <a:r>
                        <a:rPr lang="ru-RU" sz="1400">
                          <a:effectLst/>
                        </a:rPr>
                        <a:t>Содержание: знакомство детей с расположением района на карте области, с соседними районами области. </a:t>
                      </a:r>
                    </a:p>
                    <a:p>
                      <a:pPr indent="0" algn="l">
                        <a:spcAft>
                          <a:spcPts val="0"/>
                        </a:spcAft>
                      </a:pPr>
                      <a:r>
                        <a:rPr lang="ru-RU" sz="1400">
                          <a:effectLst/>
                        </a:rPr>
                        <a:t>Воспитывать чувство гордости за родной край.</a:t>
                      </a:r>
                      <a:endParaRPr lang="ru-RU" sz="1400">
                        <a:effectLst/>
                        <a:latin typeface="Times New Roman" panose="02020603050405020304" pitchFamily="18" charset="0"/>
                        <a:ea typeface="Calibri" panose="020F0502020204030204" pitchFamily="34" charset="0"/>
                      </a:endParaRPr>
                    </a:p>
                  </a:txBody>
                  <a:tcPr marL="50006" marR="50006" marT="0" marB="0"/>
                </a:tc>
                <a:extLst>
                  <a:ext uri="{0D108BD9-81ED-4DB2-BD59-A6C34878D82A}">
                    <a16:rowId xmlns="" xmlns:a16="http://schemas.microsoft.com/office/drawing/2014/main" val="3731583407"/>
                  </a:ext>
                </a:extLst>
              </a:tr>
              <a:tr h="1066937">
                <a:tc>
                  <a:txBody>
                    <a:bodyPr/>
                    <a:lstStyle/>
                    <a:p>
                      <a:pPr indent="0" algn="ctr">
                        <a:spcAft>
                          <a:spcPts val="0"/>
                        </a:spcAft>
                      </a:pPr>
                      <a:r>
                        <a:rPr lang="ru-RU" sz="1400">
                          <a:effectLst/>
                        </a:rPr>
                        <a:t>2</a:t>
                      </a:r>
                      <a:endParaRPr lang="ru-RU" sz="1400">
                        <a:effectLst/>
                        <a:latin typeface="Times New Roman" panose="02020603050405020304" pitchFamily="18" charset="0"/>
                        <a:ea typeface="Calibri" panose="020F0502020204030204" pitchFamily="34" charset="0"/>
                      </a:endParaRPr>
                    </a:p>
                  </a:txBody>
                  <a:tcPr marL="50006" marR="50006" marT="0" marB="0"/>
                </a:tc>
                <a:tc>
                  <a:txBody>
                    <a:bodyPr/>
                    <a:lstStyle/>
                    <a:p>
                      <a:pPr indent="0" algn="l">
                        <a:spcAft>
                          <a:spcPts val="0"/>
                        </a:spcAft>
                      </a:pPr>
                      <a:r>
                        <a:rPr lang="ru-RU" sz="1400">
                          <a:effectLst/>
                        </a:rPr>
                        <a:t>Тема: «Кладовая нашего района»</a:t>
                      </a:r>
                    </a:p>
                    <a:p>
                      <a:pPr indent="0" algn="l">
                        <a:spcAft>
                          <a:spcPts val="0"/>
                        </a:spcAft>
                      </a:pPr>
                      <a:r>
                        <a:rPr lang="ru-RU" sz="1400">
                          <a:effectLst/>
                        </a:rPr>
                        <a:t>Содержание: исследование полезных ископаемых, их свойств, и их применение в жизни человека.</a:t>
                      </a:r>
                      <a:endParaRPr lang="ru-RU" sz="1400">
                        <a:effectLst/>
                        <a:latin typeface="Times New Roman" panose="02020603050405020304" pitchFamily="18" charset="0"/>
                        <a:ea typeface="Calibri" panose="020F0502020204030204" pitchFamily="34" charset="0"/>
                      </a:endParaRPr>
                    </a:p>
                  </a:txBody>
                  <a:tcPr marL="50006" marR="50006" marT="0" marB="0"/>
                </a:tc>
                <a:tc>
                  <a:txBody>
                    <a:bodyPr/>
                    <a:lstStyle/>
                    <a:p>
                      <a:pPr indent="0" algn="l">
                        <a:spcAft>
                          <a:spcPts val="0"/>
                        </a:spcAft>
                      </a:pPr>
                      <a:r>
                        <a:rPr lang="ru-RU" sz="1400">
                          <a:effectLst/>
                        </a:rPr>
                        <a:t>Тема: «Праздники и традиции нашего района»</a:t>
                      </a:r>
                    </a:p>
                    <a:p>
                      <a:pPr indent="0" algn="l">
                        <a:spcAft>
                          <a:spcPts val="0"/>
                        </a:spcAft>
                      </a:pPr>
                      <a:r>
                        <a:rPr lang="ru-RU" sz="1400">
                          <a:effectLst/>
                        </a:rPr>
                        <a:t>Содержание: знакомство детей с праздниками района, с историей возникновения, с традициями их проведения.</a:t>
                      </a:r>
                      <a:endParaRPr lang="ru-RU" sz="1400">
                        <a:effectLst/>
                        <a:latin typeface="Times New Roman" panose="02020603050405020304" pitchFamily="18" charset="0"/>
                        <a:ea typeface="Calibri" panose="020F0502020204030204" pitchFamily="34" charset="0"/>
                      </a:endParaRPr>
                    </a:p>
                  </a:txBody>
                  <a:tcPr marL="50006" marR="50006" marT="0" marB="0"/>
                </a:tc>
                <a:tc>
                  <a:txBody>
                    <a:bodyPr/>
                    <a:lstStyle/>
                    <a:p>
                      <a:pPr indent="0" algn="l">
                        <a:spcAft>
                          <a:spcPts val="0"/>
                        </a:spcAft>
                      </a:pPr>
                      <a:r>
                        <a:rPr lang="ru-RU" sz="1400">
                          <a:effectLst/>
                        </a:rPr>
                        <a:t>Тема: «Герои спорта нашего района»</a:t>
                      </a:r>
                    </a:p>
                    <a:p>
                      <a:pPr indent="0" algn="l">
                        <a:spcAft>
                          <a:spcPts val="0"/>
                        </a:spcAft>
                      </a:pPr>
                      <a:r>
                        <a:rPr lang="ru-RU" sz="1400">
                          <a:effectLst/>
                        </a:rPr>
                        <a:t>Содержание: знакомство детей с победителями международных соревнований … района </a:t>
                      </a:r>
                      <a:endParaRPr lang="ru-RU" sz="1400">
                        <a:effectLst/>
                        <a:latin typeface="Times New Roman" panose="02020603050405020304" pitchFamily="18" charset="0"/>
                        <a:ea typeface="Calibri" panose="020F0502020204030204" pitchFamily="34" charset="0"/>
                      </a:endParaRPr>
                    </a:p>
                  </a:txBody>
                  <a:tcPr marL="50006" marR="50006" marT="0" marB="0"/>
                </a:tc>
                <a:tc>
                  <a:txBody>
                    <a:bodyPr/>
                    <a:lstStyle/>
                    <a:p>
                      <a:pPr indent="0" algn="l">
                        <a:spcAft>
                          <a:spcPts val="0"/>
                        </a:spcAft>
                      </a:pPr>
                      <a:r>
                        <a:rPr lang="ru-RU" sz="1400">
                          <a:effectLst/>
                        </a:rPr>
                        <a:t>Тема: «Путешествие по страницам истории»</a:t>
                      </a:r>
                    </a:p>
                    <a:p>
                      <a:pPr indent="0" algn="l">
                        <a:spcAft>
                          <a:spcPts val="0"/>
                        </a:spcAft>
                      </a:pPr>
                      <a:r>
                        <a:rPr lang="ru-RU" sz="1400">
                          <a:effectLst/>
                        </a:rPr>
                        <a:t>Содержание: </a:t>
                      </a:r>
                    </a:p>
                    <a:p>
                      <a:pPr indent="0" algn="l">
                        <a:spcAft>
                          <a:spcPts val="0"/>
                        </a:spcAft>
                      </a:pPr>
                      <a:r>
                        <a:rPr lang="ru-RU" sz="1400">
                          <a:effectLst/>
                        </a:rPr>
                        <a:t>Знакомство детей с историей образования … района.</a:t>
                      </a:r>
                    </a:p>
                    <a:p>
                      <a:pPr indent="0" algn="ctr">
                        <a:spcAft>
                          <a:spcPts val="0"/>
                        </a:spcAft>
                      </a:pPr>
                      <a:r>
                        <a:rPr lang="ru-RU" sz="1400">
                          <a:effectLst/>
                        </a:rPr>
                        <a:t> </a:t>
                      </a:r>
                      <a:endParaRPr lang="ru-RU" sz="1400">
                        <a:effectLst/>
                        <a:latin typeface="Times New Roman" panose="02020603050405020304" pitchFamily="18" charset="0"/>
                        <a:ea typeface="Calibri" panose="020F0502020204030204" pitchFamily="34" charset="0"/>
                      </a:endParaRPr>
                    </a:p>
                  </a:txBody>
                  <a:tcPr marL="50006" marR="50006" marT="0" marB="0"/>
                </a:tc>
                <a:extLst>
                  <a:ext uri="{0D108BD9-81ED-4DB2-BD59-A6C34878D82A}">
                    <a16:rowId xmlns="" xmlns:a16="http://schemas.microsoft.com/office/drawing/2014/main" val="332286351"/>
                  </a:ext>
                </a:extLst>
              </a:tr>
              <a:tr h="1384133">
                <a:tc>
                  <a:txBody>
                    <a:bodyPr/>
                    <a:lstStyle/>
                    <a:p>
                      <a:pPr indent="0" algn="ctr">
                        <a:spcAft>
                          <a:spcPts val="0"/>
                        </a:spcAft>
                      </a:pPr>
                      <a:r>
                        <a:rPr lang="ru-RU" sz="1400">
                          <a:effectLst/>
                        </a:rPr>
                        <a:t>3</a:t>
                      </a:r>
                      <a:endParaRPr lang="ru-RU" sz="1400">
                        <a:effectLst/>
                        <a:latin typeface="Times New Roman" panose="02020603050405020304" pitchFamily="18" charset="0"/>
                        <a:ea typeface="Calibri" panose="020F0502020204030204" pitchFamily="34" charset="0"/>
                      </a:endParaRPr>
                    </a:p>
                  </a:txBody>
                  <a:tcPr marL="50006" marR="50006" marT="0" marB="0"/>
                </a:tc>
                <a:tc>
                  <a:txBody>
                    <a:bodyPr/>
                    <a:lstStyle/>
                    <a:p>
                      <a:pPr indent="0" algn="l">
                        <a:spcAft>
                          <a:spcPts val="0"/>
                        </a:spcAft>
                      </a:pPr>
                      <a:r>
                        <a:rPr lang="ru-RU" sz="1400">
                          <a:effectLst/>
                        </a:rPr>
                        <a:t> </a:t>
                      </a:r>
                      <a:endParaRPr lang="ru-RU" sz="1400">
                        <a:effectLst/>
                        <a:latin typeface="Times New Roman" panose="02020603050405020304" pitchFamily="18" charset="0"/>
                        <a:ea typeface="Calibri" panose="020F0502020204030204" pitchFamily="34" charset="0"/>
                      </a:endParaRPr>
                    </a:p>
                  </a:txBody>
                  <a:tcPr marL="50006" marR="50006" marT="0" marB="0"/>
                </a:tc>
                <a:tc>
                  <a:txBody>
                    <a:bodyPr/>
                    <a:lstStyle/>
                    <a:p>
                      <a:pPr indent="0" algn="l">
                        <a:spcAft>
                          <a:spcPts val="0"/>
                        </a:spcAft>
                      </a:pPr>
                      <a:r>
                        <a:rPr lang="ru-RU" sz="1400">
                          <a:effectLst/>
                        </a:rPr>
                        <a:t>Тема: «Памятники нашего района» </a:t>
                      </a:r>
                    </a:p>
                    <a:p>
                      <a:pPr indent="0" algn="l">
                        <a:spcAft>
                          <a:spcPts val="0"/>
                        </a:spcAft>
                      </a:pPr>
                      <a:r>
                        <a:rPr lang="ru-RU" sz="1400">
                          <a:effectLst/>
                        </a:rPr>
                        <a:t>Содержание: продолжать знакомство детей с достопримечательностями родного края на примере … , </a:t>
                      </a:r>
                      <a:endParaRPr lang="ru-RU" sz="1400">
                        <a:effectLst/>
                        <a:latin typeface="Times New Roman" panose="02020603050405020304" pitchFamily="18" charset="0"/>
                        <a:ea typeface="Calibri" panose="020F0502020204030204" pitchFamily="34" charset="0"/>
                      </a:endParaRPr>
                    </a:p>
                  </a:txBody>
                  <a:tcPr marL="50006" marR="50006" marT="0" marB="0"/>
                </a:tc>
                <a:tc>
                  <a:txBody>
                    <a:bodyPr/>
                    <a:lstStyle/>
                    <a:p>
                      <a:pPr indent="0" algn="l">
                        <a:spcAft>
                          <a:spcPts val="0"/>
                        </a:spcAft>
                      </a:pPr>
                      <a:r>
                        <a:rPr lang="ru-RU" sz="1400">
                          <a:effectLst/>
                        </a:rPr>
                        <a:t>Тема: «Ими можно гордиться»</a:t>
                      </a:r>
                    </a:p>
                    <a:p>
                      <a:pPr indent="0" algn="l">
                        <a:spcAft>
                          <a:spcPts val="0"/>
                        </a:spcAft>
                      </a:pPr>
                      <a:r>
                        <a:rPr lang="ru-RU" sz="1400">
                          <a:effectLst/>
                        </a:rPr>
                        <a:t>Содержание: знакомство детей с героями Великой Отечественной войны … района</a:t>
                      </a:r>
                      <a:endParaRPr lang="ru-RU" sz="1400">
                        <a:effectLst/>
                        <a:latin typeface="Times New Roman" panose="02020603050405020304" pitchFamily="18" charset="0"/>
                        <a:ea typeface="Calibri" panose="020F0502020204030204" pitchFamily="34" charset="0"/>
                      </a:endParaRPr>
                    </a:p>
                  </a:txBody>
                  <a:tcPr marL="50006" marR="50006" marT="0" marB="0"/>
                </a:tc>
                <a:tc>
                  <a:txBody>
                    <a:bodyPr/>
                    <a:lstStyle/>
                    <a:p>
                      <a:pPr indent="0" algn="l">
                        <a:spcAft>
                          <a:spcPts val="0"/>
                        </a:spcAft>
                      </a:pPr>
                      <a:r>
                        <a:rPr lang="ru-RU" sz="1400">
                          <a:effectLst/>
                        </a:rPr>
                        <a:t>Тема: «Наш район в годы Великой отечественной войны»</a:t>
                      </a:r>
                    </a:p>
                    <a:p>
                      <a:pPr indent="0" algn="l">
                        <a:spcAft>
                          <a:spcPts val="0"/>
                        </a:spcAft>
                      </a:pPr>
                      <a:r>
                        <a:rPr lang="ru-RU" sz="1400">
                          <a:effectLst/>
                        </a:rPr>
                        <a:t>Содержание: знакомство детей с вкладом тружеников тыла в победу. Воспитание уважения к героическому прошлому своего народа.</a:t>
                      </a:r>
                      <a:endParaRPr lang="ru-RU" sz="1400">
                        <a:effectLst/>
                        <a:latin typeface="Times New Roman" panose="02020603050405020304" pitchFamily="18" charset="0"/>
                        <a:ea typeface="Calibri" panose="020F0502020204030204" pitchFamily="34" charset="0"/>
                      </a:endParaRPr>
                    </a:p>
                  </a:txBody>
                  <a:tcPr marL="50006" marR="50006" marT="0" marB="0"/>
                </a:tc>
                <a:extLst>
                  <a:ext uri="{0D108BD9-81ED-4DB2-BD59-A6C34878D82A}">
                    <a16:rowId xmlns="" xmlns:a16="http://schemas.microsoft.com/office/drawing/2014/main" val="1736533021"/>
                  </a:ext>
                </a:extLst>
              </a:tr>
              <a:tr h="692067">
                <a:tc>
                  <a:txBody>
                    <a:bodyPr/>
                    <a:lstStyle/>
                    <a:p>
                      <a:pPr indent="0" algn="ctr">
                        <a:spcAft>
                          <a:spcPts val="0"/>
                        </a:spcAft>
                      </a:pPr>
                      <a:r>
                        <a:rPr lang="ru-RU" sz="1400">
                          <a:effectLst/>
                        </a:rPr>
                        <a:t> </a:t>
                      </a:r>
                      <a:endParaRPr lang="ru-RU" sz="1400">
                        <a:effectLst/>
                        <a:latin typeface="Times New Roman" panose="02020603050405020304" pitchFamily="18" charset="0"/>
                        <a:ea typeface="Calibri" panose="020F0502020204030204" pitchFamily="34" charset="0"/>
                      </a:endParaRPr>
                    </a:p>
                  </a:txBody>
                  <a:tcPr marL="50006" marR="50006" marT="0" marB="0"/>
                </a:tc>
                <a:tc gridSpan="4">
                  <a:txBody>
                    <a:bodyPr/>
                    <a:lstStyle/>
                    <a:p>
                      <a:pPr indent="0" algn="l">
                        <a:spcAft>
                          <a:spcPts val="0"/>
                        </a:spcAft>
                      </a:pPr>
                      <a:r>
                        <a:rPr lang="ru-RU" sz="1400" dirty="0">
                          <a:effectLst/>
                        </a:rPr>
                        <a:t>Итоговое </a:t>
                      </a:r>
                      <a:r>
                        <a:rPr lang="ru-RU" sz="1400" dirty="0" smtClean="0">
                          <a:effectLst/>
                        </a:rPr>
                        <a:t>мероприятие</a:t>
                      </a:r>
                      <a:r>
                        <a:rPr lang="ru-RU" sz="1400" baseline="0" dirty="0" smtClean="0">
                          <a:effectLst/>
                        </a:rPr>
                        <a:t> </a:t>
                      </a:r>
                      <a:r>
                        <a:rPr lang="ru-RU" sz="1400" dirty="0" smtClean="0">
                          <a:effectLst/>
                        </a:rPr>
                        <a:t>Тема</a:t>
                      </a:r>
                      <a:r>
                        <a:rPr lang="ru-RU" sz="1400" dirty="0">
                          <a:effectLst/>
                        </a:rPr>
                        <a:t>: «Люби и знай родной свой край». </a:t>
                      </a:r>
                      <a:r>
                        <a:rPr lang="ru-RU" sz="1400" dirty="0" smtClean="0">
                          <a:effectLst/>
                        </a:rPr>
                        <a:t>Викторина.</a:t>
                      </a:r>
                      <a:r>
                        <a:rPr lang="ru-RU" sz="1400" baseline="0" dirty="0" smtClean="0">
                          <a:effectLst/>
                        </a:rPr>
                        <a:t> </a:t>
                      </a:r>
                      <a:r>
                        <a:rPr lang="ru-RU" sz="1400" dirty="0" smtClean="0">
                          <a:effectLst/>
                        </a:rPr>
                        <a:t>Содержание</a:t>
                      </a:r>
                      <a:r>
                        <a:rPr lang="ru-RU" sz="1400" dirty="0">
                          <a:effectLst/>
                        </a:rPr>
                        <a:t>: уточнение и закрепление общих представления о родном поселке/городе/районе; формирование у детей интереса к знакомству с малой родиной и воспитание уважительного отношения к ней.</a:t>
                      </a:r>
                      <a:endParaRPr lang="ru-RU" sz="1400" dirty="0">
                        <a:effectLst/>
                        <a:latin typeface="Times New Roman" panose="02020603050405020304" pitchFamily="18" charset="0"/>
                        <a:ea typeface="Calibri" panose="020F0502020204030204" pitchFamily="34" charset="0"/>
                      </a:endParaRPr>
                    </a:p>
                  </a:txBody>
                  <a:tcPr marL="50006" marR="50006"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758660281"/>
                  </a:ext>
                </a:extLst>
              </a:tr>
            </a:tbl>
          </a:graphicData>
        </a:graphic>
      </p:graphicFrame>
    </p:spTree>
    <p:extLst>
      <p:ext uri="{BB962C8B-B14F-4D97-AF65-F5344CB8AC3E}">
        <p14:creationId xmlns="" xmlns:p14="http://schemas.microsoft.com/office/powerpoint/2010/main" val="192161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1304072"/>
          </a:xfrm>
        </p:spPr>
        <p:txBody>
          <a:bodyPr/>
          <a:lstStyle/>
          <a:p>
            <a:pPr algn="ctr"/>
            <a:r>
              <a:rPr lang="ru-RU" b="1" dirty="0" smtClean="0">
                <a:solidFill>
                  <a:srgbClr val="002060"/>
                </a:solidFill>
              </a:rPr>
              <a:t>БЛОК «ПРИРОДА»</a:t>
            </a:r>
            <a:endParaRPr lang="ru-RU" b="1" dirty="0">
              <a:solidFill>
                <a:srgbClr val="002060"/>
              </a:solidFill>
            </a:endParaRPr>
          </a:p>
        </p:txBody>
      </p:sp>
      <p:pic>
        <p:nvPicPr>
          <p:cNvPr id="8" name="Содержимое 7" descr="71_nsk2018.jpg"/>
          <p:cNvPicPr>
            <a:picLocks noGrp="1" noChangeAspect="1"/>
          </p:cNvPicPr>
          <p:nvPr>
            <p:ph idx="1"/>
          </p:nvPr>
        </p:nvPicPr>
        <p:blipFill>
          <a:blip r:embed="rId2"/>
          <a:stretch>
            <a:fillRect/>
          </a:stretch>
        </p:blipFill>
        <p:spPr>
          <a:xfrm>
            <a:off x="1165735" y="1794012"/>
            <a:ext cx="4982516" cy="4258445"/>
          </a:xfrm>
        </p:spPr>
      </p:pic>
      <p:pic>
        <p:nvPicPr>
          <p:cNvPr id="10" name="Рисунок 9" descr="gw-1INTSuB8.jpg"/>
          <p:cNvPicPr>
            <a:picLocks noChangeAspect="1"/>
          </p:cNvPicPr>
          <p:nvPr/>
        </p:nvPicPr>
        <p:blipFill>
          <a:blip r:embed="rId3"/>
          <a:stretch>
            <a:fillRect/>
          </a:stretch>
        </p:blipFill>
        <p:spPr>
          <a:xfrm>
            <a:off x="6252754" y="1785394"/>
            <a:ext cx="4984022" cy="4293189"/>
          </a:xfrm>
          <a:prstGeom prst="rect">
            <a:avLst/>
          </a:prstGeom>
        </p:spPr>
      </p:pic>
    </p:spTree>
    <p:extLst>
      <p:ext uri="{BB962C8B-B14F-4D97-AF65-F5344CB8AC3E}">
        <p14:creationId xmlns="" xmlns:p14="http://schemas.microsoft.com/office/powerpoint/2010/main" val="904751518"/>
      </p:ext>
    </p:extLst>
  </p:cSld>
  <p:clrMapOvr>
    <a:masterClrMapping/>
  </p:clrMapOvr>
</p:sld>
</file>

<file path=ppt/theme/theme1.xml><?xml version="1.0" encoding="utf-8"?>
<a:theme xmlns:a="http://schemas.openxmlformats.org/drawingml/2006/main" name="Ретро">
  <a:themeElements>
    <a:clrScheme name="Фиолетовый">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209</TotalTime>
  <Words>554</Words>
  <Application>Microsoft Office PowerPoint</Application>
  <PresentationFormat>Произвольный</PresentationFormat>
  <Paragraphs>68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Ретро</vt:lpstr>
      <vt:lpstr>Новосибирская область,  р.п Краснообск</vt:lpstr>
      <vt:lpstr>КАРТА РАЙОНА</vt:lpstr>
      <vt:lpstr>СИМВОЛЫ РАЙОНА</vt:lpstr>
      <vt:lpstr>РАЙОННЫЙ ЦЕНТР</vt:lpstr>
      <vt:lpstr>ИСТОРИЯ РАЙОНА</vt:lpstr>
      <vt:lpstr>ВАРИАТИВНАЯ ЧАСТЬ ПРОГРАММЫ  «НОВАЯ СИБИРЬ – МОЙ КРАЙ РОДНОЙ»</vt:lpstr>
      <vt:lpstr>ИГРОВОЙ ПЕРСОНАЖ  ВАРИАТИВНОЙ ЧАСТИ ПРОГРАММЫ</vt:lpstr>
      <vt:lpstr>ПЕРСПЕКТИВНЫЙ ПЛАН. ПОДГОТОВИТЕЛЬНАЯ К ШКОЛЕ  ГРУППА</vt:lpstr>
      <vt:lpstr>БЛОК «ПРИРОДА»</vt:lpstr>
      <vt:lpstr>БЛОК «КУЛЬТУРА И ДОСТОПРИМЕЧАТЕЛЬНОСТИ»</vt:lpstr>
      <vt:lpstr>БЛОК «ЗНАМЕНИТЫЕ ЛЮДИ»</vt:lpstr>
      <vt:lpstr>БЛОК «ИСТОРИЯ»</vt:lpstr>
      <vt:lpstr>РАЗВИВАЮЩАЯ ПРЕДМЕТНО-ПРОСТРАНСТВЕННАЯ СРЕДА </vt:lpstr>
      <vt:lpstr>РЕСУРСЫ ДЛЯ РЕАЛИЗАЦИИ  ВАРИАТИВНОЙ ЧАСТИ ПРОГРАММЫ</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район</dc:title>
  <dc:creator>Пользователь Windows</dc:creator>
  <cp:lastModifiedBy>Анна.Александр</cp:lastModifiedBy>
  <cp:revision>26</cp:revision>
  <dcterms:created xsi:type="dcterms:W3CDTF">2023-03-25T02:34:30Z</dcterms:created>
  <dcterms:modified xsi:type="dcterms:W3CDTF">2023-04-18T13:25:26Z</dcterms:modified>
</cp:coreProperties>
</file>