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021" autoAdjust="0"/>
    <p:restoredTop sz="94705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bg>
      <p:bgRef idx="1003">
        <a:schemeClr val="bg2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6" descr="CoverOverlay.pn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/>
        </p:spPr>
      </p:pic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ru-RU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grpSp>
        <p:nvGrpSpPr>
          <p:cNvPr id="42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r="16200000" dist="12700" rotWithShape="0">
              <a:prstClr val="black">
                <a:alpha val="30000"/>
              </a:prstClr>
            </a:outerShdw>
          </a:effectLst>
        </p:grpSpPr>
        <p:sp>
          <p:nvSpPr>
            <p:cNvPr id="1048613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algn="ctr" blurRad="34925" dir="14400000" dist="12700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dirty="0" sz="5400" lang="en-US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algn="ctr" blurRad="34925" dir="14400000" dist="12700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3145730" name="Straight Connector 9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10"/>
            <p:cNvCxnSpPr>
              <a:cxnSpLocks/>
            </p:cNvCxnSpPr>
            <p:nvPr/>
          </p:nvCxnSpPr>
          <p:spPr>
            <a:xfrm rot="10800000">
              <a:off x="4831976" y="1922930"/>
              <a:ext cx="3119718" cy="1588"/>
            </a:xfrm>
            <a:prstGeom prst="line"/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r="14220000" dist="127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/>
                </a:solidFill>
                <a:effectLst>
                  <a:outerShdw blurRad="34925" dir="14400000" dist="127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grpSp>
        <p:nvGrpSpPr>
          <p:cNvPr id="49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048638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36" name="Straight Connector 15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7" name="Straight Connector 16"/>
            <p:cNvCxnSpPr>
              <a:cxnSpLocks/>
            </p:cNvCxnSpPr>
            <p:nvPr/>
          </p:nvCxnSpPr>
          <p:spPr>
            <a:xfrm rot="10800000">
              <a:off x="4831976" y="192265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grpSp>
        <p:nvGrpSpPr>
          <p:cNvPr id="46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048626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34" name="Straight Connector 12"/>
            <p:cNvCxnSpPr>
              <a:cxnSpLocks/>
            </p:cNvCxnSpPr>
            <p:nvPr/>
          </p:nvCxnSpPr>
          <p:spPr>
            <a:xfrm flipH="1" flipV="1">
              <a:off x="1815339" y="1924709"/>
              <a:ext cx="2468880" cy="2505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5" name="Straight Connector 13"/>
            <p:cNvCxnSpPr>
              <a:cxnSpLocks/>
            </p:cNvCxnSpPr>
            <p:nvPr/>
          </p:nvCxnSpPr>
          <p:spPr>
            <a:xfrm rot="10800000">
              <a:off x="4826613" y="1927417"/>
              <a:ext cx="2468880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bg>
      <p:bgRef idx="1002">
        <a:schemeClr val="bg1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sp>
        <p:nvSpPr>
          <p:cNvPr id="1048586" name="Title 10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4" name="Group 11"/>
          <p:cNvGrpSpPr/>
          <p:nvPr/>
        </p:nvGrpSpPr>
        <p:grpSpPr>
          <a:xfrm>
            <a:off x="1172584" y="1392217"/>
            <a:ext cx="6779110" cy="891540"/>
            <a:chOff x="1172584" y="1381459"/>
            <a:chExt cx="6779110" cy="891540"/>
          </a:xfrm>
        </p:grpSpPr>
        <p:sp>
          <p:nvSpPr>
            <p:cNvPr id="1048587" name="TextBox 12"/>
            <p:cNvSpPr txBox="1"/>
            <p:nvPr/>
          </p:nvSpPr>
          <p:spPr>
            <a:xfrm>
              <a:off x="4147073" y="1381459"/>
              <a:ext cx="487680" cy="89154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28" name="Straight Connector 13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14"/>
            <p:cNvCxnSpPr>
              <a:cxnSpLocks/>
            </p:cNvCxnSpPr>
            <p:nvPr/>
          </p:nvCxnSpPr>
          <p:spPr>
            <a:xfrm rot="10800000">
              <a:off x="4831976" y="192265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bg>
      <p:bgRef idx="1002">
        <a:schemeClr val="bg2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11" descr="CoverOverlay.pn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/>
        </p:spPr>
      </p:pic>
      <p:grpSp>
        <p:nvGrpSpPr>
          <p:cNvPr id="51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104863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38" name="Straight Connector 9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9" name="Straight Connector 10"/>
            <p:cNvCxnSpPr>
              <a:cxnSpLocks/>
            </p:cNvCxnSpPr>
            <p:nvPr/>
          </p:nvCxnSpPr>
          <p:spPr>
            <a:xfrm rot="10800000">
              <a:off x="4831976" y="1927412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baseline="0" b="0" cap="none" sz="5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algn="ctr" indent="0" marL="0">
              <a:buNone/>
              <a:defRPr sz="2000">
                <a:solidFill>
                  <a:schemeClr val="tx2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sp>
        <p:nvSpPr>
          <p:cNvPr id="1048648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grpSp>
        <p:nvGrpSpPr>
          <p:cNvPr id="5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048649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40" name="Straight Connector 14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41" name="Straight Connector 15"/>
            <p:cNvCxnSpPr>
              <a:cxnSpLocks/>
            </p:cNvCxnSpPr>
            <p:nvPr/>
          </p:nvCxnSpPr>
          <p:spPr>
            <a:xfrm rot="10800000">
              <a:off x="4831976" y="192265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50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51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algn="ctr" indent="0" marL="0">
              <a:buNone/>
              <a:defRPr b="0" sz="24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5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algn="ctr" indent="0" marL="0">
              <a:buNone/>
              <a:defRPr b="0" sz="24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5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5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grpSp>
        <p:nvGrpSpPr>
          <p:cNvPr id="55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048660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42" name="Straight Connector 16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43" name="Straight Connector 17"/>
            <p:cNvCxnSpPr>
              <a:cxnSpLocks/>
            </p:cNvCxnSpPr>
            <p:nvPr/>
          </p:nvCxnSpPr>
          <p:spPr>
            <a:xfrm rot="10800000">
              <a:off x="4831976" y="192265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  <p:grpSp>
        <p:nvGrpSpPr>
          <p:cNvPr id="44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048620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/>
            <a:noFill/>
          </p:spPr>
          <p:txBody>
            <a:bodyPr rtlCol="0" wrap="none">
              <a:spAutoFit/>
            </a:bodyPr>
            <a:p>
              <a:r>
                <a:rPr dirty="0" sz="5400" lang="en-US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dirty="0" sz="5400" lang="en-US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3145732" name="Straight Connector 14"/>
            <p:cNvCxnSpPr>
              <a:cxnSpLocks/>
            </p:cNvCxnSpPr>
            <p:nvPr/>
          </p:nvCxnSpPr>
          <p:spPr>
            <a:xfrm rot="10800000">
              <a:off x="1172584" y="192562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3" name="Straight Connector 15"/>
            <p:cNvCxnSpPr>
              <a:cxnSpLocks/>
            </p:cNvCxnSpPr>
            <p:nvPr/>
          </p:nvCxnSpPr>
          <p:spPr>
            <a:xfrm rot="10800000">
              <a:off x="4831976" y="1922650"/>
              <a:ext cx="3119718" cy="1588"/>
            </a:xfrm>
            <a:prstGeom prst="line"/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6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b="0" sz="2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b="0" sz="2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28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dirty="0"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ru-RU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0" y="0"/>
            <a:ext cx="9144000" cy="6858000"/>
          </a:xfrm>
          <a:prstGeom prst="rect"/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28A085-6E2F-4524-8A63-B8AE2ABC2421}" type="datetimeFigureOut">
              <a:rPr lang="ru-RU" smtClean="0"/>
              <a:t>13.11.2022</a:t>
            </a:fld>
            <a:endParaRPr dirty="0" lang="ru-RU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dirty="0" lang="ru-RU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DAD9B7-22FF-4D48-A94E-AA02F385743C}" type="slidenum">
              <a:rPr lang="ru-RU" smtClean="0"/>
              <a:t>‹#›</a:t>
            </a:fld>
            <a:endParaRPr dirty="0"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365760" latinLnBrk="0" marL="365760" rtl="0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algn="l" defTabSz="914400" eaLnBrk="1" hangingPunct="1" indent="-365760" latinLnBrk="0" marL="777240" rtl="0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algn="l" defTabSz="914400" eaLnBrk="1" hangingPunct="1" indent="-365760" latinLnBrk="0" marL="1143000" rtl="0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algn="l" defTabSz="914400" eaLnBrk="1" hangingPunct="1" indent="-320040" latinLnBrk="0" marL="1508760" rtl="0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algn="l" defTabSz="914400" eaLnBrk="1" hangingPunct="1" indent="-320040" latinLnBrk="0" marL="1828800" rtl="0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74320" latinLnBrk="0" marL="2148840" rtl="0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74320" latinLnBrk="0" marL="2468880" rtl="0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74320" latinLnBrk="0" marL="2788920" rtl="0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74320" latinLnBrk="0" marL="3108960" rtl="0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Объект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695450" y="2505869"/>
            <a:ext cx="5753100" cy="3362325"/>
          </a:xfrm>
        </p:spPr>
      </p:pic>
      <p:sp>
        <p:nvSpPr>
          <p:cNvPr id="1048588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7756263" cy="1054250"/>
          </a:xfrm>
        </p:spPr>
        <p:txBody>
          <a:bodyPr/>
          <a:p>
            <a:r>
              <a:rPr dirty="0" lang="ru-RU" smtClean="0"/>
              <a:t>Обучающее изложение по рассказу </a:t>
            </a:r>
            <a:r>
              <a:rPr dirty="0" lang="ru-RU" err="1" smtClean="0"/>
              <a:t>Е.Чарушина</a:t>
            </a:r>
            <a:r>
              <a:rPr dirty="0" lang="ru-RU" smtClean="0"/>
              <a:t> «Кот Епифан»</a:t>
            </a:r>
            <a:endParaRPr dirty="0"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Объект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ru-RU" smtClean="0"/>
              <a:t>Кот Епифан и старик часто рыбачили вместе.</a:t>
            </a:r>
          </a:p>
          <a:p>
            <a:r>
              <a:rPr dirty="0" lang="ru-RU" smtClean="0"/>
              <a:t>Однажды старик выдернул из воды ерша и протянул коту.</a:t>
            </a:r>
          </a:p>
          <a:p>
            <a:r>
              <a:rPr dirty="0" lang="ru-RU" err="1" smtClean="0"/>
              <a:t>Подошел</a:t>
            </a:r>
            <a:r>
              <a:rPr dirty="0" lang="ru-RU" smtClean="0"/>
              <a:t> рыбак и удивился.</a:t>
            </a:r>
          </a:p>
          <a:p>
            <a:r>
              <a:rPr dirty="0" lang="ru-RU" smtClean="0"/>
              <a:t>Лежит кот на бревне, опустил лапу в воду.</a:t>
            </a:r>
          </a:p>
          <a:p>
            <a:r>
              <a:rPr dirty="0" lang="ru-RU" smtClean="0"/>
              <a:t>Теперь кот и рыбак ловят рыбу врозь.</a:t>
            </a:r>
            <a:endParaRPr dirty="0" lang="ru-RU"/>
          </a:p>
        </p:txBody>
      </p:sp>
      <p:sp>
        <p:nvSpPr>
          <p:cNvPr id="1048604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Предложения с однородными членами</a:t>
            </a:r>
            <a:endParaRPr dirty="0"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Объект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ru-RU" smtClean="0"/>
              <a:t>Старик удил </a:t>
            </a:r>
            <a:r>
              <a:rPr dirty="0" lang="ru-RU" err="1" smtClean="0"/>
              <a:t>рыбу,а</a:t>
            </a:r>
            <a:r>
              <a:rPr dirty="0" lang="ru-RU" smtClean="0"/>
              <a:t> Епифан сидел рядом.</a:t>
            </a:r>
          </a:p>
          <a:p>
            <a:r>
              <a:rPr dirty="0" lang="ru-RU">
                <a:solidFill>
                  <a:schemeClr val="tx1"/>
                </a:solidFill>
              </a:rPr>
              <a:t>Вот плывут стайкой </a:t>
            </a:r>
            <a:r>
              <a:rPr dirty="0" lang="ru-RU" err="1">
                <a:solidFill>
                  <a:schemeClr val="tx1"/>
                </a:solidFill>
              </a:rPr>
              <a:t>рыбёшки,а</a:t>
            </a:r>
            <a:r>
              <a:rPr dirty="0" lang="ru-RU">
                <a:solidFill>
                  <a:schemeClr val="tx1"/>
                </a:solidFill>
              </a:rPr>
              <a:t> кот подцепит когтями одну рыбку и съест</a:t>
            </a:r>
            <a:r>
              <a:rPr dirty="0" lang="ru-RU" smtClean="0">
                <a:solidFill>
                  <a:schemeClr val="tx1"/>
                </a:solidFill>
              </a:rPr>
              <a:t>.</a:t>
            </a:r>
          </a:p>
          <a:p>
            <a:r>
              <a:rPr dirty="0" lang="ru-RU" smtClean="0">
                <a:solidFill>
                  <a:schemeClr val="tx1"/>
                </a:solidFill>
              </a:rPr>
              <a:t>Кот </a:t>
            </a:r>
            <a:r>
              <a:rPr dirty="0" lang="ru-RU">
                <a:solidFill>
                  <a:schemeClr val="tx1"/>
                </a:solidFill>
              </a:rPr>
              <a:t>удит лапой с </a:t>
            </a:r>
            <a:r>
              <a:rPr dirty="0" lang="ru-RU" err="1">
                <a:solidFill>
                  <a:schemeClr val="tx1"/>
                </a:solidFill>
              </a:rPr>
              <a:t>когтями,а</a:t>
            </a:r>
            <a:r>
              <a:rPr dirty="0" lang="ru-RU">
                <a:solidFill>
                  <a:schemeClr val="tx1"/>
                </a:solidFill>
              </a:rPr>
              <a:t> рыбак- удочкой с крючком.</a:t>
            </a:r>
          </a:p>
          <a:p>
            <a:endParaRPr dirty="0" lang="ru-RU">
              <a:solidFill>
                <a:schemeClr val="tx1"/>
              </a:solidFill>
            </a:endParaRPr>
          </a:p>
          <a:p>
            <a:endParaRPr dirty="0" lang="ru-RU"/>
          </a:p>
        </p:txBody>
      </p:sp>
      <p:sp>
        <p:nvSpPr>
          <p:cNvPr id="1048606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Сложные предложения</a:t>
            </a:r>
            <a:br>
              <a:rPr dirty="0" lang="ru-RU" smtClean="0"/>
            </a:br>
            <a:r>
              <a:rPr dirty="0" lang="ru-RU" smtClean="0"/>
              <a:t>по каким признакам их можно определить?</a:t>
            </a:r>
            <a:endParaRPr dirty="0"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Объект 1"/>
          <p:cNvSpPr>
            <a:spLocks noGrp="1"/>
          </p:cNvSpPr>
          <p:nvPr>
            <p:ph idx="1"/>
          </p:nvPr>
        </p:nvSpPr>
        <p:spPr>
          <a:xfrm>
            <a:off x="699247" y="1988839"/>
            <a:ext cx="7745505" cy="4137323"/>
          </a:xfrm>
        </p:spPr>
        <p:txBody>
          <a:bodyPr>
            <a:normAutofit/>
          </a:bodyPr>
          <a:p>
            <a:pPr lvl="0">
              <a:buClr>
                <a:srgbClr val="873624"/>
              </a:buClr>
            </a:pPr>
            <a:r>
              <a:rPr dirty="0" sz="2200" lang="ru-RU">
                <a:solidFill>
                  <a:prstClr val="black"/>
                </a:solidFill>
              </a:rPr>
              <a:t>К</a:t>
            </a:r>
            <a:r>
              <a:rPr dirty="0" sz="2200" lang="ru-RU">
                <a:solidFill>
                  <a:srgbClr val="C00000"/>
                </a:solidFill>
              </a:rPr>
              <a:t>о</a:t>
            </a:r>
            <a:r>
              <a:rPr dirty="0" sz="2200" lang="ru-RU">
                <a:solidFill>
                  <a:prstClr val="black"/>
                </a:solidFill>
              </a:rPr>
              <a:t>т </a:t>
            </a:r>
            <a:r>
              <a:rPr dirty="0" sz="2200" lang="ru-RU" u="sng">
                <a:solidFill>
                  <a:srgbClr val="C00000"/>
                </a:solidFill>
              </a:rPr>
              <a:t>Е</a:t>
            </a:r>
            <a:r>
              <a:rPr dirty="0" sz="2200" lang="ru-RU">
                <a:solidFill>
                  <a:prstClr val="black"/>
                </a:solidFill>
              </a:rPr>
              <a:t>пифан </a:t>
            </a:r>
            <a:r>
              <a:rPr dirty="0" sz="2200" lang="ru-RU" smtClean="0">
                <a:solidFill>
                  <a:prstClr val="black"/>
                </a:solidFill>
              </a:rPr>
              <a:t>  ст</a:t>
            </a:r>
            <a:r>
              <a:rPr dirty="0" sz="2200" lang="ru-RU" u="sng" smtClean="0">
                <a:solidFill>
                  <a:srgbClr val="C00000"/>
                </a:solidFill>
              </a:rPr>
              <a:t>а</a:t>
            </a:r>
            <a:r>
              <a:rPr dirty="0" sz="2200" lang="ru-RU" smtClean="0">
                <a:solidFill>
                  <a:prstClr val="black"/>
                </a:solidFill>
              </a:rPr>
              <a:t>рик, </a:t>
            </a:r>
            <a:r>
              <a:rPr dirty="0" sz="2200" lang="ru-RU" u="sng" smtClean="0">
                <a:solidFill>
                  <a:srgbClr val="C00000"/>
                </a:solidFill>
              </a:rPr>
              <a:t>ча</a:t>
            </a:r>
            <a:r>
              <a:rPr dirty="0" sz="2200" lang="ru-RU" smtClean="0">
                <a:solidFill>
                  <a:prstClr val="black"/>
                </a:solidFill>
              </a:rPr>
              <a:t>сто,   вмест</a:t>
            </a:r>
            <a:r>
              <a:rPr dirty="0" sz="2200" lang="ru-RU" u="sng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,   </a:t>
            </a:r>
            <a:r>
              <a:rPr dirty="0" sz="2200" lang="ru-RU" smtClean="0">
                <a:solidFill>
                  <a:srgbClr val="00B0F0"/>
                </a:solidFill>
              </a:rPr>
              <a:t> </a:t>
            </a:r>
            <a:r>
              <a:rPr dirty="0" sz="2200" lang="ru-RU" smtClean="0">
                <a:solidFill>
                  <a:prstClr val="black"/>
                </a:solidFill>
              </a:rPr>
              <a:t> ры</a:t>
            </a:r>
            <a:r>
              <a:rPr dirty="0" sz="2200" lang="ru-RU" u="sng" smtClean="0">
                <a:solidFill>
                  <a:srgbClr val="00B050"/>
                </a:solidFill>
              </a:rPr>
              <a:t>б</a:t>
            </a:r>
            <a:r>
              <a:rPr dirty="0" sz="2200" lang="ru-RU" smtClean="0">
                <a:solidFill>
                  <a:prstClr val="black"/>
                </a:solidFill>
              </a:rPr>
              <a:t>у </a:t>
            </a:r>
            <a:r>
              <a:rPr dirty="0" sz="2200" lang="ru-RU" smtClean="0">
                <a:solidFill>
                  <a:srgbClr val="C00000"/>
                </a:solidFill>
              </a:rPr>
              <a:t> </a:t>
            </a:r>
            <a:r>
              <a:rPr dirty="0" sz="2200" lang="ru-RU" smtClean="0">
                <a:solidFill>
                  <a:prstClr val="black"/>
                </a:solidFill>
              </a:rPr>
              <a:t> мал</a:t>
            </a:r>
            <a:r>
              <a:rPr dirty="0" sz="2200" lang="ru-RU" smtClean="0">
                <a:solidFill>
                  <a:srgbClr val="00B050"/>
                </a:solidFill>
              </a:rPr>
              <a:t>еньк</a:t>
            </a:r>
            <a:r>
              <a:rPr dirty="0" sz="2200" lang="ru-RU" smtClean="0">
                <a:solidFill>
                  <a:prstClr val="black"/>
                </a:solidFill>
              </a:rPr>
              <a:t>ую, ры</a:t>
            </a:r>
            <a:r>
              <a:rPr dirty="0" sz="2200" lang="ru-RU" u="sng" smtClean="0">
                <a:solidFill>
                  <a:srgbClr val="00B050"/>
                </a:solidFill>
              </a:rPr>
              <a:t>б</a:t>
            </a:r>
            <a:r>
              <a:rPr dirty="0" sz="2200" lang="ru-RU" smtClean="0">
                <a:solidFill>
                  <a:prstClr val="black"/>
                </a:solidFill>
              </a:rPr>
              <a:t>ку,   вс</a:t>
            </a:r>
            <a:r>
              <a:rPr dirty="0" sz="2200" lang="ru-RU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гда, отд</a:t>
            </a:r>
            <a:r>
              <a:rPr dirty="0" sz="2200" lang="ru-RU" u="sng" smtClean="0">
                <a:solidFill>
                  <a:srgbClr val="C00000"/>
                </a:solidFill>
              </a:rPr>
              <a:t>а</a:t>
            </a:r>
            <a:r>
              <a:rPr dirty="0" sz="2200" lang="ru-RU" smtClean="0">
                <a:solidFill>
                  <a:prstClr val="black"/>
                </a:solidFill>
              </a:rPr>
              <a:t>вал   </a:t>
            </a:r>
            <a:endParaRPr dirty="0" sz="2200" lang="ru-RU">
              <a:solidFill>
                <a:prstClr val="black"/>
              </a:solidFill>
            </a:endParaRPr>
          </a:p>
          <a:p>
            <a:endParaRPr dirty="0" lang="ru-RU" smtClean="0"/>
          </a:p>
          <a:p>
            <a:r>
              <a:rPr dirty="0" sz="2200" lang="ru-RU">
                <a:solidFill>
                  <a:prstClr val="black"/>
                </a:solidFill>
              </a:rPr>
              <a:t> </a:t>
            </a:r>
            <a:r>
              <a:rPr dirty="0" sz="2200" lang="ru-RU" u="sng">
                <a:solidFill>
                  <a:srgbClr val="C00000"/>
                </a:solidFill>
              </a:rPr>
              <a:t>О</a:t>
            </a:r>
            <a:r>
              <a:rPr dirty="0" sz="2200" lang="ru-RU">
                <a:solidFill>
                  <a:prstClr val="black"/>
                </a:solidFill>
              </a:rPr>
              <a:t>днажды ,</a:t>
            </a:r>
            <a:r>
              <a:rPr dirty="0" sz="2200" lang="ru-RU" smtClean="0">
                <a:solidFill>
                  <a:prstClr val="black"/>
                </a:solidFill>
              </a:rPr>
              <a:t> выд</a:t>
            </a:r>
            <a:r>
              <a:rPr dirty="0" sz="2200" lang="ru-RU" u="sng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рнул,   из в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ды, </a:t>
            </a:r>
            <a:r>
              <a:rPr dirty="0" sz="2200" lang="ru-RU" u="sng">
                <a:solidFill>
                  <a:srgbClr val="C00000"/>
                </a:solidFill>
              </a:rPr>
              <a:t>е</a:t>
            </a:r>
            <a:r>
              <a:rPr dirty="0" sz="2200" lang="ru-RU">
                <a:solidFill>
                  <a:prstClr val="black"/>
                </a:solidFill>
              </a:rPr>
              <a:t>рша </a:t>
            </a:r>
            <a:r>
              <a:rPr dirty="0" sz="2200" lang="ru-RU" smtClean="0">
                <a:solidFill>
                  <a:prstClr val="black"/>
                </a:solidFill>
              </a:rPr>
              <a:t> прот</a:t>
            </a:r>
            <a:r>
              <a:rPr dirty="0" sz="2200" lang="ru-RU" u="sng" smtClean="0">
                <a:solidFill>
                  <a:srgbClr val="C00000"/>
                </a:solidFill>
              </a:rPr>
              <a:t>я</a:t>
            </a:r>
            <a:r>
              <a:rPr dirty="0" sz="2200" lang="ru-RU" smtClean="0">
                <a:solidFill>
                  <a:prstClr val="black"/>
                </a:solidFill>
              </a:rPr>
              <a:t>нул </a:t>
            </a:r>
            <a:r>
              <a:rPr dirty="0" sz="2200" lang="ru-RU" u="sng" smtClean="0">
                <a:solidFill>
                  <a:prstClr val="black"/>
                </a:solidFill>
              </a:rPr>
              <a:t> </a:t>
            </a:r>
            <a:r>
              <a:rPr dirty="0" sz="2200" lang="ru-RU" smtClean="0">
                <a:solidFill>
                  <a:prstClr val="black"/>
                </a:solidFill>
              </a:rPr>
              <a:t>Увид</a:t>
            </a:r>
            <a:r>
              <a:rPr dirty="0" sz="2200" lang="ru-RU" u="sng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л,  дал</a:t>
            </a:r>
            <a:r>
              <a:rPr dirty="0" sz="2200" lang="ru-RU" u="sng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ко, </a:t>
            </a:r>
            <a:r>
              <a:rPr dirty="0" sz="2200" lang="ru-RU">
                <a:solidFill>
                  <a:prstClr val="black"/>
                </a:solidFill>
              </a:rPr>
              <a:t>на </a:t>
            </a:r>
            <a:r>
              <a:rPr dirty="0" sz="2200" lang="ru-RU" smtClean="0">
                <a:solidFill>
                  <a:prstClr val="black"/>
                </a:solidFill>
              </a:rPr>
              <a:t>пл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тах  </a:t>
            </a:r>
          </a:p>
          <a:p>
            <a:endParaRPr dirty="0" sz="2200" lang="ru-RU">
              <a:solidFill>
                <a:prstClr val="black"/>
              </a:solidFill>
            </a:endParaRPr>
          </a:p>
          <a:p>
            <a:r>
              <a:rPr dirty="0" sz="2200" lang="ru-RU">
                <a:solidFill>
                  <a:prstClr val="black"/>
                </a:solidFill>
              </a:rPr>
              <a:t> </a:t>
            </a:r>
            <a:r>
              <a:rPr dirty="0" sz="2200" lang="ru-RU" smtClean="0">
                <a:solidFill>
                  <a:prstClr val="black"/>
                </a:solidFill>
              </a:rPr>
              <a:t>Подош</a:t>
            </a:r>
            <a:r>
              <a:rPr dirty="0" sz="2200" lang="ru-RU" u="sng" smtClean="0">
                <a:solidFill>
                  <a:srgbClr val="C00000"/>
                </a:solidFill>
              </a:rPr>
              <a:t>ё</a:t>
            </a:r>
            <a:r>
              <a:rPr dirty="0" sz="2200" lang="ru-RU" smtClean="0">
                <a:solidFill>
                  <a:prstClr val="black"/>
                </a:solidFill>
              </a:rPr>
              <a:t>л, уд</a:t>
            </a:r>
            <a:r>
              <a:rPr dirty="0" sz="2200" lang="ru-RU" u="sng" smtClean="0">
                <a:solidFill>
                  <a:srgbClr val="C00000"/>
                </a:solidFill>
              </a:rPr>
              <a:t>и</a:t>
            </a:r>
            <a:r>
              <a:rPr dirty="0" sz="2200" lang="ru-RU" smtClean="0">
                <a:solidFill>
                  <a:prstClr val="black"/>
                </a:solidFill>
              </a:rPr>
              <a:t>вился, ле</a:t>
            </a:r>
            <a:r>
              <a:rPr dirty="0" sz="2200" lang="ru-RU" u="sng" smtClean="0">
                <a:solidFill>
                  <a:srgbClr val="C00000"/>
                </a:solidFill>
              </a:rPr>
              <a:t>жи</a:t>
            </a:r>
            <a:r>
              <a:rPr dirty="0" sz="2200" lang="ru-RU" smtClean="0">
                <a:solidFill>
                  <a:prstClr val="black"/>
                </a:solidFill>
              </a:rPr>
              <a:t>т   </a:t>
            </a:r>
            <a:r>
              <a:rPr dirty="0" sz="2200" lang="ru-RU" u="sng">
                <a:solidFill>
                  <a:prstClr val="black"/>
                </a:solidFill>
              </a:rPr>
              <a:t>на</a:t>
            </a:r>
            <a:r>
              <a:rPr dirty="0" sz="2200" lang="ru-RU">
                <a:solidFill>
                  <a:prstClr val="black"/>
                </a:solidFill>
              </a:rPr>
              <a:t> бревне</a:t>
            </a:r>
            <a:r>
              <a:rPr dirty="0" sz="2200" lang="ru-RU" smtClean="0">
                <a:solidFill>
                  <a:prstClr val="black"/>
                </a:solidFill>
              </a:rPr>
              <a:t>, 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пустил,   стайк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й, рыб</a:t>
            </a:r>
            <a:r>
              <a:rPr dirty="0" sz="2200" lang="ru-RU" u="sng" smtClean="0">
                <a:solidFill>
                  <a:srgbClr val="C00000"/>
                </a:solidFill>
              </a:rPr>
              <a:t>ё</a:t>
            </a:r>
            <a:r>
              <a:rPr dirty="0" sz="2200" lang="ru-RU" smtClean="0">
                <a:solidFill>
                  <a:prstClr val="black"/>
                </a:solidFill>
              </a:rPr>
              <a:t>шки , п</a:t>
            </a:r>
            <a:r>
              <a:rPr dirty="0" sz="2200" lang="ru-RU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srgbClr val="00B050"/>
                </a:solidFill>
              </a:rPr>
              <a:t>д</a:t>
            </a:r>
            <a:r>
              <a:rPr dirty="0" sz="2200" lang="ru-RU" smtClean="0">
                <a:solidFill>
                  <a:prstClr val="black"/>
                </a:solidFill>
              </a:rPr>
              <a:t>ц</a:t>
            </a:r>
            <a:r>
              <a:rPr dirty="0" sz="2200" lang="ru-RU" smtClean="0">
                <a:solidFill>
                  <a:srgbClr val="C0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пит, к</a:t>
            </a:r>
            <a:r>
              <a:rPr dirty="0" sz="2200" lang="ru-RU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srgbClr val="00B050"/>
                </a:solidFill>
              </a:rPr>
              <a:t>г</a:t>
            </a:r>
            <a:r>
              <a:rPr dirty="0" sz="2200" lang="ru-RU" smtClean="0">
                <a:solidFill>
                  <a:prstClr val="black"/>
                </a:solidFill>
              </a:rPr>
              <a:t>тями, </a:t>
            </a:r>
            <a:r>
              <a:rPr dirty="0" sz="2200" lang="ru-RU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дну, </a:t>
            </a:r>
            <a:r>
              <a:rPr dirty="0" sz="2200" lang="ru-RU">
                <a:solidFill>
                  <a:prstClr val="black"/>
                </a:solidFill>
              </a:rPr>
              <a:t>с</a:t>
            </a:r>
            <a:r>
              <a:rPr dirty="0" sz="2200" lang="ru-RU">
                <a:solidFill>
                  <a:srgbClr val="0070C0"/>
                </a:solidFill>
              </a:rPr>
              <a:t>ъ</a:t>
            </a:r>
            <a:r>
              <a:rPr dirty="0" sz="2200" lang="ru-RU">
                <a:solidFill>
                  <a:srgbClr val="FF0000"/>
                </a:solidFill>
              </a:rPr>
              <a:t>е</a:t>
            </a:r>
            <a:r>
              <a:rPr dirty="0" sz="2200" lang="ru-RU">
                <a:solidFill>
                  <a:prstClr val="black"/>
                </a:solidFill>
              </a:rPr>
              <a:t>ст</a:t>
            </a:r>
            <a:r>
              <a:rPr dirty="0" sz="2200" lang="ru-RU" smtClean="0">
                <a:solidFill>
                  <a:prstClr val="black"/>
                </a:solidFill>
              </a:rPr>
              <a:t>     </a:t>
            </a:r>
          </a:p>
          <a:p>
            <a:endParaRPr dirty="0" sz="2200" lang="ru-RU">
              <a:solidFill>
                <a:prstClr val="black"/>
              </a:solidFill>
            </a:endParaRPr>
          </a:p>
          <a:p>
            <a:r>
              <a:rPr dirty="0" sz="2200" lang="ru-RU">
                <a:solidFill>
                  <a:prstClr val="black"/>
                </a:solidFill>
              </a:rPr>
              <a:t> </a:t>
            </a:r>
            <a:r>
              <a:rPr dirty="0" sz="2200" lang="ru-RU" smtClean="0">
                <a:solidFill>
                  <a:prstClr val="black"/>
                </a:solidFill>
              </a:rPr>
              <a:t>Т</a:t>
            </a:r>
            <a:r>
              <a:rPr dirty="0" sz="2200" lang="ru-RU" u="sng" smtClean="0">
                <a:solidFill>
                  <a:srgbClr val="FF0000"/>
                </a:solidFill>
              </a:rPr>
              <a:t>е</a:t>
            </a:r>
            <a:r>
              <a:rPr dirty="0" sz="2200" lang="ru-RU" smtClean="0">
                <a:solidFill>
                  <a:prstClr val="black"/>
                </a:solidFill>
              </a:rPr>
              <a:t>пер</a:t>
            </a:r>
            <a:r>
              <a:rPr dirty="0" sz="2200" lang="ru-RU" u="sng" smtClean="0">
                <a:solidFill>
                  <a:srgbClr val="0070C0"/>
                </a:solidFill>
              </a:rPr>
              <a:t>ь,</a:t>
            </a:r>
            <a:r>
              <a:rPr dirty="0" sz="2200" lang="ru-RU" smtClean="0">
                <a:solidFill>
                  <a:prstClr val="black"/>
                </a:solidFill>
              </a:rPr>
              <a:t>  вро</a:t>
            </a:r>
            <a:r>
              <a:rPr dirty="0" sz="2200" lang="ru-RU" smtClean="0">
                <a:solidFill>
                  <a:srgbClr val="00B050"/>
                </a:solidFill>
              </a:rPr>
              <a:t>з</a:t>
            </a:r>
            <a:r>
              <a:rPr dirty="0" sz="2200" lang="ru-RU" smtClean="0">
                <a:solidFill>
                  <a:srgbClr val="0070C0"/>
                </a:solidFill>
              </a:rPr>
              <a:t>ь</a:t>
            </a:r>
            <a:r>
              <a:rPr dirty="0" sz="2200" lang="ru-RU" smtClean="0">
                <a:solidFill>
                  <a:prstClr val="black"/>
                </a:solidFill>
              </a:rPr>
              <a:t>,  уд</a:t>
            </a:r>
            <a:r>
              <a:rPr dirty="0" sz="2200" lang="ru-RU" u="sng" smtClean="0">
                <a:solidFill>
                  <a:srgbClr val="C00000"/>
                </a:solidFill>
              </a:rPr>
              <a:t>и</a:t>
            </a:r>
            <a:r>
              <a:rPr dirty="0" sz="2200" lang="ru-RU" smtClean="0">
                <a:solidFill>
                  <a:prstClr val="black"/>
                </a:solidFill>
              </a:rPr>
              <a:t>т, лап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й,  уд</a:t>
            </a:r>
            <a:r>
              <a:rPr dirty="0" sz="2200" lang="ru-RU" u="sng" smtClean="0">
                <a:solidFill>
                  <a:srgbClr val="C00000"/>
                </a:solidFill>
              </a:rPr>
              <a:t>о</a:t>
            </a:r>
            <a:r>
              <a:rPr dirty="0" sz="2200" lang="ru-RU" smtClean="0">
                <a:solidFill>
                  <a:prstClr val="black"/>
                </a:solidFill>
              </a:rPr>
              <a:t>чкой </a:t>
            </a:r>
            <a:r>
              <a:rPr dirty="0" sz="2200" lang="ru-RU">
                <a:solidFill>
                  <a:prstClr val="black"/>
                </a:solidFill>
              </a:rPr>
              <a:t>с кр</a:t>
            </a:r>
            <a:r>
              <a:rPr dirty="0" sz="2200" lang="ru-RU">
                <a:solidFill>
                  <a:srgbClr val="C00000"/>
                </a:solidFill>
              </a:rPr>
              <a:t>ю</a:t>
            </a:r>
            <a:r>
              <a:rPr dirty="0" sz="2200" lang="ru-RU">
                <a:solidFill>
                  <a:srgbClr val="00B050"/>
                </a:solidFill>
              </a:rPr>
              <a:t>чк</a:t>
            </a:r>
            <a:r>
              <a:rPr dirty="0" sz="2200" lang="ru-RU">
                <a:solidFill>
                  <a:prstClr val="black"/>
                </a:solidFill>
              </a:rPr>
              <a:t>ом.</a:t>
            </a:r>
            <a:endParaRPr dirty="0" lang="ru-RU"/>
          </a:p>
        </p:txBody>
      </p:sp>
      <p:sp>
        <p:nvSpPr>
          <p:cNvPr id="1048608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400" lang="ru-RU" smtClean="0"/>
              <a:t>Орфографическая подготовка</a:t>
            </a:r>
            <a:br>
              <a:rPr dirty="0" sz="4400" lang="ru-RU" smtClean="0"/>
            </a:br>
            <a:endParaRPr dirty="0" sz="440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435280" cy="3849291"/>
          </a:xfrm>
        </p:spPr>
        <p:txBody>
          <a:bodyPr>
            <a:normAutofit fontScale="95833" lnSpcReduction="10000"/>
          </a:bodyPr>
          <a:p>
            <a:r>
              <a:rPr dirty="0" lang="ru-RU" smtClean="0">
                <a:solidFill>
                  <a:schemeClr val="bg1"/>
                </a:solidFill>
                <a:latin typeface="+mj-lt"/>
              </a:rPr>
              <a:t>        </a:t>
            </a:r>
            <a:r>
              <a:rPr dirty="0" lang="ru-RU" smtClean="0">
                <a:solidFill>
                  <a:schemeClr val="tx1"/>
                </a:solidFill>
                <a:latin typeface="+mj-lt"/>
              </a:rPr>
              <a:t>Кот Епифан и старик часто рыбачили вместе. Старик удил рыбу, а Епифан сидел рядом. Маленькую рыбку старик всегда отдавал коту.</a:t>
            </a:r>
          </a:p>
          <a:p>
            <a:r>
              <a:rPr dirty="0" lang="ru-RU">
                <a:solidFill>
                  <a:schemeClr val="tx1"/>
                </a:solidFill>
                <a:latin typeface="+mj-lt"/>
              </a:rPr>
              <a:t> </a:t>
            </a:r>
            <a:r>
              <a:rPr dirty="0" lang="ru-RU" smtClean="0">
                <a:solidFill>
                  <a:schemeClr val="tx1"/>
                </a:solidFill>
                <a:latin typeface="+mj-lt"/>
              </a:rPr>
              <a:t>      Однажды старик выдернул из воды ерша и протянул коту. А Епифана нет. Куда он девался? Увидел старик кота далеко на плотах. </a:t>
            </a:r>
          </a:p>
          <a:p>
            <a:r>
              <a:rPr dirty="0" lang="ru-RU">
                <a:solidFill>
                  <a:schemeClr val="tx1"/>
                </a:solidFill>
                <a:latin typeface="+mj-lt"/>
              </a:rPr>
              <a:t> </a:t>
            </a:r>
            <a:r>
              <a:rPr dirty="0" lang="ru-RU" smtClean="0">
                <a:solidFill>
                  <a:schemeClr val="tx1"/>
                </a:solidFill>
                <a:latin typeface="+mj-lt"/>
              </a:rPr>
              <a:t>      Подошёл рыбак и удивился.Лежит кот на бревне,опустил лапу в воду. Вот плывут стайкой рыбёшки,а кот подцепит когтями одну рыбку и съест.</a:t>
            </a:r>
          </a:p>
          <a:p>
            <a:r>
              <a:rPr dirty="0" lang="ru-RU">
                <a:solidFill>
                  <a:schemeClr val="tx1"/>
                </a:solidFill>
                <a:latin typeface="+mj-lt"/>
              </a:rPr>
              <a:t> </a:t>
            </a:r>
            <a:r>
              <a:rPr dirty="0" lang="ru-RU" smtClean="0">
                <a:solidFill>
                  <a:schemeClr val="tx1"/>
                </a:solidFill>
                <a:latin typeface="+mj-lt"/>
              </a:rPr>
              <a:t>      Теперь кот и рыбак ловят рыбу врозь.Кот удит лапой с когтями,а рыбак- удочкой с крючком.</a:t>
            </a:r>
            <a:endParaRPr dirty="0"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8590" name="Заголовок 1"/>
          <p:cNvSpPr>
            <a:spLocks noGrp="1"/>
          </p:cNvSpPr>
          <p:nvPr>
            <p:ph type="title"/>
          </p:nvPr>
        </p:nvSpPr>
        <p:spPr>
          <a:xfrm>
            <a:off x="251520" y="570156"/>
            <a:ext cx="8193233" cy="1054250"/>
          </a:xfrm>
        </p:spPr>
        <p:txBody>
          <a:bodyPr>
            <a:normAutofit fontScale="90000"/>
          </a:bodyPr>
          <a:p>
            <a:pPr algn="ctr"/>
            <a:r>
              <a:rPr dirty="0" sz="4900" lang="ru-RU" smtClean="0">
                <a:solidFill>
                  <a:schemeClr val="tx2"/>
                </a:solidFill>
              </a:rPr>
              <a:t>Прочитайте.</a:t>
            </a:r>
            <a:br>
              <a:rPr dirty="0" sz="4900" lang="ru-RU" smtClean="0">
                <a:solidFill>
                  <a:schemeClr val="tx2"/>
                </a:solidFill>
              </a:rPr>
            </a:br>
            <a:r>
              <a:rPr dirty="0" sz="4900" lang="ru-RU" smtClean="0">
                <a:solidFill>
                  <a:schemeClr val="tx2"/>
                </a:solidFill>
              </a:rPr>
              <a:t> Озаглавьте текст</a:t>
            </a:r>
            <a:r>
              <a:rPr dirty="0" lang="ru-RU" smtClean="0">
                <a:solidFill>
                  <a:schemeClr val="tx2"/>
                </a:solidFill>
              </a:rPr>
              <a:t>.</a:t>
            </a:r>
            <a:endParaRPr dirty="0" lang="ru-RU">
              <a:solidFill>
                <a:schemeClr val="tx2"/>
              </a:solidFill>
            </a:endParaRPr>
          </a:p>
        </p:txBody>
      </p:sp>
      <p:pic>
        <p:nvPicPr>
          <p:cNvPr id="2097153" name="Picture 2" descr="C:\Users\000\Downloads\Квитанция Сбербанка РФ_files\654881846.gif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71600" y="332656"/>
            <a:ext cx="1114425" cy="1085850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1"/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6047" lnSpcReduction="10000"/>
          </a:bodyPr>
          <a:p>
            <a:pPr indent="0" lvl="6" marL="2194560">
              <a:buNone/>
            </a:pPr>
            <a:r>
              <a:rPr dirty="0" sz="4300" lang="ru-RU" u="sng" smtClean="0"/>
              <a:t>Тип</a:t>
            </a:r>
            <a:r>
              <a:rPr dirty="0" sz="5400" lang="ru-RU" u="sng" smtClean="0"/>
              <a:t> :</a:t>
            </a:r>
            <a:r>
              <a:rPr dirty="0" sz="5400" lang="ru-RU"/>
              <a:t>п</a:t>
            </a:r>
            <a:r>
              <a:rPr dirty="0" sz="5400" lang="ru-RU" smtClean="0"/>
              <a:t>овествование</a:t>
            </a:r>
          </a:p>
          <a:p>
            <a:pPr indent="0" lvl="6" marL="2194560">
              <a:buNone/>
            </a:pPr>
            <a:r>
              <a:rPr dirty="0" sz="4300" lang="ru-RU" u="sng" smtClean="0"/>
              <a:t>Тема:</a:t>
            </a:r>
            <a:r>
              <a:rPr dirty="0" sz="5400" lang="ru-RU" u="sng" smtClean="0"/>
              <a:t> </a:t>
            </a:r>
            <a:r>
              <a:rPr dirty="0" sz="5400" lang="ru-RU"/>
              <a:t>х</a:t>
            </a:r>
            <a:r>
              <a:rPr dirty="0" sz="5400" lang="ru-RU" smtClean="0"/>
              <a:t>итрый кот</a:t>
            </a:r>
          </a:p>
          <a:p>
            <a:pPr indent="0" lvl="6" marL="2194560">
              <a:buNone/>
            </a:pPr>
            <a:r>
              <a:rPr dirty="0" sz="4300" lang="ru-RU" u="sng" smtClean="0"/>
              <a:t>Главная мысль: </a:t>
            </a:r>
            <a:r>
              <a:rPr dirty="0" sz="5400" lang="ru-RU" smtClean="0"/>
              <a:t>кот научился ловить рыбу сам</a:t>
            </a:r>
            <a:endParaRPr dirty="0" sz="5400" lang="ru-RU"/>
          </a:p>
        </p:txBody>
      </p:sp>
      <p:sp>
        <p:nvSpPr>
          <p:cNvPr id="1048592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8644"/>
          </a:xfrm>
        </p:spPr>
        <p:txBody>
          <a:bodyPr/>
          <a:p>
            <a:r>
              <a:rPr dirty="0" lang="ru-RU"/>
              <a:t>Определи тип текста, тему и главную мысль.</a:t>
            </a:r>
            <a:br>
              <a:rPr dirty="0" lang="ru-RU"/>
            </a:br>
            <a:endParaRPr dirty="0"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Объект 1"/>
          <p:cNvSpPr>
            <a:spLocks noGrp="1"/>
          </p:cNvSpPr>
          <p:nvPr>
            <p:ph idx="1"/>
          </p:nvPr>
        </p:nvSpPr>
        <p:spPr>
          <a:xfrm>
            <a:off x="699247" y="1124745"/>
            <a:ext cx="7745505" cy="5001418"/>
          </a:xfrm>
        </p:spPr>
        <p:txBody>
          <a:bodyPr>
            <a:normAutofit/>
          </a:bodyPr>
          <a:p>
            <a:pPr indent="0" lvl="0" marL="68580">
              <a:buClrTx/>
              <a:buNone/>
            </a:pPr>
            <a:endParaRPr dirty="0" sz="3200"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lvl="0" marL="525780">
              <a:buClrTx/>
              <a:buFont typeface="Wingdings 2" pitchFamily="18" charset="2"/>
              <a:buAutoNum type="arabicPeriod"/>
            </a:pPr>
            <a:r>
              <a:rPr dirty="0" sz="32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делал старик и кот Епифан</a:t>
            </a:r>
            <a:r>
              <a:rPr dirty="0" sz="3200"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dirty="0" sz="3200"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lvl="0" marL="525780">
              <a:buClrTx/>
              <a:buFont typeface="Wingdings 2" pitchFamily="18" charset="2"/>
              <a:buAutoNum type="arabicPeriod"/>
            </a:pPr>
            <a:r>
              <a:rPr dirty="0" sz="32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случай произошел с ними на рыбалке? </a:t>
            </a:r>
          </a:p>
          <a:p>
            <a:pPr indent="-457200" lvl="0" marL="525780">
              <a:buClrTx/>
              <a:buFont typeface="Wingdings 2" pitchFamily="18" charset="2"/>
              <a:buAutoNum type="arabicPeriod"/>
            </a:pPr>
            <a:r>
              <a:rPr dirty="0" sz="32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исчез кот Епифан?</a:t>
            </a:r>
          </a:p>
          <a:p>
            <a:pPr indent="-457200" lvl="0" marL="525780">
              <a:buClrTx/>
              <a:buFont typeface="Wingdings 2" pitchFamily="18" charset="2"/>
              <a:buAutoNum type="arabicPeriod"/>
            </a:pPr>
            <a:r>
              <a:rPr dirty="0" sz="32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стали ловить рыбу старик и кот Епифан.?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C:\Users\Учитель\Downloads\ерш2.pn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139952" y="2780928"/>
            <a:ext cx="4666667" cy="2780953"/>
          </a:xfrm>
          <a:prstGeom prst="rect"/>
          <a:noFill/>
          <a:ln>
            <a:solidFill>
              <a:schemeClr val="accent2"/>
            </a:solidFill>
          </a:ln>
        </p:spPr>
      </p:pic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6336704" cy="724942"/>
          </a:xfrm>
        </p:spPr>
        <p:txBody>
          <a:bodyPr>
            <a:normAutofit fontScale="90000"/>
          </a:bodyPr>
          <a:p>
            <a:r>
              <a:rPr dirty="0" lang="ru-RU" smtClean="0">
                <a:solidFill>
                  <a:schemeClr val="tx2"/>
                </a:solidFill>
              </a:rPr>
              <a:t>ЁРШ-ОБЫКНОВЕННЫЙ</a:t>
            </a:r>
            <a:endParaRPr dirty="0" lang="ru-RU">
              <a:solidFill>
                <a:schemeClr val="tx2"/>
              </a:solidFill>
            </a:endParaRPr>
          </a:p>
        </p:txBody>
      </p:sp>
      <p:sp>
        <p:nvSpPr>
          <p:cNvPr id="1048595" name="Прямоугольник 5"/>
          <p:cNvSpPr/>
          <p:nvPr/>
        </p:nvSpPr>
        <p:spPr>
          <a:xfrm>
            <a:off x="467544" y="2274838"/>
            <a:ext cx="3096344" cy="3558540"/>
          </a:xfrm>
          <a:prstGeom prst="rect"/>
        </p:spPr>
        <p:txBody>
          <a:bodyPr wrap="square">
            <a:spAutoFit/>
          </a:bodyPr>
          <a:p>
            <a:r>
              <a:rPr dirty="0" lang="ru-RU" smtClean="0"/>
              <a:t>Ёрш - рыбка небольшая, ее средние размеры составляют 7-10 см., вес не более 100 г. Действительно, он очень похож на ершик, особенно когда его вынут из воды. Он сразу примет позу устрашения - поднимет колючий спинной плавник, расправит плавники в разные стороны и загнет свой хвост набок</a:t>
            </a:r>
            <a:endParaRPr dirty="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C:\Users\000\Downloads\Квитанция Сбербанка РФ_files\3228971_large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395536" y="2852936"/>
            <a:ext cx="3882576" cy="3590231"/>
          </a:xfrm>
          <a:prstGeom prst="rect"/>
          <a:noFill/>
          <a:ln>
            <a:solidFill>
              <a:schemeClr val="accent5"/>
            </a:solidFill>
          </a:ln>
        </p:spPr>
      </p:pic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688491" y="570156"/>
            <a:ext cx="3955517" cy="1054250"/>
          </a:xfrm>
        </p:spPr>
        <p:txBody>
          <a:bodyPr/>
          <a:p>
            <a:r>
              <a:rPr dirty="0" lang="ru-RU" smtClean="0"/>
              <a:t>ПЛО</a:t>
            </a:r>
            <a:r>
              <a:rPr dirty="0" lang="ru-RU" smtClean="0">
                <a:solidFill>
                  <a:srgbClr val="FF0000"/>
                </a:solidFill>
              </a:rPr>
              <a:t>Т</a:t>
            </a:r>
            <a:r>
              <a:rPr dirty="0" lang="ru-RU" smtClean="0"/>
              <a:t>-ПЛО</a:t>
            </a:r>
            <a:r>
              <a:rPr dirty="0" lang="ru-RU" u="sng" smtClean="0">
                <a:solidFill>
                  <a:srgbClr val="FF0000"/>
                </a:solidFill>
              </a:rPr>
              <a:t>Т</a:t>
            </a:r>
            <a:r>
              <a:rPr dirty="0" lang="ru-RU" smtClean="0"/>
              <a:t>Ы</a:t>
            </a:r>
            <a:endParaRPr dirty="0" lang="ru-RU"/>
          </a:p>
        </p:txBody>
      </p:sp>
      <p:pic>
        <p:nvPicPr>
          <p:cNvPr id="2097156" name="Picture 2" descr="C:\Users\000\Downloads\Квитанция Сбербанка РФ_files\u_55c5637e18905078fcc42de9376a963a_800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4798906" y="3356992"/>
            <a:ext cx="3578717" cy="2880320"/>
          </a:xfrm>
          <a:prstGeom prst="rect"/>
          <a:noFill/>
          <a:ln>
            <a:solidFill>
              <a:schemeClr val="accent5"/>
            </a:solidFill>
          </a:ln>
        </p:spPr>
      </p:pic>
      <p:pic>
        <p:nvPicPr>
          <p:cNvPr id="2097157" name="Picture 3" descr="C:\Users\000\Downloads\Квитанция Сбербанка РФ_files\400px-Log_driving_in_Vancouver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4961178" y="404664"/>
            <a:ext cx="3312368" cy="2448272"/>
          </a:xfrm>
          <a:prstGeom prst="rect"/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1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2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8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9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5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6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 descr="C:\Users\000\Downloads\Квитанция Сбербанка РФ_files\ИИИ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448101" y="2564904"/>
            <a:ext cx="5860203" cy="3561259"/>
          </a:xfrm>
          <a:prstGeom prst="rect"/>
          <a:noFill/>
        </p:spPr>
      </p:pic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p>
            <a:pPr indent="-571500" marL="571500">
              <a:buFont typeface="Wingdings" pitchFamily="2" charset="2"/>
              <a:buChar char="q"/>
            </a:pPr>
            <a:r>
              <a:rPr dirty="0" lang="ru-RU" smtClean="0"/>
              <a:t>Чем знаменит кот Епифан?</a:t>
            </a:r>
            <a:br>
              <a:rPr dirty="0" lang="ru-RU" smtClean="0"/>
            </a:br>
            <a:r>
              <a:rPr dirty="0" sz="3100" lang="ru-RU" smtClean="0"/>
              <a:t> </a:t>
            </a:r>
            <a:endParaRPr dirty="0" sz="3100" lang="ru-RU"/>
          </a:p>
        </p:txBody>
      </p:sp>
      <p:sp>
        <p:nvSpPr>
          <p:cNvPr id="1048598" name="TextBox 3"/>
          <p:cNvSpPr txBox="1"/>
          <p:nvPr/>
        </p:nvSpPr>
        <p:spPr>
          <a:xfrm>
            <a:off x="611560" y="1556792"/>
            <a:ext cx="7128792" cy="10058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000" lang="ru-RU" smtClean="0"/>
              <a:t>Лежит кот на бревне, опустил лапу в воду. Вот плывут стайкой рыбёшки, а кот подцепит когтями одну рыбку и съест.</a:t>
            </a:r>
            <a:endParaRPr dirty="0" sz="200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Объект 1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buClr>
                <a:srgbClr val="873624"/>
              </a:buClr>
            </a:pPr>
            <a:r>
              <a:rPr dirty="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dirty="0" sz="280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1.</a:t>
            </a:r>
            <a:r>
              <a:rPr dirty="0" sz="2800" lang="ru-RU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dirty="0" sz="280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Маленькая рыбка – коту.</a:t>
            </a:r>
            <a:endParaRPr dirty="0" sz="2800" lang="ru-RU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73624"/>
              </a:buClr>
            </a:pPr>
            <a:r>
              <a:rPr dirty="0" sz="280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2.  Кот на плотах.</a:t>
            </a:r>
          </a:p>
          <a:p>
            <a:pPr lvl="0">
              <a:buClr>
                <a:srgbClr val="873624"/>
              </a:buClr>
            </a:pPr>
            <a:r>
              <a:rPr dirty="0" sz="280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3.  Умный Епифан.</a:t>
            </a:r>
            <a:endParaRPr dirty="0" sz="2800" lang="ru-RU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73624"/>
              </a:buClr>
            </a:pPr>
            <a:r>
              <a:rPr dirty="0" sz="2800"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4.  Два рыбака.</a:t>
            </a:r>
          </a:p>
          <a:p>
            <a:pPr lvl="0">
              <a:buClr>
                <a:srgbClr val="873624"/>
              </a:buClr>
            </a:pPr>
            <a:endParaRPr dirty="0" lang="ru-RU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73624"/>
              </a:buClr>
            </a:pPr>
            <a:endParaRPr dirty="0" lang="ru-RU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 lvl="0">
              <a:buClr>
                <a:srgbClr val="873624"/>
              </a:buClr>
            </a:pPr>
            <a:endParaRPr dirty="0"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48600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План:</a:t>
            </a:r>
            <a:endParaRPr dirty="0" lang="ru-RU"/>
          </a:p>
        </p:txBody>
      </p:sp>
      <p:pic>
        <p:nvPicPr>
          <p:cNvPr id="2097159" name="Picture 2" descr="C:\Users\000\Downloads\Квитанция Сбербанка РФ_files\654881846.gif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123728" y="548680"/>
            <a:ext cx="1114425" cy="1085850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Объект 1"/>
          <p:cNvSpPr>
            <a:spLocks noGrp="1"/>
          </p:cNvSpPr>
          <p:nvPr>
            <p:ph idx="1"/>
          </p:nvPr>
        </p:nvSpPr>
        <p:spPr/>
        <p:txBody>
          <a:bodyPr/>
          <a:p>
            <a:pPr algn="just" indent="-274320" lvl="0" marL="342900">
              <a:buClrTx/>
              <a:buFont typeface="Arial" pitchFamily="34" charset="0"/>
              <a:buChar char="•"/>
            </a:pP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Старик удил рыбу</a:t>
            </a:r>
            <a:r>
              <a:rPr dirty="0" sz="2800"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Епифан сидел рядом.</a:t>
            </a:r>
          </a:p>
          <a:p>
            <a:pPr algn="just" indent="-274320" lvl="0" marL="342900">
              <a:buClrTx/>
              <a:buFont typeface="Arial" pitchFamily="34" charset="0"/>
              <a:buChar char="•"/>
            </a:pP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он девался</a:t>
            </a:r>
            <a:r>
              <a:rPr dirty="0" sz="2800"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indent="-274320" lvl="0" marL="342900">
              <a:buClrTx/>
              <a:buFont typeface="Arial" pitchFamily="34" charset="0"/>
              <a:buChar char="•"/>
            </a:pP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Лежит кот на бревне</a:t>
            </a:r>
            <a:r>
              <a:rPr dirty="0" sz="2800"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опустил лапу на воду.</a:t>
            </a:r>
            <a:endParaRPr dirty="0" sz="2800"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2425" lvl="0" marL="0">
              <a:buClrTx/>
              <a:buFont typeface="Arial" pitchFamily="34" charset="0"/>
              <a:buChar char="•"/>
            </a:pP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плывут стайкой рыбёшки</a:t>
            </a:r>
            <a:r>
              <a:rPr dirty="0" sz="2800"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 </a:t>
            </a:r>
            <a:r>
              <a:rPr dirty="0" sz="2800"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подцепит </a:t>
            </a: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когтями одну рыбку и съест.</a:t>
            </a:r>
          </a:p>
          <a:p>
            <a:pPr indent="352425" lvl="0" marL="0">
              <a:buClrTx/>
              <a:buFont typeface="Arial" pitchFamily="34" charset="0"/>
              <a:buChar char="•"/>
            </a:pP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 удит лапой с когтями</a:t>
            </a:r>
            <a:r>
              <a:rPr dirty="0" sz="2800"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dirty="0" sz="2800"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рыбак – удочкой с крючком.</a:t>
            </a:r>
          </a:p>
          <a:p>
            <a:endParaRPr dirty="0" lang="ru-RU"/>
          </a:p>
        </p:txBody>
      </p:sp>
      <p:sp>
        <p:nvSpPr>
          <p:cNvPr id="1048602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000" lang="ru-RU">
                <a:solidFill>
                  <a:prstClr val="black"/>
                </a:solidFill>
                <a:latin typeface="Calibri"/>
              </a:rPr>
              <a:t>Обрати внимание на построение предложений:</a:t>
            </a:r>
            <a:endParaRPr dirty="0" lang="ru-RU"/>
          </a:p>
        </p:txBody>
      </p:sp>
      <p:pic>
        <p:nvPicPr>
          <p:cNvPr id="2097160" name="Picture 2" descr="C:\Users\000\Downloads\Квитанция Сбербанка РФ_files\654881846.gif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187624" y="980728"/>
            <a:ext cx="1114425" cy="1085850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lastClr="000000" val="windowText"/>
      </a:dk1>
      <a:lt1>
        <a:sysClr lastClr="FFFFFF" val="window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r="5400000" dist="127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algn="tl" flip="none" sx="60000" sy="60000" tx="0" ty="0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Grizli777</Company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PowerPoint</dc:title>
  <dc:creator>000</dc:creator>
  <cp:lastModifiedBy>Наталья Першина</cp:lastModifiedBy>
  <dcterms:created xsi:type="dcterms:W3CDTF">2016-10-12T08:02:50Z</dcterms:created>
  <dcterms:modified xsi:type="dcterms:W3CDTF">2023-01-03T16:56:14Z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6752b52e716143528638cfdeb2e52750</vt:lpwstr>
  </property>
</Properties>
</file>