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75" r:id="rId4"/>
    <p:sldId id="262" r:id="rId5"/>
    <p:sldId id="263" r:id="rId6"/>
    <p:sldId id="276" r:id="rId7"/>
    <p:sldId id="277" r:id="rId8"/>
    <p:sldId id="265" r:id="rId9"/>
    <p:sldId id="268" r:id="rId10"/>
    <p:sldId id="269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7" autoAdjust="0"/>
    <p:restoredTop sz="94660"/>
  </p:normalViewPr>
  <p:slideViewPr>
    <p:cSldViewPr>
      <p:cViewPr varScale="1">
        <p:scale>
          <a:sx n="81" d="100"/>
          <a:sy n="81" d="100"/>
        </p:scale>
        <p:origin x="172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2DD68-AC73-48C0-81C9-83950A2894C2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67335-A76E-40F3-B784-58E61B14D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55531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C226-5747-433D-B692-F3EC0026F21C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99FF-9EF9-4B8B-8A96-53E8375E0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3550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D6699-5105-4B6E-9626-220BF076189D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92C4D-D1C5-44B3-8CBC-47271B37C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46424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309E3-EFED-4120-BA98-3EE3F405C7B3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5FBA-2A33-4BA8-8939-F0274FBC8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59067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AC195-E054-47C5-B0E9-B0B05ED570CF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95E8A-370C-431C-84C2-6FEE871E2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20173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445A-B81E-45A0-BD19-434117B948E6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AA803-6738-4B81-B3EE-A6A91C939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63979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3DA3C-22AA-4FB8-8111-B6619578D799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5A6C0-DEE0-4B03-AD04-AEC5F9142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33965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8F67F-899B-4EA5-B7AA-0E208E7D6852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84982-EDCF-46CC-A599-34AC7C3C9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1855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29C97-CF9E-4457-8342-9E086C1D0B6A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0C5C3-FFCC-4BD4-8839-2AB07CBD4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285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2CA22-81E1-4A81-963A-BA6BE96EC665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61CE-B58F-4F10-8A47-F8BA86064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8757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C4560-C718-40E0-B273-3FEF36E8E8A8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4815-7A8E-49A5-AB39-BFF4DE7D7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23881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8000">
              <a:srgbClr val="99CCFF"/>
            </a:gs>
            <a:gs pos="36000">
              <a:srgbClr val="9966FF"/>
            </a:gs>
            <a:gs pos="54000">
              <a:srgbClr val="CC99FF"/>
            </a:gs>
            <a:gs pos="75000">
              <a:srgbClr val="99CCFF"/>
            </a:gs>
            <a:gs pos="100000">
              <a:srgbClr val="CCCC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9B3BF-34FF-4740-AF6F-AC9AE7A7D93A}" type="datetimeFigureOut">
              <a:rPr lang="ru-RU"/>
              <a:pPr>
                <a:defRPr/>
              </a:pPr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17392A-A347-4AD6-94CF-06F83D1B3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88603" y="1844007"/>
            <a:ext cx="8550950" cy="1938992"/>
          </a:xfrm>
          <a:prstGeom prst="rect">
            <a:avLst/>
          </a:prstGeom>
          <a:gradFill>
            <a:gsLst>
              <a:gs pos="100000">
                <a:srgbClr val="FFFF00"/>
              </a:gs>
              <a:gs pos="18000">
                <a:srgbClr val="99CCFF"/>
              </a:gs>
              <a:gs pos="36000">
                <a:srgbClr val="9966FF"/>
              </a:gs>
              <a:gs pos="54000">
                <a:srgbClr val="CC99FF"/>
              </a:gs>
              <a:gs pos="75000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</a:gra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6000" b="1" dirty="0">
                <a:latin typeface="Monotype Corsiva" panose="03010101010201010101" pitchFamily="66" charset="0"/>
              </a:rPr>
              <a:t>Количество вещества. Моль. </a:t>
            </a:r>
          </a:p>
          <a:p>
            <a:pPr algn="ctr"/>
            <a:r>
              <a:rPr lang="ru-RU" sz="6000" b="1" dirty="0">
                <a:latin typeface="Monotype Corsiva" panose="03010101010201010101" pitchFamily="66" charset="0"/>
              </a:rPr>
              <a:t>Молярная масса.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57065" y="4430877"/>
            <a:ext cx="2850671" cy="769441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6 </a:t>
            </a:r>
            <a:r>
              <a:rPr lang="ru-RU" sz="4400" b="1" dirty="0">
                <a:solidFill>
                  <a:srgbClr val="002060"/>
                </a:solidFill>
                <a:latin typeface="Arial"/>
                <a:cs typeface="Arial"/>
              </a:rPr>
              <a:t>∙ 10</a:t>
            </a:r>
            <a:r>
              <a:rPr lang="ru-RU" sz="4400" b="1" baseline="30000" dirty="0">
                <a:solidFill>
                  <a:srgbClr val="002060"/>
                </a:solidFill>
                <a:latin typeface="Arial"/>
                <a:cs typeface="Arial"/>
              </a:rPr>
              <a:t>23</a:t>
            </a:r>
            <a:r>
              <a:rPr lang="ru-RU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lang="ru-RU" sz="4400" dirty="0">
              <a:solidFill>
                <a:srgbClr val="00206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86535" y="148835"/>
            <a:ext cx="1881568" cy="1347304"/>
            <a:chOff x="341530" y="2951024"/>
            <a:chExt cx="1881568" cy="1347304"/>
          </a:xfrm>
          <a:scene3d>
            <a:camera prst="perspectiveHeroicExtremeLeftFacing"/>
            <a:lightRig rig="threePt" dir="t"/>
          </a:scene3d>
        </p:grpSpPr>
        <p:grpSp>
          <p:nvGrpSpPr>
            <p:cNvPr id="12" name="Группа 11"/>
            <p:cNvGrpSpPr/>
            <p:nvPr/>
          </p:nvGrpSpPr>
          <p:grpSpPr>
            <a:xfrm>
              <a:off x="1621651" y="2951024"/>
              <a:ext cx="601447" cy="1347304"/>
              <a:chOff x="3187089" y="3345283"/>
              <a:chExt cx="601447" cy="1347304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3187089" y="3345283"/>
                <a:ext cx="601447" cy="707886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latin typeface="+mn-lt"/>
                  </a:rPr>
                  <a:t>m</a:t>
                </a:r>
                <a:endParaRPr lang="ru-RU" sz="4000" b="1" dirty="0">
                  <a:latin typeface="+mn-lt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92558" y="3923146"/>
                <a:ext cx="487634" cy="769441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>
                    <a:latin typeface="+mn-lt"/>
                  </a:rPr>
                  <a:t>n</a:t>
                </a:r>
                <a:endParaRPr lang="ru-RU" sz="4400" b="1" dirty="0">
                  <a:latin typeface="+mn-lt"/>
                </a:endParaRPr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3221850" y="4014065"/>
                <a:ext cx="54999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Прямоугольник 12"/>
            <p:cNvSpPr/>
            <p:nvPr/>
          </p:nvSpPr>
          <p:spPr>
            <a:xfrm>
              <a:off x="341530" y="3037506"/>
              <a:ext cx="857927" cy="1015663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>
              <a:spAutoFit/>
            </a:bodyPr>
            <a:lstStyle/>
            <a:p>
              <a:r>
                <a:rPr lang="ru-RU" sz="6000" b="1" dirty="0">
                  <a:latin typeface="+mn-lt"/>
                </a:rPr>
                <a:t>М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16605" y="3145003"/>
              <a:ext cx="58862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/>
                <a:t>=</a:t>
              </a:r>
              <a:endParaRPr lang="ru-RU" sz="5400" dirty="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797025" y="502778"/>
            <a:ext cx="4770530" cy="830997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4800" b="1" dirty="0">
                <a:solidFill>
                  <a:srgbClr val="FF0000"/>
                </a:solidFill>
              </a:rPr>
              <a:t>n =N</a:t>
            </a:r>
            <a:r>
              <a:rPr lang="ru-RU" sz="4800" b="1" dirty="0">
                <a:solidFill>
                  <a:srgbClr val="FF0000"/>
                </a:solidFill>
              </a:rPr>
              <a:t>/</a:t>
            </a:r>
            <a:r>
              <a:rPr lang="en-US" sz="4800" b="1" dirty="0">
                <a:solidFill>
                  <a:srgbClr val="FF0000"/>
                </a:solidFill>
              </a:rPr>
              <a:t>N</a:t>
            </a:r>
            <a:r>
              <a:rPr lang="ru-RU" sz="4800" b="1" baseline="-25000" dirty="0">
                <a:solidFill>
                  <a:srgbClr val="FF0000"/>
                </a:solidFill>
              </a:rPr>
              <a:t>А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8" name="Дата 3"/>
          <p:cNvSpPr>
            <a:spLocks noGrp="1"/>
          </p:cNvSpPr>
          <p:nvPr/>
        </p:nvSpPr>
        <p:spPr>
          <a:xfrm>
            <a:off x="121822" y="4342523"/>
            <a:ext cx="2232025" cy="473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FE3D1156-847F-4B34-8F54-93F8230A76DE}" type="datetime1">
              <a:rPr lang="ru-RU"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30.10.2023</a:t>
            </a:fld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1620" y="593685"/>
            <a:ext cx="756084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+mn-lt"/>
              </a:rPr>
              <a:t>Молярная масса вещества численно совпадает с его </a:t>
            </a:r>
          </a:p>
          <a:p>
            <a:pPr algn="ctr"/>
            <a:r>
              <a:rPr lang="ru-RU" sz="2400" b="1" dirty="0">
                <a:latin typeface="+mn-lt"/>
              </a:rPr>
              <a:t>относительной </a:t>
            </a:r>
            <a:r>
              <a:rPr lang="ru-RU" sz="2400" b="1" dirty="0"/>
              <a:t>м</a:t>
            </a:r>
            <a:r>
              <a:rPr lang="ru-RU" sz="2400" b="1" dirty="0">
                <a:latin typeface="+mn-lt"/>
              </a:rPr>
              <a:t>олекулярной массой.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81690" y="2123855"/>
            <a:ext cx="5873403" cy="286232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b="1" dirty="0">
                <a:latin typeface="+mn-lt"/>
              </a:rPr>
              <a:t>M(Fe</a:t>
            </a:r>
            <a:r>
              <a:rPr lang="en-US" sz="3600" b="1" baseline="-25000" dirty="0">
                <a:latin typeface="+mn-lt"/>
              </a:rPr>
              <a:t>2</a:t>
            </a:r>
            <a:r>
              <a:rPr lang="en-US" sz="3600" b="1" dirty="0">
                <a:latin typeface="+mn-lt"/>
              </a:rPr>
              <a:t>O</a:t>
            </a:r>
            <a:r>
              <a:rPr lang="en-US" sz="3600" b="1" baseline="-25000" dirty="0">
                <a:latin typeface="+mn-lt"/>
              </a:rPr>
              <a:t>3</a:t>
            </a:r>
            <a:r>
              <a:rPr lang="en-US" sz="3600" b="1" dirty="0">
                <a:latin typeface="+mn-lt"/>
              </a:rPr>
              <a:t>) - </a:t>
            </a:r>
            <a:r>
              <a:rPr lang="ru-RU" sz="3600" b="1" dirty="0">
                <a:latin typeface="+mn-lt"/>
              </a:rPr>
              <a:t>?</a:t>
            </a:r>
          </a:p>
          <a:p>
            <a:endParaRPr lang="ru-RU" sz="3600" b="1" dirty="0">
              <a:latin typeface="+mn-lt"/>
            </a:endParaRPr>
          </a:p>
          <a:p>
            <a:r>
              <a:rPr lang="en-US" sz="3600" b="1" dirty="0" err="1">
                <a:latin typeface="+mn-lt"/>
              </a:rPr>
              <a:t>Mr</a:t>
            </a:r>
            <a:r>
              <a:rPr lang="en-US" sz="3600" b="1" dirty="0">
                <a:latin typeface="+mn-lt"/>
              </a:rPr>
              <a:t>(Fe</a:t>
            </a:r>
            <a:r>
              <a:rPr lang="en-US" sz="3600" b="1" baseline="-25000" dirty="0">
                <a:latin typeface="+mn-lt"/>
              </a:rPr>
              <a:t>2</a:t>
            </a:r>
            <a:r>
              <a:rPr lang="en-US" sz="3600" b="1" dirty="0">
                <a:latin typeface="+mn-lt"/>
              </a:rPr>
              <a:t>O</a:t>
            </a:r>
            <a:r>
              <a:rPr lang="en-US" sz="3600" b="1" baseline="-25000" dirty="0">
                <a:latin typeface="+mn-lt"/>
              </a:rPr>
              <a:t>3</a:t>
            </a:r>
            <a:r>
              <a:rPr lang="en-US" sz="3600" b="1" dirty="0">
                <a:latin typeface="+mn-lt"/>
              </a:rPr>
              <a:t>) = 56·2 + 16 ·3 = 160</a:t>
            </a:r>
          </a:p>
          <a:p>
            <a:endParaRPr lang="en-US" sz="3600" b="1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M(Fe</a:t>
            </a:r>
            <a:r>
              <a:rPr lang="en-US" sz="3600" b="1" baseline="-25000" dirty="0">
                <a:latin typeface="+mn-lt"/>
              </a:rPr>
              <a:t>2</a:t>
            </a:r>
            <a:r>
              <a:rPr lang="en-US" sz="3600" b="1" dirty="0">
                <a:latin typeface="+mn-lt"/>
              </a:rPr>
              <a:t>O</a:t>
            </a:r>
            <a:r>
              <a:rPr lang="en-US" sz="3600" b="1" baseline="-25000" dirty="0">
                <a:latin typeface="+mn-lt"/>
              </a:rPr>
              <a:t>3</a:t>
            </a:r>
            <a:r>
              <a:rPr lang="en-US" sz="3600" b="1" dirty="0">
                <a:latin typeface="+mn-lt"/>
              </a:rPr>
              <a:t>) = 160 </a:t>
            </a:r>
            <a:r>
              <a:rPr lang="ru-RU" sz="3600" b="1" dirty="0">
                <a:latin typeface="+mn-lt"/>
              </a:rPr>
              <a:t>г</a:t>
            </a:r>
            <a:r>
              <a:rPr lang="en-US" sz="3600" b="1" dirty="0">
                <a:latin typeface="+mn-lt"/>
              </a:rPr>
              <a:t>/</a:t>
            </a:r>
            <a:r>
              <a:rPr lang="ru-RU" sz="3600" b="1" dirty="0">
                <a:latin typeface="+mn-lt"/>
              </a:rPr>
              <a:t>моль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1550" y="233645"/>
            <a:ext cx="495055" cy="1323439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r>
              <a:rPr lang="ru-RU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3187255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>
                <a:alpha val="38000"/>
              </a:srgbClr>
            </a:gs>
            <a:gs pos="18000">
              <a:srgbClr val="99CCFF"/>
            </a:gs>
            <a:gs pos="36000">
              <a:srgbClr val="9966FF"/>
            </a:gs>
            <a:gs pos="54000">
              <a:srgbClr val="CC99FF"/>
            </a:gs>
            <a:gs pos="75000">
              <a:srgbClr val="99CCFF"/>
            </a:gs>
            <a:gs pos="100000">
              <a:srgbClr val="CCCCF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449" y="249124"/>
            <a:ext cx="8403070" cy="584775"/>
          </a:xfrm>
          <a:prstGeom prst="rect">
            <a:avLst/>
          </a:prstGeom>
          <a:solidFill>
            <a:schemeClr val="lt1"/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 </a:t>
            </a:r>
            <a:r>
              <a:rPr lang="ru-RU" sz="3200" b="1" dirty="0">
                <a:solidFill>
                  <a:srgbClr val="7030A0"/>
                </a:solidFill>
                <a:latin typeface="+mn-lt"/>
              </a:rPr>
              <a:t>Какую массу имеют 5 моль углекислого газа?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41" y="1264113"/>
            <a:ext cx="2546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Дано:</a:t>
            </a:r>
          </a:p>
          <a:p>
            <a:r>
              <a:rPr lang="en-US" sz="2400" b="1" dirty="0"/>
              <a:t>n(CO</a:t>
            </a:r>
            <a:r>
              <a:rPr lang="en-US" sz="2400" b="1" baseline="-25000" dirty="0"/>
              <a:t>2</a:t>
            </a:r>
            <a:r>
              <a:rPr lang="en-US" sz="2400" b="1" dirty="0"/>
              <a:t>) = 5 </a:t>
            </a:r>
            <a:r>
              <a:rPr lang="ru-RU" sz="2400" b="1" dirty="0"/>
              <a:t>моль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88206" y="1264113"/>
            <a:ext cx="2606345" cy="1618584"/>
            <a:chOff x="3356865" y="2213865"/>
            <a:chExt cx="2565285" cy="1575175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3356865" y="3068960"/>
              <a:ext cx="256528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922150" y="2213865"/>
              <a:ext cx="0" cy="15751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16504" y="2303875"/>
            <a:ext cx="1954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m(CO</a:t>
            </a:r>
            <a:r>
              <a:rPr lang="en-US" sz="2800" b="1" baseline="-25000" dirty="0"/>
              <a:t>2</a:t>
            </a:r>
            <a:r>
              <a:rPr lang="en-US" sz="2800" b="1" dirty="0"/>
              <a:t>) - </a:t>
            </a:r>
            <a:r>
              <a:rPr lang="ru-RU" sz="2800" b="1" dirty="0"/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2780" y="1126934"/>
            <a:ext cx="1630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Решение:</a:t>
            </a:r>
          </a:p>
        </p:txBody>
      </p:sp>
      <p:grpSp>
        <p:nvGrpSpPr>
          <p:cNvPr id="23" name="Группа 22"/>
          <p:cNvGrpSpPr/>
          <p:nvPr/>
        </p:nvGrpSpPr>
        <p:grpSpPr>
          <a:xfrm>
            <a:off x="3058657" y="1739384"/>
            <a:ext cx="2273469" cy="830997"/>
            <a:chOff x="5112060" y="1875261"/>
            <a:chExt cx="2273469" cy="830997"/>
          </a:xfrm>
        </p:grpSpPr>
        <p:sp>
          <p:nvSpPr>
            <p:cNvPr id="19" name="TextBox 18"/>
            <p:cNvSpPr txBox="1"/>
            <p:nvPr/>
          </p:nvSpPr>
          <p:spPr>
            <a:xfrm>
              <a:off x="5112060" y="1875261"/>
              <a:ext cx="118013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>
                  <a:latin typeface="+mn-lt"/>
                </a:rPr>
                <a:t>m = </a:t>
              </a:r>
              <a:endParaRPr lang="ru-RU" sz="4400" b="1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66926" y="1875261"/>
              <a:ext cx="121860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 err="1">
                  <a:latin typeface="+mn-lt"/>
                </a:rPr>
                <a:t>M</a:t>
              </a:r>
              <a:r>
                <a:rPr lang="en-US" sz="4800" b="1" dirty="0" err="1">
                  <a:latin typeface="Arial"/>
                  <a:cs typeface="Arial"/>
                </a:rPr>
                <a:t>∙</a:t>
              </a:r>
              <a:r>
                <a:rPr lang="en-US" sz="4800" b="1" dirty="0" err="1">
                  <a:latin typeface="+mn-lt"/>
                </a:rPr>
                <a:t>n</a:t>
              </a:r>
              <a:endParaRPr lang="ru-RU" sz="4800" b="1" dirty="0">
                <a:latin typeface="+mn-l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681790" y="3080395"/>
            <a:ext cx="59338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1)M(CO</a:t>
            </a:r>
            <a:r>
              <a:rPr lang="en-US" sz="2800" b="1" baseline="-25000" dirty="0"/>
              <a:t>2</a:t>
            </a:r>
            <a:r>
              <a:rPr lang="en-US" sz="2800" b="1" dirty="0"/>
              <a:t>) = 12 + 16 ·2 = 44 </a:t>
            </a:r>
            <a:r>
              <a:rPr lang="ru-RU" sz="2800" b="1" dirty="0"/>
              <a:t>г</a:t>
            </a:r>
            <a:r>
              <a:rPr lang="en-US" sz="2800" b="1" dirty="0"/>
              <a:t>/</a:t>
            </a:r>
            <a:r>
              <a:rPr lang="ru-RU" sz="2800" b="1" dirty="0"/>
              <a:t>моль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66562" y="3721027"/>
            <a:ext cx="6413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2)m(CO</a:t>
            </a:r>
            <a:r>
              <a:rPr lang="en-US" sz="2800" b="1" baseline="-25000" dirty="0"/>
              <a:t>2</a:t>
            </a:r>
            <a:r>
              <a:rPr lang="en-US" sz="2800" b="1" dirty="0"/>
              <a:t>) = 44</a:t>
            </a:r>
            <a:r>
              <a:rPr lang="ru-RU" sz="2800" b="1" dirty="0"/>
              <a:t> г</a:t>
            </a:r>
            <a:r>
              <a:rPr lang="en-US" sz="2800" b="1" dirty="0"/>
              <a:t>/</a:t>
            </a:r>
            <a:r>
              <a:rPr lang="ru-RU" sz="2800" b="1" dirty="0"/>
              <a:t>моль·5 моль = 220 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38667" y="4605973"/>
            <a:ext cx="397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Ответ: </a:t>
            </a:r>
            <a:r>
              <a:rPr lang="en-US" sz="2800" b="1" dirty="0"/>
              <a:t>m(CO</a:t>
            </a:r>
            <a:r>
              <a:rPr lang="en-US" sz="2800" b="1" baseline="-25000" dirty="0"/>
              <a:t>2</a:t>
            </a:r>
            <a:r>
              <a:rPr lang="en-US" sz="2800" b="1" dirty="0"/>
              <a:t>) = 220</a:t>
            </a:r>
            <a:r>
              <a:rPr lang="ru-RU" sz="2800" b="1" dirty="0"/>
              <a:t> г</a:t>
            </a:r>
          </a:p>
        </p:txBody>
      </p:sp>
    </p:spTree>
    <p:extLst>
      <p:ext uri="{BB962C8B-B14F-4D97-AF65-F5344CB8AC3E}">
        <p14:creationId xmlns:p14="http://schemas.microsoft.com/office/powerpoint/2010/main" val="112611408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529" y="323655"/>
            <a:ext cx="8595955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Задача 1. </a:t>
            </a:r>
          </a:p>
          <a:p>
            <a:r>
              <a:rPr lang="ru-RU" sz="3200" b="1" dirty="0"/>
              <a:t>Имеется 585 г поваренной соли (</a:t>
            </a:r>
            <a:r>
              <a:rPr lang="en-US" sz="3200" b="1" dirty="0" err="1"/>
              <a:t>NaCl</a:t>
            </a:r>
            <a:r>
              <a:rPr lang="en-US" sz="3200" b="1" dirty="0"/>
              <a:t>).</a:t>
            </a:r>
            <a:r>
              <a:rPr lang="ru-RU" sz="3200" b="1" dirty="0"/>
              <a:t> </a:t>
            </a:r>
          </a:p>
          <a:p>
            <a:r>
              <a:rPr lang="ru-RU" sz="3200" b="1" dirty="0"/>
              <a:t>Сколько моль  это составляет?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529" y="2348880"/>
            <a:ext cx="8595955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Задача 2. </a:t>
            </a:r>
          </a:p>
          <a:p>
            <a:r>
              <a:rPr lang="ru-RU" sz="3200" b="1" dirty="0"/>
              <a:t>Какую массу имеют 2,5 моль мела </a:t>
            </a:r>
            <a:r>
              <a:rPr lang="en-US" sz="3200" b="1" dirty="0"/>
              <a:t>(CaCO</a:t>
            </a:r>
            <a:r>
              <a:rPr lang="en-US" sz="3200" b="1" baseline="-25000" dirty="0"/>
              <a:t>3</a:t>
            </a:r>
            <a:r>
              <a:rPr lang="en-US" sz="3200" b="1" dirty="0"/>
              <a:t>)</a:t>
            </a:r>
            <a:r>
              <a:rPr lang="ru-RU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6547121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 txBox="1">
            <a:spLocks noChangeArrowheads="1"/>
          </p:cNvSpPr>
          <p:nvPr/>
        </p:nvSpPr>
        <p:spPr>
          <a:xfrm>
            <a:off x="284702" y="548680"/>
            <a:ext cx="8640960" cy="1125125"/>
          </a:xfrm>
          <a:prstGeom prst="rect">
            <a:avLst/>
          </a:prstGeom>
          <a:gradFill>
            <a:gsLst>
              <a:gs pos="9000">
                <a:srgbClr val="FFFF00"/>
              </a:gs>
              <a:gs pos="18000">
                <a:srgbClr val="99CCFF"/>
              </a:gs>
              <a:gs pos="36000">
                <a:srgbClr val="9966FF"/>
              </a:gs>
              <a:gs pos="54000">
                <a:srgbClr val="CC99FF"/>
              </a:gs>
              <a:gs pos="75000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</a:gradFill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Химия - наука о… 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76545" y="2663915"/>
            <a:ext cx="8426865" cy="2273300"/>
          </a:xfrm>
          <a:prstGeom prst="rect">
            <a:avLst/>
          </a:prstGeom>
          <a:gradFill>
            <a:gsLst>
              <a:gs pos="98000">
                <a:srgbClr val="FFFF00"/>
              </a:gs>
              <a:gs pos="18000">
                <a:srgbClr val="99CCFF"/>
              </a:gs>
              <a:gs pos="36000">
                <a:srgbClr val="9966FF"/>
              </a:gs>
              <a:gs pos="54000">
                <a:srgbClr val="CC99FF"/>
              </a:gs>
              <a:gs pos="75000">
                <a:srgbClr val="99CCFF"/>
              </a:gs>
              <a:gs pos="100000">
                <a:srgbClr val="CCCCFF"/>
              </a:gs>
            </a:gsLst>
            <a:path path="circle">
              <a:fillToRect l="100000" b="100000"/>
            </a:path>
          </a:gradFill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/>
              <a:t>Как и в каких единицах можно измерить вещество?</a:t>
            </a:r>
          </a:p>
        </p:txBody>
      </p:sp>
    </p:spTree>
    <p:extLst>
      <p:ext uri="{BB962C8B-B14F-4D97-AF65-F5344CB8AC3E}">
        <p14:creationId xmlns:p14="http://schemas.microsoft.com/office/powerpoint/2010/main" val="2135936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171927"/>
              </p:ext>
            </p:extLst>
          </p:nvPr>
        </p:nvGraphicFramePr>
        <p:xfrm>
          <a:off x="0" y="413665"/>
          <a:ext cx="9144000" cy="5868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6875">
                  <a:extLst>
                    <a:ext uri="{9D8B030D-6E8A-4147-A177-3AD203B41FA5}">
                      <a16:colId xmlns:a16="http://schemas.microsoft.com/office/drawing/2014/main" val="2500098728"/>
                    </a:ext>
                  </a:extLst>
                </a:gridCol>
                <a:gridCol w="2475275">
                  <a:extLst>
                    <a:ext uri="{9D8B030D-6E8A-4147-A177-3AD203B41FA5}">
                      <a16:colId xmlns:a16="http://schemas.microsoft.com/office/drawing/2014/main" val="3667072395"/>
                    </a:ext>
                  </a:extLst>
                </a:gridCol>
                <a:gridCol w="3221850">
                  <a:extLst>
                    <a:ext uri="{9D8B030D-6E8A-4147-A177-3AD203B41FA5}">
                      <a16:colId xmlns:a16="http://schemas.microsoft.com/office/drawing/2014/main" val="3871385984"/>
                    </a:ext>
                  </a:extLst>
                </a:gridCol>
              </a:tblGrid>
              <a:tr h="117460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Величина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Обозначение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solidFill>
                            <a:schemeClr val="tx1"/>
                          </a:solidFill>
                        </a:rPr>
                        <a:t>Единицы измерения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81240"/>
                  </a:ext>
                </a:extLst>
              </a:tr>
              <a:tr h="408314">
                <a:tc>
                  <a:txBody>
                    <a:bodyPr/>
                    <a:lstStyle/>
                    <a:p>
                      <a:r>
                        <a:rPr lang="ru-RU" sz="3600" dirty="0"/>
                        <a:t>Масса</a:t>
                      </a:r>
                    </a:p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m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кг, г, мг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445900"/>
                  </a:ext>
                </a:extLst>
              </a:tr>
              <a:tr h="408314">
                <a:tc>
                  <a:txBody>
                    <a:bodyPr/>
                    <a:lstStyle/>
                    <a:p>
                      <a:r>
                        <a:rPr lang="ru-RU" sz="3600" dirty="0"/>
                        <a:t>Объем</a:t>
                      </a:r>
                    </a:p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V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/>
                        <a:t>л,мл</a:t>
                      </a:r>
                      <a:r>
                        <a:rPr lang="ru-RU" sz="3600" dirty="0"/>
                        <a:t>, м³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38111"/>
                  </a:ext>
                </a:extLst>
              </a:tr>
              <a:tr h="408314">
                <a:tc>
                  <a:txBody>
                    <a:bodyPr/>
                    <a:lstStyle/>
                    <a:p>
                      <a:r>
                        <a:rPr lang="ru-RU" sz="3600" dirty="0"/>
                        <a:t>Количество вещества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n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моль</a:t>
                      </a:r>
                    </a:p>
                    <a:p>
                      <a:pPr algn="ctr"/>
                      <a:r>
                        <a:rPr lang="ru-RU" sz="3600" i="1" dirty="0" err="1"/>
                        <a:t>кмоль,ммоль</a:t>
                      </a:r>
                      <a:endParaRPr lang="ru-RU" sz="3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527365"/>
                  </a:ext>
                </a:extLst>
              </a:tr>
              <a:tr h="408314">
                <a:tc>
                  <a:txBody>
                    <a:bodyPr/>
                    <a:lstStyle/>
                    <a:p>
                      <a:r>
                        <a:rPr lang="ru-RU" sz="3600" dirty="0"/>
                        <a:t>Молярная масса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600" dirty="0"/>
                        <a:t>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г/моль</a:t>
                      </a:r>
                    </a:p>
                    <a:p>
                      <a:pPr algn="ctr"/>
                      <a:r>
                        <a:rPr lang="ru-RU" sz="3200" i="1" dirty="0"/>
                        <a:t>кг/</a:t>
                      </a:r>
                      <a:r>
                        <a:rPr lang="ru-RU" sz="3200" i="1" dirty="0" err="1"/>
                        <a:t>моль,мг</a:t>
                      </a:r>
                      <a:r>
                        <a:rPr lang="ru-RU" sz="3200" i="1" dirty="0"/>
                        <a:t>/моль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92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09811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:\e\Маша\8 кл\iCAENHAGQ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196" y="1223756"/>
            <a:ext cx="2655294" cy="3277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Сахар Сладкий сахар песок 1кг ООО &quot;Лакомка&quot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679" y="700470"/>
            <a:ext cx="2925325" cy="3841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E:\e\Маша\8 кл\1821731[1]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3" y="233644"/>
            <a:ext cx="3237370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362310" y="4495651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+mn-lt"/>
              </a:rPr>
              <a:t>1 кг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48236" y="4519373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latin typeface="+mn-lt"/>
              </a:rPr>
              <a:t>3 кг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2348" y="5679250"/>
            <a:ext cx="2124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+mn-lt"/>
              </a:rPr>
              <a:t>4 моль - ?</a:t>
            </a:r>
          </a:p>
        </p:txBody>
      </p:sp>
    </p:spTree>
    <p:extLst>
      <p:ext uri="{BB962C8B-B14F-4D97-AF65-F5344CB8AC3E}">
        <p14:creationId xmlns:p14="http://schemas.microsoft.com/office/powerpoint/2010/main" val="24130017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538" y="876561"/>
            <a:ext cx="8089138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Один моль </a:t>
            </a:r>
            <a:r>
              <a:rPr lang="ru-RU" sz="2800" b="1" dirty="0"/>
              <a:t>– это такое количество вещества, </a:t>
            </a:r>
          </a:p>
          <a:p>
            <a:r>
              <a:rPr lang="ru-RU" sz="2800" b="1" dirty="0"/>
              <a:t>в котором содержится </a:t>
            </a:r>
            <a:r>
              <a:rPr lang="ru-RU" sz="2800" b="1" dirty="0">
                <a:solidFill>
                  <a:srgbClr val="FF0000"/>
                </a:solidFill>
              </a:rPr>
              <a:t>6 </a:t>
            </a:r>
            <a:r>
              <a:rPr lang="ru-RU" sz="2800" b="1" dirty="0">
                <a:solidFill>
                  <a:srgbClr val="FF0000"/>
                </a:solidFill>
                <a:latin typeface="Arial"/>
                <a:cs typeface="Arial"/>
              </a:rPr>
              <a:t>∙ </a:t>
            </a:r>
            <a:r>
              <a:rPr lang="ru-RU" sz="2800" b="1" dirty="0">
                <a:solidFill>
                  <a:srgbClr val="FF0000"/>
                </a:solidFill>
                <a:cs typeface="Arial"/>
              </a:rPr>
              <a:t>10</a:t>
            </a:r>
            <a:r>
              <a:rPr lang="ru-RU" sz="2800" b="1" baseline="30000" dirty="0">
                <a:solidFill>
                  <a:srgbClr val="FF0000"/>
                </a:solidFill>
                <a:cs typeface="Arial"/>
              </a:rPr>
              <a:t>23</a:t>
            </a:r>
            <a:r>
              <a:rPr lang="ru-RU" sz="2800" b="1" dirty="0">
                <a:solidFill>
                  <a:srgbClr val="FF0000"/>
                </a:solidFill>
                <a:cs typeface="Arial"/>
              </a:rPr>
              <a:t> </a:t>
            </a:r>
            <a:r>
              <a:rPr lang="ru-RU" sz="2800" b="1" dirty="0">
                <a:cs typeface="Arial"/>
              </a:rPr>
              <a:t>структурных частиц </a:t>
            </a:r>
          </a:p>
          <a:p>
            <a:r>
              <a:rPr lang="ru-RU" sz="2800" b="1" dirty="0">
                <a:cs typeface="Arial"/>
              </a:rPr>
              <a:t>этого вещества(атомов, молекул, ионов).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4201" y="220410"/>
            <a:ext cx="8397812" cy="46166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Количество вещества </a:t>
            </a:r>
            <a:r>
              <a:rPr lang="ru-RU" sz="2400" b="1" dirty="0"/>
              <a:t>определяется числом частиц вещества.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3908" y="2555788"/>
            <a:ext cx="829810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В </a:t>
            </a:r>
            <a:r>
              <a:rPr lang="ru-RU" sz="2400" b="1" dirty="0">
                <a:solidFill>
                  <a:srgbClr val="FF0000"/>
                </a:solidFill>
              </a:rPr>
              <a:t>1 моль </a:t>
            </a:r>
            <a:r>
              <a:rPr lang="ru-RU" sz="2400" b="1" dirty="0">
                <a:solidFill>
                  <a:schemeClr val="tx1"/>
                </a:solidFill>
              </a:rPr>
              <a:t>любого вещества содержится </a:t>
            </a:r>
            <a:r>
              <a:rPr lang="ru-RU" sz="32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6 </a:t>
            </a:r>
            <a:r>
              <a:rPr lang="ru-RU" sz="3200" b="1" dirty="0">
                <a:solidFill>
                  <a:srgbClr val="FF0000"/>
                </a:solidFill>
                <a:latin typeface="Monotype Corsiva" panose="03010101010201010101" pitchFamily="66" charset="0"/>
                <a:cs typeface="Arial"/>
              </a:rPr>
              <a:t>∙ 10</a:t>
            </a:r>
            <a:r>
              <a:rPr lang="ru-RU" sz="3200" b="1" baseline="30000" dirty="0">
                <a:solidFill>
                  <a:srgbClr val="FF0000"/>
                </a:solidFill>
                <a:latin typeface="Monotype Corsiva" panose="03010101010201010101" pitchFamily="66" charset="0"/>
                <a:cs typeface="Arial"/>
              </a:rPr>
              <a:t>23</a:t>
            </a:r>
            <a:r>
              <a:rPr lang="ru-RU" sz="3200" b="1" dirty="0">
                <a:solidFill>
                  <a:srgbClr val="FF0000"/>
                </a:solidFill>
                <a:latin typeface="Monotype Corsiva" panose="03010101010201010101" pitchFamily="66" charset="0"/>
                <a:cs typeface="Arial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"/>
                <a:cs typeface="Arial"/>
              </a:rPr>
              <a:t>его частиц.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929" y="2402612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3394" y="3365828"/>
            <a:ext cx="217559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</a:rPr>
              <a:t>6 </a:t>
            </a:r>
            <a:r>
              <a:rPr lang="ru-RU" sz="4400" b="1" dirty="0">
                <a:solidFill>
                  <a:srgbClr val="002060"/>
                </a:solidFill>
                <a:latin typeface="Arial"/>
                <a:cs typeface="Arial"/>
              </a:rPr>
              <a:t>∙ 10</a:t>
            </a:r>
            <a:r>
              <a:rPr lang="ru-RU" sz="4400" b="1" baseline="30000" dirty="0">
                <a:solidFill>
                  <a:srgbClr val="002060"/>
                </a:solidFill>
                <a:latin typeface="Arial"/>
                <a:cs typeface="Arial"/>
              </a:rPr>
              <a:t>23</a:t>
            </a:r>
            <a:r>
              <a:rPr lang="ru-RU" sz="4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9647" y="3444519"/>
            <a:ext cx="5798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 - число (постоянная) Авогадро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1263" y="4150264"/>
            <a:ext cx="3143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Обозначается </a:t>
            </a:r>
            <a:r>
              <a:rPr lang="ru-RU" sz="3200" b="1" dirty="0"/>
              <a:t>- </a:t>
            </a:r>
            <a:r>
              <a:rPr lang="en-US" sz="3200" b="1" dirty="0">
                <a:solidFill>
                  <a:srgbClr val="FF0000"/>
                </a:solidFill>
              </a:rPr>
              <a:t>N</a:t>
            </a:r>
            <a:r>
              <a:rPr lang="ru-RU" sz="3200" b="1" baseline="-25000" dirty="0">
                <a:solidFill>
                  <a:srgbClr val="FF0000"/>
                </a:solidFill>
              </a:rPr>
              <a:t>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020" y="5283075"/>
            <a:ext cx="2250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Измеряется -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0753" y="4917564"/>
            <a:ext cx="27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24651" y="5330921"/>
            <a:ext cx="972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моль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745320" y="5374583"/>
            <a:ext cx="539770" cy="46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/>
          <a:srcRect l="33164" t="4640" r="34793"/>
          <a:stretch/>
        </p:blipFill>
        <p:spPr>
          <a:xfrm>
            <a:off x="7227296" y="3967739"/>
            <a:ext cx="1755194" cy="2722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4481990" y="5904275"/>
            <a:ext cx="260840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000" b="1" dirty="0" err="1">
                <a:solidFill>
                  <a:srgbClr val="002060"/>
                </a:solidFill>
                <a:latin typeface="Bookman Old Style" panose="02050604050505020204" pitchFamily="18" charset="0"/>
              </a:rPr>
              <a:t>Амедео</a:t>
            </a:r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Авогадро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(1776-1856)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188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504" y="548680"/>
            <a:ext cx="8865985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Чтобы отмерить </a:t>
            </a:r>
            <a:r>
              <a:rPr lang="ru-RU" sz="2800" b="1" dirty="0">
                <a:solidFill>
                  <a:srgbClr val="FF0000"/>
                </a:solidFill>
              </a:rPr>
              <a:t>1 моль  </a:t>
            </a:r>
            <a:r>
              <a:rPr lang="ru-RU" sz="2800" b="1" dirty="0">
                <a:solidFill>
                  <a:schemeClr val="tx1"/>
                </a:solidFill>
              </a:rPr>
              <a:t>вещества, нужно взять столько его граммов, какова его относительная    молекулярная  </a:t>
            </a:r>
            <a:r>
              <a:rPr lang="ru-RU" sz="2800" b="1" dirty="0">
                <a:solidFill>
                  <a:srgbClr val="FF0000"/>
                </a:solidFill>
              </a:rPr>
              <a:t>(</a:t>
            </a:r>
            <a:r>
              <a:rPr lang="en-US" sz="2800" b="1" dirty="0" err="1">
                <a:solidFill>
                  <a:srgbClr val="FF0000"/>
                </a:solidFill>
              </a:rPr>
              <a:t>Mr</a:t>
            </a:r>
            <a:r>
              <a:rPr lang="en-US" sz="2800" b="1" dirty="0">
                <a:solidFill>
                  <a:srgbClr val="FF0000"/>
                </a:solidFill>
              </a:rPr>
              <a:t>) </a:t>
            </a:r>
            <a:r>
              <a:rPr lang="ru-RU" sz="2800" b="1" dirty="0">
                <a:solidFill>
                  <a:schemeClr val="tx1"/>
                </a:solidFill>
              </a:rPr>
              <a:t>масса.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6535" y="2438890"/>
            <a:ext cx="2148345" cy="584775"/>
          </a:xfrm>
          <a:prstGeom prst="rect">
            <a:avLst/>
          </a:prstGeom>
          <a:gradFill>
            <a:gsLst>
              <a:gs pos="0">
                <a:srgbClr val="FF0000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Например: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6504" y="3399869"/>
            <a:ext cx="8865985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1 моль </a:t>
            </a:r>
            <a:r>
              <a:rPr lang="ru-RU" sz="2800" b="1" dirty="0">
                <a:solidFill>
                  <a:schemeClr val="tx1"/>
                </a:solidFill>
              </a:rPr>
              <a:t>кислорода(О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₂)= 32, так как </a:t>
            </a:r>
            <a:r>
              <a:rPr lang="en-US" sz="2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(О₂)= 16</a:t>
            </a:r>
            <a:r>
              <a:rPr lang="ru-RU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2=32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6504" y="4284095"/>
            <a:ext cx="8865985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1 моль </a:t>
            </a:r>
            <a:r>
              <a:rPr lang="ru-RU" sz="2800" b="1" dirty="0">
                <a:solidFill>
                  <a:schemeClr val="tx1"/>
                </a:solidFill>
              </a:rPr>
              <a:t>воды(Н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₂О)= 18, так как </a:t>
            </a:r>
            <a:r>
              <a:rPr lang="en-US" sz="2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(Н₂О)= 1</a:t>
            </a:r>
            <a:r>
              <a:rPr lang="ru-RU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2+16=18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504" y="5168321"/>
            <a:ext cx="8865985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1 моль </a:t>
            </a:r>
            <a:r>
              <a:rPr lang="ru-RU" sz="2800" b="1" dirty="0">
                <a:solidFill>
                  <a:schemeClr val="tx1"/>
                </a:solidFill>
              </a:rPr>
              <a:t>железа(</a:t>
            </a:r>
            <a:r>
              <a:rPr lang="en-US" sz="2800" b="1" dirty="0">
                <a:solidFill>
                  <a:schemeClr val="tx1"/>
                </a:solidFill>
              </a:rPr>
              <a:t>Fe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)=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так как </a:t>
            </a:r>
            <a:r>
              <a:rPr lang="en-US" sz="28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)= </a:t>
            </a: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 </a:t>
            </a:r>
            <a:r>
              <a:rPr lang="ru-RU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3967396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21650" y="368660"/>
            <a:ext cx="6870700" cy="121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>
                <a:solidFill>
                  <a:schemeClr val="folHlink"/>
                </a:solidFill>
              </a:rPr>
              <a:t>Формула для определения числа частиц вещества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961710" y="1853825"/>
            <a:ext cx="5183280" cy="153017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b="1" dirty="0">
                <a:solidFill>
                  <a:srgbClr val="FF0000"/>
                </a:solidFill>
              </a:rPr>
              <a:t>N=N</a:t>
            </a:r>
            <a:r>
              <a:rPr lang="ru-RU" sz="8000" b="1" baseline="-25000" dirty="0">
                <a:solidFill>
                  <a:srgbClr val="FF0000"/>
                </a:solidFill>
              </a:rPr>
              <a:t>А</a:t>
            </a:r>
            <a:r>
              <a:rPr lang="en-US" sz="8000" b="1" dirty="0">
                <a:solidFill>
                  <a:srgbClr val="FF0000"/>
                </a:solidFill>
              </a:rPr>
              <a:t> · n</a:t>
            </a:r>
          </a:p>
          <a:p>
            <a:pPr marL="0" indent="0" algn="ctr">
              <a:buNone/>
            </a:pPr>
            <a:r>
              <a:rPr lang="en-US" sz="8000" b="1" dirty="0">
                <a:solidFill>
                  <a:schemeClr val="hlink"/>
                </a:solidFill>
              </a:rPr>
              <a:t> </a:t>
            </a:r>
            <a:endParaRPr lang="en-US" sz="4000" dirty="0"/>
          </a:p>
          <a:p>
            <a:pPr algn="ctr">
              <a:buFontTx/>
              <a:buNone/>
            </a:pPr>
            <a:r>
              <a:rPr lang="en-US" sz="5400" b="1" dirty="0">
                <a:solidFill>
                  <a:schemeClr val="hlink"/>
                </a:solidFill>
              </a:rPr>
              <a:t> </a:t>
            </a:r>
            <a:endParaRPr lang="ru-RU" sz="5400" b="1" dirty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r>
              <a:rPr lang="en-US" sz="6000" b="1" dirty="0">
                <a:solidFill>
                  <a:schemeClr val="hlink"/>
                </a:solidFill>
              </a:rPr>
              <a:t> </a:t>
            </a:r>
            <a:r>
              <a:rPr lang="ru-RU" sz="6000" b="1" dirty="0">
                <a:solidFill>
                  <a:schemeClr val="hlink"/>
                </a:solidFill>
              </a:rPr>
              <a:t> </a:t>
            </a:r>
            <a:endParaRPr lang="en-US" sz="6000" b="1" dirty="0">
              <a:solidFill>
                <a:schemeClr val="hlink"/>
              </a:solidFill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chemeClr val="hlink"/>
                </a:solidFill>
              </a:rPr>
              <a:t> </a:t>
            </a:r>
            <a:endParaRPr lang="en-US" sz="4400" b="1" dirty="0">
              <a:solidFill>
                <a:schemeClr val="hlink"/>
              </a:solidFill>
            </a:endParaRPr>
          </a:p>
          <a:p>
            <a:pPr marL="0" indent="0">
              <a:buNone/>
            </a:pPr>
            <a:r>
              <a:rPr lang="ru-RU" b="1" dirty="0"/>
              <a:t>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895" y="3519010"/>
            <a:ext cx="8190910" cy="523220"/>
          </a:xfrm>
          <a:prstGeom prst="rect">
            <a:avLst/>
          </a:prstGeom>
          <a:solidFill>
            <a:srgbClr val="99FF33"/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N-</a:t>
            </a:r>
            <a:r>
              <a:rPr lang="ru-RU" sz="2800" b="1" dirty="0"/>
              <a:t>число частиц вещества (молекул, атомов)</a:t>
            </a:r>
            <a:endParaRPr lang="ru-RU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708146" y="4425420"/>
            <a:ext cx="3031230" cy="16464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b="1" dirty="0">
                <a:solidFill>
                  <a:srgbClr val="FF0000"/>
                </a:solidFill>
              </a:rPr>
              <a:t>n =</a:t>
            </a:r>
          </a:p>
          <a:p>
            <a:pPr marL="0" indent="0" algn="ctr">
              <a:buNone/>
            </a:pPr>
            <a:r>
              <a:rPr lang="en-US" sz="8000" b="1" dirty="0">
                <a:solidFill>
                  <a:schemeClr val="hlink"/>
                </a:solidFill>
              </a:rPr>
              <a:t> </a:t>
            </a:r>
            <a:endParaRPr lang="en-US" sz="4000" dirty="0"/>
          </a:p>
          <a:p>
            <a:pPr algn="ctr">
              <a:buFontTx/>
              <a:buNone/>
            </a:pPr>
            <a:r>
              <a:rPr lang="en-US" sz="5400" b="1" dirty="0">
                <a:solidFill>
                  <a:schemeClr val="hlink"/>
                </a:solidFill>
              </a:rPr>
              <a:t> </a:t>
            </a:r>
            <a:endParaRPr lang="ru-RU" sz="5400" b="1" dirty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r>
              <a:rPr lang="en-US" sz="6000" b="1" dirty="0">
                <a:solidFill>
                  <a:schemeClr val="hlink"/>
                </a:solidFill>
              </a:rPr>
              <a:t> </a:t>
            </a:r>
            <a:r>
              <a:rPr lang="ru-RU" sz="6000" b="1" dirty="0">
                <a:solidFill>
                  <a:schemeClr val="hlink"/>
                </a:solidFill>
              </a:rPr>
              <a:t> </a:t>
            </a:r>
            <a:endParaRPr lang="en-US" sz="6000" b="1" dirty="0">
              <a:solidFill>
                <a:schemeClr val="hlink"/>
              </a:solidFill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chemeClr val="hlink"/>
                </a:solidFill>
              </a:rPr>
              <a:t> </a:t>
            </a:r>
            <a:endParaRPr lang="en-US" sz="4400" b="1" dirty="0">
              <a:solidFill>
                <a:schemeClr val="hlink"/>
              </a:solidFill>
            </a:endParaRPr>
          </a:p>
          <a:p>
            <a:pPr marL="0" indent="0">
              <a:buNone/>
            </a:pPr>
            <a:r>
              <a:rPr lang="ru-RU" b="1" dirty="0"/>
              <a:t>                         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71617" y="4232988"/>
            <a:ext cx="1061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N</a:t>
            </a:r>
            <a:endParaRPr lang="ru-RU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4164200" y="4965957"/>
            <a:ext cx="15751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N</a:t>
            </a:r>
            <a:r>
              <a:rPr lang="ru-RU" sz="6000" b="1" baseline="-25000" dirty="0">
                <a:solidFill>
                  <a:srgbClr val="FF0000"/>
                </a:solidFill>
              </a:rPr>
              <a:t>А</a:t>
            </a:r>
            <a:endParaRPr lang="ru-RU" sz="6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171617" y="5060531"/>
            <a:ext cx="9001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Выгнутая влево стрелка 13"/>
          <p:cNvSpPr/>
          <p:nvPr/>
        </p:nvSpPr>
        <p:spPr>
          <a:xfrm>
            <a:off x="0" y="2528900"/>
            <a:ext cx="1817370" cy="3015335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2359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6516" y="323655"/>
            <a:ext cx="8746740" cy="139515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4000" b="1" dirty="0">
                <a:solidFill>
                  <a:schemeClr val="folHlink"/>
                </a:solidFill>
              </a:rPr>
              <a:t>Определите число молекул, содержащихся в  2 моль водорода.</a:t>
            </a:r>
            <a:r>
              <a:rPr lang="ru-RU" sz="4000" b="1" dirty="0"/>
              <a:t> 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223062" y="2168860"/>
            <a:ext cx="2606345" cy="1618584"/>
            <a:chOff x="3356865" y="2213865"/>
            <a:chExt cx="2565285" cy="1575175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3356865" y="3068960"/>
              <a:ext cx="256528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>
              <a:off x="5922150" y="2213865"/>
              <a:ext cx="0" cy="15751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06516" y="2078850"/>
            <a:ext cx="23081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Дано:</a:t>
            </a:r>
          </a:p>
          <a:p>
            <a:r>
              <a:rPr lang="en-US" sz="2400" b="1" dirty="0"/>
              <a:t>n(</a:t>
            </a:r>
            <a:r>
              <a:rPr lang="ru-RU" sz="2400" b="1" dirty="0"/>
              <a:t>Н</a:t>
            </a:r>
            <a:r>
              <a:rPr lang="en-US" sz="2400" b="1" baseline="-25000" dirty="0"/>
              <a:t>2</a:t>
            </a:r>
            <a:r>
              <a:rPr lang="en-US" sz="2400" b="1" dirty="0"/>
              <a:t>) = </a:t>
            </a:r>
            <a:r>
              <a:rPr lang="ru-RU" sz="2400" b="1" dirty="0"/>
              <a:t>2</a:t>
            </a:r>
            <a:r>
              <a:rPr lang="en-US" sz="2400" b="1" dirty="0"/>
              <a:t> </a:t>
            </a:r>
            <a:r>
              <a:rPr lang="ru-RU" sz="2400" b="1" dirty="0"/>
              <a:t>моль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391" y="3185194"/>
            <a:ext cx="1726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</a:t>
            </a:r>
            <a:r>
              <a:rPr lang="en-US" sz="2800" b="1" dirty="0"/>
              <a:t>(</a:t>
            </a:r>
            <a:r>
              <a:rPr lang="ru-RU" sz="2800" b="1" dirty="0"/>
              <a:t>Н</a:t>
            </a:r>
            <a:r>
              <a:rPr lang="en-US" sz="2800" b="1" baseline="-25000" dirty="0"/>
              <a:t>2</a:t>
            </a:r>
            <a:r>
              <a:rPr lang="en-US" sz="2800" b="1" dirty="0"/>
              <a:t>) - </a:t>
            </a:r>
            <a:r>
              <a:rPr lang="ru-RU" sz="2800" b="1" dirty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96825" y="2059226"/>
            <a:ext cx="1873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Решение: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94752" y="2582446"/>
            <a:ext cx="3150625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4000" b="1" dirty="0">
                <a:solidFill>
                  <a:schemeClr val="hlink"/>
                </a:solidFill>
              </a:rPr>
              <a:t>N=N</a:t>
            </a:r>
            <a:r>
              <a:rPr lang="ru-RU" sz="4000" b="1" baseline="-25000" dirty="0">
                <a:solidFill>
                  <a:schemeClr val="hlink"/>
                </a:solidFill>
              </a:rPr>
              <a:t>А</a:t>
            </a:r>
            <a:r>
              <a:rPr lang="en-US" sz="4000" b="1" dirty="0">
                <a:solidFill>
                  <a:schemeClr val="hlink"/>
                </a:solidFill>
              </a:rPr>
              <a:t> · n</a:t>
            </a:r>
            <a:endParaRPr lang="ru-RU" sz="4000" b="1" dirty="0">
              <a:solidFill>
                <a:schemeClr val="hlin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29407" y="3654025"/>
            <a:ext cx="4967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N</a:t>
            </a:r>
            <a:r>
              <a:rPr lang="en-US" sz="2800" b="1" dirty="0"/>
              <a:t>(</a:t>
            </a:r>
            <a:r>
              <a:rPr lang="ru-RU" sz="2800" b="1" dirty="0"/>
              <a:t>Н</a:t>
            </a:r>
            <a:r>
              <a:rPr lang="en-US" sz="2800" b="1" baseline="-25000" dirty="0"/>
              <a:t>2</a:t>
            </a:r>
            <a:r>
              <a:rPr lang="en-US" sz="2800" b="1" dirty="0"/>
              <a:t>)= </a:t>
            </a:r>
            <a:r>
              <a:rPr lang="ru-RU" sz="2800" b="1" dirty="0"/>
              <a:t>6 </a:t>
            </a:r>
            <a:r>
              <a:rPr lang="ru-RU" sz="2800" b="1" dirty="0">
                <a:latin typeface="Arial"/>
                <a:cs typeface="Arial"/>
              </a:rPr>
              <a:t>∙ </a:t>
            </a:r>
            <a:r>
              <a:rPr lang="ru-RU" sz="2800" b="1" dirty="0">
                <a:cs typeface="Arial"/>
              </a:rPr>
              <a:t>10</a:t>
            </a:r>
            <a:r>
              <a:rPr lang="ru-RU" sz="2800" b="1" baseline="30000" dirty="0">
                <a:cs typeface="Arial"/>
              </a:rPr>
              <a:t>23</a:t>
            </a:r>
            <a:r>
              <a:rPr lang="ru-RU" sz="2800" b="1" dirty="0">
                <a:cs typeface="Arial"/>
              </a:rPr>
              <a:t> ·</a:t>
            </a:r>
            <a:r>
              <a:rPr lang="en-US" sz="2800" b="1" dirty="0">
                <a:cs typeface="Arial"/>
              </a:rPr>
              <a:t>2=</a:t>
            </a:r>
            <a:r>
              <a:rPr lang="ru-RU" sz="2800" b="1" dirty="0"/>
              <a:t> </a:t>
            </a:r>
            <a:r>
              <a:rPr lang="en-US" sz="2800" b="1" dirty="0"/>
              <a:t>12</a:t>
            </a:r>
            <a:r>
              <a:rPr lang="ru-RU" sz="2800" b="1" dirty="0"/>
              <a:t> </a:t>
            </a:r>
            <a:r>
              <a:rPr lang="ru-RU" sz="2800" b="1" dirty="0">
                <a:latin typeface="Arial"/>
                <a:cs typeface="Arial"/>
              </a:rPr>
              <a:t>∙ </a:t>
            </a:r>
            <a:r>
              <a:rPr lang="ru-RU" sz="2800" b="1" dirty="0">
                <a:cs typeface="Arial"/>
              </a:rPr>
              <a:t>10</a:t>
            </a:r>
            <a:r>
              <a:rPr lang="ru-RU" sz="2800" b="1" baseline="30000" dirty="0">
                <a:cs typeface="Arial"/>
              </a:rPr>
              <a:t>23</a:t>
            </a:r>
            <a:r>
              <a:rPr lang="en-US" sz="2800" b="1" baseline="30000" dirty="0">
                <a:cs typeface="Arial"/>
              </a:rPr>
              <a:t>      </a:t>
            </a:r>
            <a:r>
              <a:rPr lang="ru-RU" sz="2800" b="1" dirty="0">
                <a:cs typeface="Arial"/>
              </a:rPr>
              <a:t> 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87335" y="3911156"/>
            <a:ext cx="136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молекул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45675" y="5272609"/>
            <a:ext cx="4248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Ответ: </a:t>
            </a:r>
            <a:r>
              <a:rPr lang="en-US" sz="4000" b="1" dirty="0"/>
              <a:t>N</a:t>
            </a:r>
            <a:r>
              <a:rPr lang="en-US" sz="2800" b="1" dirty="0"/>
              <a:t>(</a:t>
            </a:r>
            <a:r>
              <a:rPr lang="ru-RU" sz="2800" b="1" dirty="0"/>
              <a:t>Н</a:t>
            </a:r>
            <a:r>
              <a:rPr lang="en-US" sz="2800" b="1" baseline="-25000" dirty="0"/>
              <a:t>2</a:t>
            </a:r>
            <a:r>
              <a:rPr lang="en-US" sz="2800" b="1" dirty="0"/>
              <a:t>) = </a:t>
            </a:r>
            <a:r>
              <a:rPr lang="ru-RU" sz="2800" b="1" dirty="0"/>
              <a:t>12 </a:t>
            </a:r>
            <a:r>
              <a:rPr lang="ru-RU" sz="2800" b="1" dirty="0">
                <a:latin typeface="Arial"/>
                <a:cs typeface="Arial"/>
              </a:rPr>
              <a:t>∙ </a:t>
            </a:r>
            <a:r>
              <a:rPr lang="ru-RU" sz="2800" b="1" dirty="0">
                <a:cs typeface="Arial"/>
              </a:rPr>
              <a:t>10</a:t>
            </a:r>
            <a:r>
              <a:rPr lang="ru-RU" sz="2800" b="1" baseline="30000" dirty="0">
                <a:cs typeface="Arial"/>
              </a:rPr>
              <a:t>23</a:t>
            </a:r>
            <a:r>
              <a:rPr lang="ru-RU" sz="2800" b="1" dirty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25200" y="5491929"/>
            <a:ext cx="136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молекул</a:t>
            </a:r>
          </a:p>
        </p:txBody>
      </p:sp>
    </p:spTree>
    <p:extLst>
      <p:ext uri="{BB962C8B-B14F-4D97-AF65-F5344CB8AC3E}">
        <p14:creationId xmlns:p14="http://schemas.microsoft.com/office/powerpoint/2010/main" val="266059692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5605" y="323655"/>
            <a:ext cx="694181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Молярная масса вещества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529" y="1223754"/>
            <a:ext cx="8325925" cy="461665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Это масса 1 моль вещества.</a:t>
            </a:r>
          </a:p>
        </p:txBody>
      </p:sp>
      <p:grpSp>
        <p:nvGrpSpPr>
          <p:cNvPr id="26" name="Группа 25"/>
          <p:cNvGrpSpPr/>
          <p:nvPr/>
        </p:nvGrpSpPr>
        <p:grpSpPr>
          <a:xfrm>
            <a:off x="7695645" y="2054879"/>
            <a:ext cx="1223540" cy="1218071"/>
            <a:chOff x="3866811" y="2834708"/>
            <a:chExt cx="1223540" cy="1218071"/>
          </a:xfrm>
        </p:grpSpPr>
        <p:sp>
          <p:nvSpPr>
            <p:cNvPr id="22" name="TextBox 21"/>
            <p:cNvSpPr txBox="1"/>
            <p:nvPr/>
          </p:nvSpPr>
          <p:spPr>
            <a:xfrm>
              <a:off x="4303937" y="2834708"/>
              <a:ext cx="34817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>
                  <a:latin typeface="+mn-lt"/>
                </a:rPr>
                <a:t>г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66811" y="3406448"/>
              <a:ext cx="12235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dirty="0">
                  <a:latin typeface="+mn-lt"/>
                </a:rPr>
                <a:t>моль</a:t>
              </a: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4168291" y="3514335"/>
              <a:ext cx="53832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605376" y="1749779"/>
            <a:ext cx="3247804" cy="15916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8000" b="1" dirty="0">
                <a:solidFill>
                  <a:srgbClr val="FF0000"/>
                </a:solidFill>
              </a:rPr>
              <a:t>М=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endParaRPr lang="en-US" sz="8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8000" b="1" dirty="0">
                <a:solidFill>
                  <a:schemeClr val="hlink"/>
                </a:solidFill>
              </a:rPr>
              <a:t> </a:t>
            </a:r>
            <a:endParaRPr lang="en-US" sz="4000" dirty="0"/>
          </a:p>
          <a:p>
            <a:pPr algn="ctr">
              <a:buFontTx/>
              <a:buNone/>
            </a:pPr>
            <a:r>
              <a:rPr lang="en-US" sz="5400" b="1" dirty="0">
                <a:solidFill>
                  <a:schemeClr val="hlink"/>
                </a:solidFill>
              </a:rPr>
              <a:t> </a:t>
            </a:r>
            <a:endParaRPr lang="ru-RU" sz="5400" b="1" dirty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r>
              <a:rPr lang="en-US" sz="6000" b="1" dirty="0">
                <a:solidFill>
                  <a:schemeClr val="hlink"/>
                </a:solidFill>
              </a:rPr>
              <a:t> </a:t>
            </a:r>
            <a:r>
              <a:rPr lang="ru-RU" sz="6000" b="1" dirty="0">
                <a:solidFill>
                  <a:schemeClr val="hlink"/>
                </a:solidFill>
              </a:rPr>
              <a:t> </a:t>
            </a:r>
            <a:endParaRPr lang="en-US" sz="6000" b="1" dirty="0">
              <a:solidFill>
                <a:schemeClr val="hlink"/>
              </a:solidFill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chemeClr val="hlink"/>
                </a:solidFill>
              </a:rPr>
              <a:t> </a:t>
            </a:r>
            <a:endParaRPr lang="en-US" sz="4400" b="1" dirty="0">
              <a:solidFill>
                <a:schemeClr val="hlink"/>
              </a:solidFill>
            </a:endParaRPr>
          </a:p>
          <a:p>
            <a:pPr marL="0" indent="0">
              <a:buNone/>
            </a:pPr>
            <a:r>
              <a:rPr lang="ru-RU" b="1" dirty="0"/>
              <a:t>      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69015" y="1685419"/>
            <a:ext cx="1075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m</a:t>
            </a:r>
            <a:endParaRPr lang="ru-RU" sz="6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69015" y="2663915"/>
            <a:ext cx="913075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0" y="2465212"/>
            <a:ext cx="1075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n</a:t>
            </a:r>
            <a:endParaRPr lang="ru-RU" sz="6000" dirty="0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2259019" y="3462178"/>
            <a:ext cx="3825425" cy="11701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b="1" dirty="0">
                <a:solidFill>
                  <a:srgbClr val="FF0000"/>
                </a:solidFill>
              </a:rPr>
              <a:t>m</a:t>
            </a:r>
            <a:r>
              <a:rPr lang="ru-RU" sz="8000" b="1" dirty="0">
                <a:solidFill>
                  <a:srgbClr val="FF0000"/>
                </a:solidFill>
              </a:rPr>
              <a:t> = М·</a:t>
            </a:r>
            <a:r>
              <a:rPr lang="en-US" sz="8000" b="1" dirty="0">
                <a:solidFill>
                  <a:srgbClr val="FF0000"/>
                </a:solidFill>
              </a:rPr>
              <a:t>n</a:t>
            </a:r>
            <a:endParaRPr lang="ru-RU" sz="8000" dirty="0"/>
          </a:p>
          <a:p>
            <a:pPr marL="0" indent="0">
              <a:buNone/>
            </a:pPr>
            <a:endParaRPr lang="ru-RU" sz="8000" dirty="0"/>
          </a:p>
          <a:p>
            <a:pPr marL="0" indent="0">
              <a:buNone/>
            </a:pP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endParaRPr lang="en-US" sz="8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8000" b="1" dirty="0">
                <a:solidFill>
                  <a:schemeClr val="hlink"/>
                </a:solidFill>
              </a:rPr>
              <a:t> </a:t>
            </a:r>
            <a:endParaRPr lang="en-US" sz="4000" dirty="0"/>
          </a:p>
          <a:p>
            <a:pPr algn="ctr">
              <a:buFontTx/>
              <a:buNone/>
            </a:pPr>
            <a:r>
              <a:rPr lang="en-US" sz="5400" b="1" dirty="0">
                <a:solidFill>
                  <a:schemeClr val="hlink"/>
                </a:solidFill>
              </a:rPr>
              <a:t> </a:t>
            </a:r>
            <a:endParaRPr lang="ru-RU" sz="5400" b="1" dirty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r>
              <a:rPr lang="en-US" sz="6000" b="1" dirty="0">
                <a:solidFill>
                  <a:schemeClr val="hlink"/>
                </a:solidFill>
              </a:rPr>
              <a:t> </a:t>
            </a:r>
            <a:r>
              <a:rPr lang="ru-RU" sz="6000" b="1" dirty="0">
                <a:solidFill>
                  <a:schemeClr val="hlink"/>
                </a:solidFill>
              </a:rPr>
              <a:t> </a:t>
            </a:r>
            <a:endParaRPr lang="en-US" sz="6000" b="1" dirty="0">
              <a:solidFill>
                <a:schemeClr val="hlink"/>
              </a:solidFill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chemeClr val="hlink"/>
                </a:solidFill>
              </a:rPr>
              <a:t> </a:t>
            </a:r>
            <a:endParaRPr lang="en-US" sz="4400" b="1" dirty="0">
              <a:solidFill>
                <a:schemeClr val="hlink"/>
              </a:solidFill>
            </a:endParaRPr>
          </a:p>
          <a:p>
            <a:pPr marL="0" indent="0">
              <a:buNone/>
            </a:pPr>
            <a:r>
              <a:rPr lang="ru-RU" b="1" dirty="0"/>
              <a:t>                               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2322804" y="4813537"/>
            <a:ext cx="3697854" cy="14957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b="1" dirty="0">
                <a:solidFill>
                  <a:srgbClr val="FF0000"/>
                </a:solidFill>
              </a:rPr>
              <a:t>n</a:t>
            </a:r>
            <a:r>
              <a:rPr lang="ru-RU" sz="8000" b="1" dirty="0">
                <a:solidFill>
                  <a:srgbClr val="FF0000"/>
                </a:solidFill>
              </a:rPr>
              <a:t>=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ru-RU" sz="8000" b="1" dirty="0">
                <a:solidFill>
                  <a:srgbClr val="FF0000"/>
                </a:solidFill>
              </a:rPr>
              <a:t> </a:t>
            </a:r>
            <a:endParaRPr lang="en-US" sz="8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8000" b="1" dirty="0">
                <a:solidFill>
                  <a:schemeClr val="hlink"/>
                </a:solidFill>
              </a:rPr>
              <a:t> </a:t>
            </a:r>
            <a:endParaRPr lang="en-US" sz="4000" dirty="0"/>
          </a:p>
          <a:p>
            <a:pPr algn="ctr">
              <a:buFontTx/>
              <a:buNone/>
            </a:pPr>
            <a:r>
              <a:rPr lang="en-US" sz="5400" b="1" dirty="0">
                <a:solidFill>
                  <a:schemeClr val="hlink"/>
                </a:solidFill>
              </a:rPr>
              <a:t> </a:t>
            </a:r>
            <a:endParaRPr lang="ru-RU" sz="5400" b="1" dirty="0">
              <a:solidFill>
                <a:schemeClr val="hlink"/>
              </a:solidFill>
            </a:endParaRPr>
          </a:p>
          <a:p>
            <a:pPr algn="ctr">
              <a:buFontTx/>
              <a:buNone/>
            </a:pPr>
            <a:r>
              <a:rPr lang="en-US" sz="6000" b="1" dirty="0">
                <a:solidFill>
                  <a:schemeClr val="hlink"/>
                </a:solidFill>
              </a:rPr>
              <a:t> </a:t>
            </a:r>
            <a:r>
              <a:rPr lang="ru-RU" sz="6000" b="1" dirty="0">
                <a:solidFill>
                  <a:schemeClr val="hlink"/>
                </a:solidFill>
              </a:rPr>
              <a:t> </a:t>
            </a:r>
            <a:endParaRPr lang="en-US" sz="6000" b="1" dirty="0">
              <a:solidFill>
                <a:schemeClr val="hlink"/>
              </a:solidFill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chemeClr val="hlink"/>
                </a:solidFill>
              </a:rPr>
              <a:t> </a:t>
            </a:r>
            <a:endParaRPr lang="en-US" sz="4400" b="1" dirty="0">
              <a:solidFill>
                <a:schemeClr val="hlink"/>
              </a:solidFill>
            </a:endParaRPr>
          </a:p>
          <a:p>
            <a:pPr marL="0" indent="0">
              <a:buNone/>
            </a:pPr>
            <a:r>
              <a:rPr lang="ru-RU" b="1" dirty="0"/>
              <a:t>                             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034046" y="5398294"/>
            <a:ext cx="1075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+mj-lt"/>
              </a:rPr>
              <a:t>M</a:t>
            </a:r>
            <a:endParaRPr lang="ru-RU" sz="6000" dirty="0">
              <a:latin typeface="+mj-lt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012477" y="5454225"/>
            <a:ext cx="913075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12477" y="4610378"/>
            <a:ext cx="10759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m</a:t>
            </a:r>
            <a:endParaRPr lang="ru-RU" sz="6000" dirty="0"/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532027" y="2695909"/>
            <a:ext cx="1576252" cy="1732895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право стрелка 18"/>
          <p:cNvSpPr/>
          <p:nvPr/>
        </p:nvSpPr>
        <p:spPr>
          <a:xfrm>
            <a:off x="6081808" y="2567665"/>
            <a:ext cx="1845101" cy="3606640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4847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508</Words>
  <Application>Microsoft Office PowerPoint</Application>
  <PresentationFormat>Экран (4:3)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Bookman Old Style</vt:lpstr>
      <vt:lpstr>Calibri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ГОУ СОШ№518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Инженер</dc:creator>
  <cp:lastModifiedBy>Андрей Кулеша</cp:lastModifiedBy>
  <cp:revision>63</cp:revision>
  <dcterms:created xsi:type="dcterms:W3CDTF">2014-03-03T12:31:03Z</dcterms:created>
  <dcterms:modified xsi:type="dcterms:W3CDTF">2023-10-30T15:05:09Z</dcterms:modified>
</cp:coreProperties>
</file>