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3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06" d="100"/>
          <a:sy n="10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2A079-82E2-4581-A72D-E0EBE616D1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28713F-E21D-4C72-AA80-F29B8529E304}">
      <dgm:prSet phldrT="[Текст]"/>
      <dgm:spPr/>
      <dgm:t>
        <a:bodyPr/>
        <a:lstStyle/>
        <a:p>
          <a:r>
            <a:rPr lang="ru-RU" dirty="0" smtClean="0"/>
            <a:t>Традиционная (вербальная)</a:t>
          </a:r>
          <a:endParaRPr lang="ru-RU" dirty="0"/>
        </a:p>
      </dgm:t>
    </dgm:pt>
    <dgm:pt modelId="{D969E610-0B7C-4802-A491-906EB99052FE}" type="parTrans" cxnId="{B26BCEA6-3A30-4288-A5F7-5E95FB71F541}">
      <dgm:prSet/>
      <dgm:spPr/>
      <dgm:t>
        <a:bodyPr/>
        <a:lstStyle/>
        <a:p>
          <a:endParaRPr lang="ru-RU"/>
        </a:p>
      </dgm:t>
    </dgm:pt>
    <dgm:pt modelId="{7E7ACBE0-7C90-4B8D-8EBD-6D733A0D890B}" type="sibTrans" cxnId="{B26BCEA6-3A30-4288-A5F7-5E95FB71F541}">
      <dgm:prSet/>
      <dgm:spPr/>
      <dgm:t>
        <a:bodyPr/>
        <a:lstStyle/>
        <a:p>
          <a:endParaRPr lang="ru-RU"/>
        </a:p>
      </dgm:t>
    </dgm:pt>
    <dgm:pt modelId="{C6E06FE8-51EE-4790-A345-D73FD5E838C3}">
      <dgm:prSet phldrT="[Текст]"/>
      <dgm:spPr/>
      <dgm:t>
        <a:bodyPr/>
        <a:lstStyle/>
        <a:p>
          <a:r>
            <a:rPr lang="ru-RU" dirty="0" smtClean="0"/>
            <a:t>Альтернативная (тотальная)</a:t>
          </a:r>
          <a:endParaRPr lang="ru-RU" dirty="0"/>
        </a:p>
      </dgm:t>
    </dgm:pt>
    <dgm:pt modelId="{7402F88E-38DC-46CF-B6DF-341563B2A847}" type="parTrans" cxnId="{2BAD4F59-5915-4748-BD57-5C4E5C7A5F30}">
      <dgm:prSet/>
      <dgm:spPr/>
      <dgm:t>
        <a:bodyPr/>
        <a:lstStyle/>
        <a:p>
          <a:endParaRPr lang="ru-RU"/>
        </a:p>
      </dgm:t>
    </dgm:pt>
    <dgm:pt modelId="{405EBAE6-6BAB-46F8-AB30-A318E064C677}" type="sibTrans" cxnId="{2BAD4F59-5915-4748-BD57-5C4E5C7A5F30}">
      <dgm:prSet/>
      <dgm:spPr/>
      <dgm:t>
        <a:bodyPr/>
        <a:lstStyle/>
        <a:p>
          <a:endParaRPr lang="ru-RU"/>
        </a:p>
      </dgm:t>
    </dgm:pt>
    <dgm:pt modelId="{C217C1A7-BD55-436B-B349-9F87C8EA5981}">
      <dgm:prSet phldrT="[Текст]"/>
      <dgm:spPr/>
      <dgm:t>
        <a:bodyPr/>
        <a:lstStyle/>
        <a:p>
          <a:r>
            <a:rPr lang="ru-RU" dirty="0" smtClean="0"/>
            <a:t>Дополнительная (поддерживающая)</a:t>
          </a:r>
          <a:endParaRPr lang="ru-RU" dirty="0"/>
        </a:p>
      </dgm:t>
    </dgm:pt>
    <dgm:pt modelId="{E0D61BF5-6645-457D-BC78-5C5EDBC5E005}" type="parTrans" cxnId="{D716846D-7D10-40AA-9EE4-E690625EC941}">
      <dgm:prSet/>
      <dgm:spPr/>
      <dgm:t>
        <a:bodyPr/>
        <a:lstStyle/>
        <a:p>
          <a:endParaRPr lang="ru-RU"/>
        </a:p>
      </dgm:t>
    </dgm:pt>
    <dgm:pt modelId="{4C6B01FE-5733-4E3D-B1F6-C96BCFAB3A0B}" type="sibTrans" cxnId="{D716846D-7D10-40AA-9EE4-E690625EC941}">
      <dgm:prSet/>
      <dgm:spPr/>
      <dgm:t>
        <a:bodyPr/>
        <a:lstStyle/>
        <a:p>
          <a:endParaRPr lang="ru-RU"/>
        </a:p>
      </dgm:t>
    </dgm:pt>
    <dgm:pt modelId="{AC689E98-0DBE-4E78-B8EF-5E5F4DCA2DAE}" type="pres">
      <dgm:prSet presAssocID="{1C62A079-82E2-4581-A72D-E0EBE616D1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96117F2-786A-4CEF-995F-6D68AF47EE56}" type="pres">
      <dgm:prSet presAssocID="{1C62A079-82E2-4581-A72D-E0EBE616D167}" presName="Name1" presStyleCnt="0"/>
      <dgm:spPr/>
    </dgm:pt>
    <dgm:pt modelId="{781798BF-941A-432B-B2DD-81E91E9D299B}" type="pres">
      <dgm:prSet presAssocID="{1C62A079-82E2-4581-A72D-E0EBE616D167}" presName="cycle" presStyleCnt="0"/>
      <dgm:spPr/>
    </dgm:pt>
    <dgm:pt modelId="{64A7EE63-9F0F-4DF2-ABCE-C1B0A2A5B8D6}" type="pres">
      <dgm:prSet presAssocID="{1C62A079-82E2-4581-A72D-E0EBE616D167}" presName="srcNode" presStyleLbl="node1" presStyleIdx="0" presStyleCnt="3"/>
      <dgm:spPr/>
    </dgm:pt>
    <dgm:pt modelId="{CCAD4BAC-C806-423D-861A-CD165DF53F47}" type="pres">
      <dgm:prSet presAssocID="{1C62A079-82E2-4581-A72D-E0EBE616D167}" presName="conn" presStyleLbl="parChTrans1D2" presStyleIdx="0" presStyleCnt="1"/>
      <dgm:spPr/>
      <dgm:t>
        <a:bodyPr/>
        <a:lstStyle/>
        <a:p>
          <a:endParaRPr lang="ru-RU"/>
        </a:p>
      </dgm:t>
    </dgm:pt>
    <dgm:pt modelId="{62AD21D4-C67C-48ED-AA14-E61B47FFFE80}" type="pres">
      <dgm:prSet presAssocID="{1C62A079-82E2-4581-A72D-E0EBE616D167}" presName="extraNode" presStyleLbl="node1" presStyleIdx="0" presStyleCnt="3"/>
      <dgm:spPr/>
    </dgm:pt>
    <dgm:pt modelId="{56B60318-FBA6-4289-A655-DC552674AD23}" type="pres">
      <dgm:prSet presAssocID="{1C62A079-82E2-4581-A72D-E0EBE616D167}" presName="dstNode" presStyleLbl="node1" presStyleIdx="0" presStyleCnt="3"/>
      <dgm:spPr/>
    </dgm:pt>
    <dgm:pt modelId="{8E990B30-C8B5-4156-84D8-FD39D0DB2A3B}" type="pres">
      <dgm:prSet presAssocID="{DD28713F-E21D-4C72-AA80-F29B8529E30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AF7C6-AF58-4C6A-BF75-A89540B109CF}" type="pres">
      <dgm:prSet presAssocID="{DD28713F-E21D-4C72-AA80-F29B8529E304}" presName="accent_1" presStyleCnt="0"/>
      <dgm:spPr/>
    </dgm:pt>
    <dgm:pt modelId="{2924AC6C-7AAD-4958-9855-101DE18EAC97}" type="pres">
      <dgm:prSet presAssocID="{DD28713F-E21D-4C72-AA80-F29B8529E304}" presName="accentRepeatNode" presStyleLbl="solidFgAcc1" presStyleIdx="0" presStyleCnt="3"/>
      <dgm:spPr/>
    </dgm:pt>
    <dgm:pt modelId="{9C21D740-80FA-44C1-AF84-D49DAE88B58A}" type="pres">
      <dgm:prSet presAssocID="{C6E06FE8-51EE-4790-A345-D73FD5E838C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7C0EC-7931-4286-B517-DAD1D3419727}" type="pres">
      <dgm:prSet presAssocID="{C6E06FE8-51EE-4790-A345-D73FD5E838C3}" presName="accent_2" presStyleCnt="0"/>
      <dgm:spPr/>
    </dgm:pt>
    <dgm:pt modelId="{A4C9D714-449D-4662-9650-690026AB11C6}" type="pres">
      <dgm:prSet presAssocID="{C6E06FE8-51EE-4790-A345-D73FD5E838C3}" presName="accentRepeatNode" presStyleLbl="solidFgAcc1" presStyleIdx="1" presStyleCnt="3"/>
      <dgm:spPr/>
    </dgm:pt>
    <dgm:pt modelId="{93C598B1-E4E2-4025-A2BE-F00EF796F33C}" type="pres">
      <dgm:prSet presAssocID="{C217C1A7-BD55-436B-B349-9F87C8EA59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AD04D-88ED-481F-9990-73B0815A25ED}" type="pres">
      <dgm:prSet presAssocID="{C217C1A7-BD55-436B-B349-9F87C8EA5981}" presName="accent_3" presStyleCnt="0"/>
      <dgm:spPr/>
    </dgm:pt>
    <dgm:pt modelId="{A4D4338F-0A5E-4654-B3CF-295E15C24C9F}" type="pres">
      <dgm:prSet presAssocID="{C217C1A7-BD55-436B-B349-9F87C8EA5981}" presName="accentRepeatNode" presStyleLbl="solidFgAcc1" presStyleIdx="2" presStyleCnt="3"/>
      <dgm:spPr/>
    </dgm:pt>
  </dgm:ptLst>
  <dgm:cxnLst>
    <dgm:cxn modelId="{EB8D0FE9-20E5-4B73-8287-65CDC3B83C4D}" type="presOf" srcId="{C217C1A7-BD55-436B-B349-9F87C8EA5981}" destId="{93C598B1-E4E2-4025-A2BE-F00EF796F33C}" srcOrd="0" destOrd="0" presId="urn:microsoft.com/office/officeart/2008/layout/VerticalCurvedList"/>
    <dgm:cxn modelId="{83C42B8C-42A7-4980-8735-88BA95CA02BF}" type="presOf" srcId="{1C62A079-82E2-4581-A72D-E0EBE616D167}" destId="{AC689E98-0DBE-4E78-B8EF-5E5F4DCA2DAE}" srcOrd="0" destOrd="0" presId="urn:microsoft.com/office/officeart/2008/layout/VerticalCurvedList"/>
    <dgm:cxn modelId="{B26BCEA6-3A30-4288-A5F7-5E95FB71F541}" srcId="{1C62A079-82E2-4581-A72D-E0EBE616D167}" destId="{DD28713F-E21D-4C72-AA80-F29B8529E304}" srcOrd="0" destOrd="0" parTransId="{D969E610-0B7C-4802-A491-906EB99052FE}" sibTransId="{7E7ACBE0-7C90-4B8D-8EBD-6D733A0D890B}"/>
    <dgm:cxn modelId="{49CF5F85-EA11-4A71-B625-D82B101B678C}" type="presOf" srcId="{7E7ACBE0-7C90-4B8D-8EBD-6D733A0D890B}" destId="{CCAD4BAC-C806-423D-861A-CD165DF53F47}" srcOrd="0" destOrd="0" presId="urn:microsoft.com/office/officeart/2008/layout/VerticalCurvedList"/>
    <dgm:cxn modelId="{D716846D-7D10-40AA-9EE4-E690625EC941}" srcId="{1C62A079-82E2-4581-A72D-E0EBE616D167}" destId="{C217C1A7-BD55-436B-B349-9F87C8EA5981}" srcOrd="2" destOrd="0" parTransId="{E0D61BF5-6645-457D-BC78-5C5EDBC5E005}" sibTransId="{4C6B01FE-5733-4E3D-B1F6-C96BCFAB3A0B}"/>
    <dgm:cxn modelId="{2BAD4F59-5915-4748-BD57-5C4E5C7A5F30}" srcId="{1C62A079-82E2-4581-A72D-E0EBE616D167}" destId="{C6E06FE8-51EE-4790-A345-D73FD5E838C3}" srcOrd="1" destOrd="0" parTransId="{7402F88E-38DC-46CF-B6DF-341563B2A847}" sibTransId="{405EBAE6-6BAB-46F8-AB30-A318E064C677}"/>
    <dgm:cxn modelId="{6EF9340E-FC3B-4464-98D8-A51DC877B91D}" type="presOf" srcId="{C6E06FE8-51EE-4790-A345-D73FD5E838C3}" destId="{9C21D740-80FA-44C1-AF84-D49DAE88B58A}" srcOrd="0" destOrd="0" presId="urn:microsoft.com/office/officeart/2008/layout/VerticalCurvedList"/>
    <dgm:cxn modelId="{54D71B97-8EA8-45D0-8B19-44D62F567A87}" type="presOf" srcId="{DD28713F-E21D-4C72-AA80-F29B8529E304}" destId="{8E990B30-C8B5-4156-84D8-FD39D0DB2A3B}" srcOrd="0" destOrd="0" presId="urn:microsoft.com/office/officeart/2008/layout/VerticalCurvedList"/>
    <dgm:cxn modelId="{818B58AE-639A-4E54-AF32-C73BEE2D5937}" type="presParOf" srcId="{AC689E98-0DBE-4E78-B8EF-5E5F4DCA2DAE}" destId="{896117F2-786A-4CEF-995F-6D68AF47EE56}" srcOrd="0" destOrd="0" presId="urn:microsoft.com/office/officeart/2008/layout/VerticalCurvedList"/>
    <dgm:cxn modelId="{9BF5372B-BF25-4144-A0A1-0E0419895C9A}" type="presParOf" srcId="{896117F2-786A-4CEF-995F-6D68AF47EE56}" destId="{781798BF-941A-432B-B2DD-81E91E9D299B}" srcOrd="0" destOrd="0" presId="urn:microsoft.com/office/officeart/2008/layout/VerticalCurvedList"/>
    <dgm:cxn modelId="{EA430053-CA8D-4328-B038-17FBD224AEBF}" type="presParOf" srcId="{781798BF-941A-432B-B2DD-81E91E9D299B}" destId="{64A7EE63-9F0F-4DF2-ABCE-C1B0A2A5B8D6}" srcOrd="0" destOrd="0" presId="urn:microsoft.com/office/officeart/2008/layout/VerticalCurvedList"/>
    <dgm:cxn modelId="{141C5068-1B0B-4BDC-A147-FE2922958E84}" type="presParOf" srcId="{781798BF-941A-432B-B2DD-81E91E9D299B}" destId="{CCAD4BAC-C806-423D-861A-CD165DF53F47}" srcOrd="1" destOrd="0" presId="urn:microsoft.com/office/officeart/2008/layout/VerticalCurvedList"/>
    <dgm:cxn modelId="{FA457DA6-41D7-4D94-86F2-B02B2CCA2A35}" type="presParOf" srcId="{781798BF-941A-432B-B2DD-81E91E9D299B}" destId="{62AD21D4-C67C-48ED-AA14-E61B47FFFE80}" srcOrd="2" destOrd="0" presId="urn:microsoft.com/office/officeart/2008/layout/VerticalCurvedList"/>
    <dgm:cxn modelId="{13B91BEB-6841-4E34-994B-C4A455735C23}" type="presParOf" srcId="{781798BF-941A-432B-B2DD-81E91E9D299B}" destId="{56B60318-FBA6-4289-A655-DC552674AD23}" srcOrd="3" destOrd="0" presId="urn:microsoft.com/office/officeart/2008/layout/VerticalCurvedList"/>
    <dgm:cxn modelId="{CA08FEC6-3CF9-439C-9489-6AEBCF6F9A74}" type="presParOf" srcId="{896117F2-786A-4CEF-995F-6D68AF47EE56}" destId="{8E990B30-C8B5-4156-84D8-FD39D0DB2A3B}" srcOrd="1" destOrd="0" presId="urn:microsoft.com/office/officeart/2008/layout/VerticalCurvedList"/>
    <dgm:cxn modelId="{06FEF816-8DBA-4E72-B639-EC8338631DB2}" type="presParOf" srcId="{896117F2-786A-4CEF-995F-6D68AF47EE56}" destId="{3FEAF7C6-AF58-4C6A-BF75-A89540B109CF}" srcOrd="2" destOrd="0" presId="urn:microsoft.com/office/officeart/2008/layout/VerticalCurvedList"/>
    <dgm:cxn modelId="{A6E66F6E-9172-4286-B449-DDCD22D47E60}" type="presParOf" srcId="{3FEAF7C6-AF58-4C6A-BF75-A89540B109CF}" destId="{2924AC6C-7AAD-4958-9855-101DE18EAC97}" srcOrd="0" destOrd="0" presId="urn:microsoft.com/office/officeart/2008/layout/VerticalCurvedList"/>
    <dgm:cxn modelId="{AD075354-0236-4BAA-98BF-38CB25B997B7}" type="presParOf" srcId="{896117F2-786A-4CEF-995F-6D68AF47EE56}" destId="{9C21D740-80FA-44C1-AF84-D49DAE88B58A}" srcOrd="3" destOrd="0" presId="urn:microsoft.com/office/officeart/2008/layout/VerticalCurvedList"/>
    <dgm:cxn modelId="{9BE2FB46-3F68-45BA-BAD6-7F80E387A107}" type="presParOf" srcId="{896117F2-786A-4CEF-995F-6D68AF47EE56}" destId="{0297C0EC-7931-4286-B517-DAD1D3419727}" srcOrd="4" destOrd="0" presId="urn:microsoft.com/office/officeart/2008/layout/VerticalCurvedList"/>
    <dgm:cxn modelId="{77887942-FB83-4761-90D3-37785B05CEA4}" type="presParOf" srcId="{0297C0EC-7931-4286-B517-DAD1D3419727}" destId="{A4C9D714-449D-4662-9650-690026AB11C6}" srcOrd="0" destOrd="0" presId="urn:microsoft.com/office/officeart/2008/layout/VerticalCurvedList"/>
    <dgm:cxn modelId="{5161F05F-C94D-412B-BEAC-20E7487208ED}" type="presParOf" srcId="{896117F2-786A-4CEF-995F-6D68AF47EE56}" destId="{93C598B1-E4E2-4025-A2BE-F00EF796F33C}" srcOrd="5" destOrd="0" presId="urn:microsoft.com/office/officeart/2008/layout/VerticalCurvedList"/>
    <dgm:cxn modelId="{FE848C9B-6BD5-4A03-8472-2AB17D4D92E4}" type="presParOf" srcId="{896117F2-786A-4CEF-995F-6D68AF47EE56}" destId="{99FAD04D-88ED-481F-9990-73B0815A25ED}" srcOrd="6" destOrd="0" presId="urn:microsoft.com/office/officeart/2008/layout/VerticalCurvedList"/>
    <dgm:cxn modelId="{1E771841-C47D-4874-A92D-0BDE048300CA}" type="presParOf" srcId="{99FAD04D-88ED-481F-9990-73B0815A25ED}" destId="{A4D4338F-0A5E-4654-B3CF-295E15C24C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D4BAC-C806-423D-861A-CD165DF53F47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90B30-C8B5-4156-84D8-FD39D0DB2A3B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Традиционная (вербальная)</a:t>
          </a:r>
          <a:endParaRPr lang="ru-RU" sz="3300" kern="1200" dirty="0"/>
        </a:p>
      </dsp:txBody>
      <dsp:txXfrm>
        <a:off x="628203" y="452596"/>
        <a:ext cx="7538938" cy="905192"/>
      </dsp:txXfrm>
    </dsp:sp>
    <dsp:sp modelId="{2924AC6C-7AAD-4958-9855-101DE18EAC97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1D740-80FA-44C1-AF84-D49DAE88B58A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Альтернативная (тотальная)</a:t>
          </a:r>
          <a:endParaRPr lang="ru-RU" sz="3300" kern="1200" dirty="0"/>
        </a:p>
      </dsp:txBody>
      <dsp:txXfrm>
        <a:off x="957241" y="1810385"/>
        <a:ext cx="7209900" cy="905192"/>
      </dsp:txXfrm>
    </dsp:sp>
    <dsp:sp modelId="{A4C9D714-449D-4662-9650-690026AB11C6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598B1-E4E2-4025-A2BE-F00EF796F33C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Дополнительная (поддерживающая)</a:t>
          </a:r>
          <a:endParaRPr lang="ru-RU" sz="3300" kern="1200" dirty="0"/>
        </a:p>
      </dsp:txBody>
      <dsp:txXfrm>
        <a:off x="628203" y="3168174"/>
        <a:ext cx="7538938" cy="905192"/>
      </dsp:txXfrm>
    </dsp:sp>
    <dsp:sp modelId="{A4D4338F-0A5E-4654-B3CF-295E15C24C9F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2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8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57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8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7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0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6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9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1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C9929-1E9B-4223-9109-9C48E8B38C7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7680-F4D3-4DBC-9C91-EAC29079B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69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4869160"/>
            <a:ext cx="4752528" cy="1714202"/>
          </a:xfrm>
        </p:spPr>
        <p:txBody>
          <a:bodyPr>
            <a:normAutofit/>
          </a:bodyPr>
          <a:lstStyle/>
          <a:p>
            <a:pPr algn="just"/>
            <a:r>
              <a:rPr lang="ru-RU" sz="3400" b="1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«Счастье – это когда тебя понимают</a:t>
            </a:r>
            <a:r>
              <a:rPr lang="ru-RU" sz="3400" b="1" i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»</a:t>
            </a:r>
            <a:endParaRPr lang="ru-RU" sz="3400" b="1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9694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0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50416" y="188640"/>
            <a:ext cx="7982024" cy="141156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РАСШИРЕНИЕ СЛОВАРЯ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2396061" cy="34172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Привет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Пока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Да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Нет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Не </a:t>
            </a:r>
            <a:r>
              <a:rPr lang="ru-RU" sz="3000" dirty="0" smtClean="0">
                <a:solidFill>
                  <a:schemeClr val="tx2"/>
                </a:solidFill>
              </a:rPr>
              <a:t>хочу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</a:rPr>
              <a:t>Хочу идти</a:t>
            </a: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3075" name="Picture 3" descr="D:\семинар 5.04.2017\картинки\3290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78227"/>
            <a:ext cx="2736304" cy="19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550416" y="188640"/>
            <a:ext cx="79820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E:\семинар 5.04.2017\картинки\viber-image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36" y="4437112"/>
            <a:ext cx="2685434" cy="19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2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ЖЕСТИКУЛЯЦИЯ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9"/>
            <a:ext cx="5770984" cy="1584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Я хочу в туалет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Я хочу пить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Я хочу поиграть в машинку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931019"/>
            <a:ext cx="3256824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74" y="3931019"/>
            <a:ext cx="3247953" cy="2376264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550416" y="188640"/>
            <a:ext cx="79820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0416" y="188640"/>
            <a:ext cx="7982024" cy="1423631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НЕЧЛЕНОРАЗДЕЛЬНЫЕ ЗВУКИ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636912"/>
            <a:ext cx="7427168" cy="3489251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Информация на расстоянии</a:t>
            </a:r>
          </a:p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Предпосылки для формирования речи</a:t>
            </a:r>
          </a:p>
          <a:p>
            <a:pPr>
              <a:lnSpc>
                <a:spcPct val="90000"/>
              </a:lnSpc>
            </a:pPr>
            <a:endParaRPr lang="ru-RU" sz="3000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416" y="188640"/>
            <a:ext cx="79820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158" y="4221088"/>
            <a:ext cx="3192046" cy="212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0416" y="188640"/>
            <a:ext cx="7982024" cy="144016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РЕЧЬ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931224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>
                <a:solidFill>
                  <a:schemeClr val="tx2"/>
                </a:solidFill>
              </a:rPr>
              <a:t>Задача – определить и разработать оптимальный для каждого ребенка уровень коммуникации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416" y="188640"/>
            <a:ext cx="79820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49080"/>
            <a:ext cx="3672408" cy="245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941168"/>
            <a:ext cx="5544616" cy="1368152"/>
          </a:xfrm>
          <a:ln w="25400" cap="rnd">
            <a:noFill/>
          </a:ln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«Каждый </a:t>
            </a:r>
            <a:r>
              <a:rPr lang="ru-RU" sz="3400" b="1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его шаг вперёд будет твоим </a:t>
            </a:r>
            <a:r>
              <a:rPr lang="ru-RU" sz="3400" b="1" i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успехом»</a:t>
            </a:r>
            <a:endParaRPr lang="ru-RU" sz="3400" b="1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F:\курсы ИПК ДСЗН 24.09.18\картинки\f8eb3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53513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280920" cy="4464496"/>
          </a:xfrm>
        </p:spPr>
        <p:txBody>
          <a:bodyPr>
            <a:normAutofit/>
          </a:bodyPr>
          <a:lstStyle/>
          <a:p>
            <a:pPr algn="l"/>
            <a:r>
              <a:rPr lang="ru-RU" sz="1800" b="1" i="1" dirty="0">
                <a:solidFill>
                  <a:schemeClr val="tx2"/>
                </a:solidFill>
              </a:rPr>
              <a:t>Коммуникация — </a:t>
            </a:r>
            <a:r>
              <a:rPr lang="ru-RU" sz="1800" i="1" dirty="0">
                <a:solidFill>
                  <a:schemeClr val="tx2"/>
                </a:solidFill>
              </a:rPr>
              <a:t>это тип активного взаимодействия между объектами любой природы, предполагающий информационный </a:t>
            </a:r>
            <a:r>
              <a:rPr lang="ru-RU" sz="1800" i="1" dirty="0" smtClean="0">
                <a:solidFill>
                  <a:schemeClr val="tx2"/>
                </a:solidFill>
              </a:rPr>
              <a:t>обмен. </a:t>
            </a:r>
          </a:p>
          <a:p>
            <a:pPr algn="r"/>
            <a:r>
              <a:rPr lang="ru-RU" sz="1400" dirty="0" smtClean="0">
                <a:solidFill>
                  <a:schemeClr val="tx2"/>
                </a:solidFill>
              </a:rPr>
              <a:t>(Большая гуманитарная энциклопедия)</a:t>
            </a:r>
          </a:p>
          <a:p>
            <a:pPr algn="l"/>
            <a:endParaRPr lang="ru-RU" sz="1800" dirty="0" smtClean="0">
              <a:solidFill>
                <a:schemeClr val="tx2"/>
              </a:solidFill>
            </a:endParaRPr>
          </a:p>
          <a:p>
            <a:pPr algn="l"/>
            <a:r>
              <a:rPr lang="ru-RU" sz="1800" b="1" i="1" dirty="0" smtClean="0">
                <a:solidFill>
                  <a:schemeClr val="tx2"/>
                </a:solidFill>
              </a:rPr>
              <a:t>Коммуникация</a:t>
            </a:r>
            <a:r>
              <a:rPr lang="ru-RU" sz="1800" i="1" dirty="0" smtClean="0">
                <a:solidFill>
                  <a:schemeClr val="tx2"/>
                </a:solidFill>
              </a:rPr>
              <a:t> – это связь, в ходе которой происходит обмен информацией между системами в живой и неживой природе. Коммуникативный акт анализируется и оценивается по следующим компонентам:</a:t>
            </a:r>
          </a:p>
          <a:p>
            <a:pPr algn="l"/>
            <a:r>
              <a:rPr lang="ru-RU" sz="1800" i="1" dirty="0">
                <a:solidFill>
                  <a:schemeClr val="tx2"/>
                </a:solidFill>
              </a:rPr>
              <a:t>1) адресант — субъект коммуникации;</a:t>
            </a:r>
          </a:p>
          <a:p>
            <a:pPr algn="l"/>
            <a:r>
              <a:rPr lang="ru-RU" sz="1800" i="1" dirty="0">
                <a:solidFill>
                  <a:schemeClr val="tx2"/>
                </a:solidFill>
              </a:rPr>
              <a:t>2) адресат — кому направлено сообщение;</a:t>
            </a:r>
          </a:p>
          <a:p>
            <a:pPr algn="l"/>
            <a:r>
              <a:rPr lang="ru-RU" sz="1800" i="1" dirty="0">
                <a:solidFill>
                  <a:schemeClr val="tx2"/>
                </a:solidFill>
              </a:rPr>
              <a:t>3) сообщение — передаваемое содержание;</a:t>
            </a:r>
          </a:p>
          <a:p>
            <a:pPr algn="l"/>
            <a:r>
              <a:rPr lang="ru-RU" sz="1800" i="1" dirty="0">
                <a:solidFill>
                  <a:schemeClr val="tx2"/>
                </a:solidFill>
              </a:rPr>
              <a:t>4) код — средства передачи сообщения;</a:t>
            </a:r>
          </a:p>
          <a:p>
            <a:pPr algn="l"/>
            <a:r>
              <a:rPr lang="ru-RU" sz="1800" i="1" dirty="0">
                <a:solidFill>
                  <a:schemeClr val="tx2"/>
                </a:solidFill>
              </a:rPr>
              <a:t>5) канал связи;</a:t>
            </a:r>
          </a:p>
          <a:p>
            <a:pPr algn="l"/>
            <a:r>
              <a:rPr lang="ru-RU" sz="1800" i="1" dirty="0">
                <a:solidFill>
                  <a:schemeClr val="tx2"/>
                </a:solidFill>
              </a:rPr>
              <a:t>6) результат — то, что достигнуто в итоге коммуникации</a:t>
            </a:r>
            <a:r>
              <a:rPr lang="ru-RU" sz="1800" i="1" dirty="0" smtClean="0">
                <a:solidFill>
                  <a:schemeClr val="tx2"/>
                </a:solidFill>
              </a:rPr>
              <a:t>.</a:t>
            </a:r>
          </a:p>
          <a:p>
            <a:pPr algn="r"/>
            <a:r>
              <a:rPr lang="ru-RU" sz="1400" dirty="0" smtClean="0">
                <a:solidFill>
                  <a:schemeClr val="tx2"/>
                </a:solidFill>
              </a:rPr>
              <a:t>(Большая психологическая энциклопедия)</a:t>
            </a:r>
            <a:endParaRPr lang="ru-RU" sz="1400" dirty="0">
              <a:solidFill>
                <a:schemeClr val="tx2"/>
              </a:solidFill>
            </a:endParaRPr>
          </a:p>
          <a:p>
            <a:pPr algn="l"/>
            <a:endParaRPr lang="en-US" sz="1800" i="1" dirty="0">
              <a:solidFill>
                <a:schemeClr val="tx2"/>
              </a:solidFill>
            </a:endParaRPr>
          </a:p>
          <a:p>
            <a:pPr algn="l"/>
            <a:endParaRPr lang="en-US" sz="1800" i="1" dirty="0" smtClean="0">
              <a:solidFill>
                <a:schemeClr val="tx2"/>
              </a:solidFill>
            </a:endParaRPr>
          </a:p>
          <a:p>
            <a:pPr algn="l"/>
            <a:endParaRPr lang="ru-RU" sz="1800" i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84249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Коммуникация (общение) </a:t>
            </a:r>
            <a:r>
              <a:rPr lang="ru-RU" i="1" dirty="0">
                <a:solidFill>
                  <a:schemeClr val="tx2"/>
                </a:solidFill>
              </a:rPr>
              <a:t>— процесс установления и развития контактов между людьми, возникающий в связи с потребностью в совместной деятельности, включающий в себя обмен информацией, обладающий взаимным восприятием и попытками влияния друг на друга</a:t>
            </a:r>
            <a:r>
              <a:rPr lang="ru-RU" i="1" dirty="0" smtClean="0">
                <a:solidFill>
                  <a:schemeClr val="tx2"/>
                </a:solidFill>
              </a:rPr>
              <a:t>.</a:t>
            </a:r>
          </a:p>
          <a:p>
            <a:pPr algn="r"/>
            <a:r>
              <a:rPr lang="ru-RU" sz="1400" dirty="0" smtClean="0">
                <a:solidFill>
                  <a:schemeClr val="tx2"/>
                </a:solidFill>
              </a:rPr>
              <a:t>(Википедия)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719899"/>
              </p:ext>
            </p:extLst>
          </p:nvPr>
        </p:nvGraphicFramePr>
        <p:xfrm>
          <a:off x="529208" y="220486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548680"/>
            <a:ext cx="7848600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40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КОММУНИКАЦИОННАЯ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20912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46312" y="266256"/>
            <a:ext cx="8229600" cy="14345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КОММУНИКАЦИОННЫЕ КАНАЛЫ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1520" y="2780928"/>
            <a:ext cx="3682752" cy="312633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Дыхание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Сигналы тела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Выражение глаз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Мимика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Поза – положение тела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Жестикуляция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Нечленораздельные звуки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Речь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051230" y="5733256"/>
            <a:ext cx="4613684" cy="971946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Просто переключись на другой канал!</a:t>
            </a:r>
          </a:p>
        </p:txBody>
      </p:sp>
      <p:pic>
        <p:nvPicPr>
          <p:cNvPr id="1027" name="Picture 3" descr="D:\семинар 5.04.2017\картинки\000200685_480_w480_13934185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40" y="2996952"/>
            <a:ext cx="3657600" cy="248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57200" y="260648"/>
            <a:ext cx="8219256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91521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Коммуникационный канал </a:t>
            </a:r>
            <a:r>
              <a:rPr lang="ru-RU" i="1" dirty="0">
                <a:solidFill>
                  <a:schemeClr val="tx2"/>
                </a:solidFill>
              </a:rPr>
              <a:t>– это то или иное средство, используя которое, можно передать сообщение от источника к получателю.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7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92888" cy="13541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ДЫХАНИЕ</a:t>
            </a:r>
            <a:endParaRPr lang="ru-RU" sz="3600" b="1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Глубина 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Равномерность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Скорость 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</a:rPr>
              <a:t>Частота</a:t>
            </a:r>
            <a:endParaRPr lang="ru-RU" sz="3000" dirty="0">
              <a:solidFill>
                <a:schemeClr val="tx2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2050" name="Picture 2" descr="D:\семинар 5.04.2017\картинки\b466c111e6b64c8ea8e8e6d60e7731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948" y="3284984"/>
            <a:ext cx="47625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274637"/>
            <a:ext cx="8064896" cy="1354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92888" cy="14401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СИГНАЛЫ ТЕЛА</a:t>
            </a:r>
            <a:endParaRPr lang="ru-RU" sz="3600" b="1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Ритм сердца</a:t>
            </a:r>
          </a:p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Напряжение мышц</a:t>
            </a:r>
          </a:p>
          <a:p>
            <a:pPr lvl="0"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</a:rPr>
              <a:t>Потоотделение</a:t>
            </a:r>
            <a:endParaRPr lang="ru-RU" sz="3000" dirty="0">
              <a:solidFill>
                <a:schemeClr val="tx2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Звуки, которые издаёт тело ребенка</a:t>
            </a:r>
          </a:p>
          <a:p>
            <a:endParaRPr lang="ru-RU" dirty="0"/>
          </a:p>
        </p:txBody>
      </p:sp>
      <p:pic>
        <p:nvPicPr>
          <p:cNvPr id="3075" name="Picture 3" descr="D:\семинар 5.04.2017\картинки\сердц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742" y="2060848"/>
            <a:ext cx="2680698" cy="178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260648"/>
            <a:ext cx="7992888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Зрачковая реакция (расширение/сужение зрачков)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Изменение частоты моргания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Мгновенное расширение глаз (таращит глаза)</a:t>
            </a:r>
            <a:endParaRPr lang="ru-RU" sz="30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</a:rPr>
              <a:t>Подёргивание </a:t>
            </a:r>
            <a:r>
              <a:rPr lang="ru-RU" sz="3000" dirty="0">
                <a:solidFill>
                  <a:schemeClr val="tx2"/>
                </a:solidFill>
              </a:rPr>
              <a:t>века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Прищуривание глаз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</a:rPr>
              <a:t>Отведение </a:t>
            </a:r>
            <a:r>
              <a:rPr lang="ru-RU" sz="3000" dirty="0">
                <a:solidFill>
                  <a:schemeClr val="tx2"/>
                </a:solidFill>
              </a:rPr>
              <a:t>взгляда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5339" y="3068960"/>
            <a:ext cx="3845325" cy="639762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«Глаза – зеркало души»</a:t>
            </a:r>
          </a:p>
        </p:txBody>
      </p:sp>
      <p:pic>
        <p:nvPicPr>
          <p:cNvPr id="4098" name="Picture 2" descr="D:\семинар 5.04.2017\картинки\4733a741eb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564" y="3789040"/>
            <a:ext cx="3648876" cy="220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50416" y="188640"/>
            <a:ext cx="798202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ВЫРАЖЕНИЕ ГЛАЗ</a:t>
            </a:r>
            <a:endParaRPr lang="ru-RU" sz="3600" b="1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416" y="188640"/>
            <a:ext cx="79820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0416" y="188640"/>
            <a:ext cx="7982024" cy="141156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МИМИКА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72816"/>
            <a:ext cx="5112568" cy="2232247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Складки на лбу</a:t>
            </a:r>
          </a:p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Движение бровей</a:t>
            </a:r>
          </a:p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Складки у глаз</a:t>
            </a:r>
          </a:p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Движения губ и носогубные складки</a:t>
            </a:r>
          </a:p>
          <a:p>
            <a:pPr lvl="0">
              <a:lnSpc>
                <a:spcPct val="90000"/>
              </a:lnSpc>
            </a:pPr>
            <a:r>
              <a:rPr lang="ru-RU" sz="3000" dirty="0">
                <a:solidFill>
                  <a:schemeClr val="tx2"/>
                </a:solidFill>
              </a:rPr>
              <a:t>Изменения положения </a:t>
            </a:r>
            <a:r>
              <a:rPr lang="ru-RU" sz="3000" dirty="0" smtClean="0">
                <a:solidFill>
                  <a:schemeClr val="tx2"/>
                </a:solidFill>
              </a:rPr>
              <a:t>щек </a:t>
            </a:r>
            <a:endParaRPr lang="ru-RU" sz="3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D:\семинар 5.04.2017\картинки\i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6E3"/>
              </a:clrFrom>
              <a:clrTo>
                <a:srgbClr val="EAE6E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076" y="4365104"/>
            <a:ext cx="3168352" cy="190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семинар 5.04.2017\картинки\1663858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20888"/>
            <a:ext cx="2412318" cy="32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550416" y="188640"/>
            <a:ext cx="79820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0416" y="188640"/>
            <a:ext cx="7982024" cy="144016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ПОЗА – РАСПОЛОЖЕНИЕ ТЕЛА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1916832"/>
            <a:ext cx="6203032" cy="2232248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90000"/>
              </a:lnSpc>
            </a:pPr>
            <a:r>
              <a:rPr lang="ru-RU" sz="3500" dirty="0">
                <a:solidFill>
                  <a:schemeClr val="tx2"/>
                </a:solidFill>
              </a:rPr>
              <a:t>П</a:t>
            </a:r>
            <a:r>
              <a:rPr lang="ru-RU" sz="3500" dirty="0" smtClean="0">
                <a:solidFill>
                  <a:schemeClr val="tx2"/>
                </a:solidFill>
              </a:rPr>
              <a:t>лохое </a:t>
            </a:r>
            <a:r>
              <a:rPr lang="ru-RU" sz="3500" dirty="0">
                <a:solidFill>
                  <a:schemeClr val="tx2"/>
                </a:solidFill>
              </a:rPr>
              <a:t>знание собственного тела</a:t>
            </a:r>
          </a:p>
          <a:p>
            <a:pPr lvl="0">
              <a:lnSpc>
                <a:spcPct val="90000"/>
              </a:lnSpc>
            </a:pPr>
            <a:r>
              <a:rPr lang="ru-RU" sz="3500" dirty="0">
                <a:solidFill>
                  <a:schemeClr val="tx2"/>
                </a:solidFill>
              </a:rPr>
              <a:t>В</a:t>
            </a:r>
            <a:r>
              <a:rPr lang="ru-RU" sz="3500" dirty="0" smtClean="0">
                <a:solidFill>
                  <a:schemeClr val="tx2"/>
                </a:solidFill>
              </a:rPr>
              <a:t>озбуждение</a:t>
            </a:r>
            <a:endParaRPr lang="ru-RU" sz="3500" dirty="0">
              <a:solidFill>
                <a:schemeClr val="tx2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sz="3500" dirty="0" smtClean="0">
                <a:solidFill>
                  <a:schemeClr val="tx2"/>
                </a:solidFill>
              </a:rPr>
              <a:t>Страх </a:t>
            </a:r>
            <a:endParaRPr lang="ru-RU" sz="3500" dirty="0">
              <a:solidFill>
                <a:schemeClr val="tx2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sz="3500" dirty="0" smtClean="0">
                <a:solidFill>
                  <a:schemeClr val="tx2"/>
                </a:solidFill>
              </a:rPr>
              <a:t>Болевые </a:t>
            </a:r>
            <a:r>
              <a:rPr lang="ru-RU" sz="3500" dirty="0">
                <a:solidFill>
                  <a:schemeClr val="tx2"/>
                </a:solidFill>
              </a:rPr>
              <a:t>ощущения</a:t>
            </a:r>
          </a:p>
          <a:p>
            <a:pPr lvl="0">
              <a:lnSpc>
                <a:spcPct val="90000"/>
              </a:lnSpc>
            </a:pPr>
            <a:r>
              <a:rPr lang="ru-RU" sz="3500" dirty="0" smtClean="0">
                <a:solidFill>
                  <a:schemeClr val="tx2"/>
                </a:solidFill>
              </a:rPr>
              <a:t>Усталость</a:t>
            </a:r>
            <a:endParaRPr lang="ru-RU" sz="35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1" name="Picture 3" descr="D:\семинар 5.04.2017\картинки\adhd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04" y="4149080"/>
            <a:ext cx="3024336" cy="215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ртинки по запросу ВЗРОСЛЫЙ НАД РЕБЕНКОМ СТРА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32956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550416" y="188640"/>
            <a:ext cx="79820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237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«Счастье – это когда тебя понимают»</vt:lpstr>
      <vt:lpstr>Презентация PowerPoint</vt:lpstr>
      <vt:lpstr>Презентация PowerPoint</vt:lpstr>
      <vt:lpstr>КОММУНИКАЦИОННЫЕ КАНАЛЫ</vt:lpstr>
      <vt:lpstr>ДЫХАНИЕ</vt:lpstr>
      <vt:lpstr>СИГНАЛЫ ТЕЛА</vt:lpstr>
      <vt:lpstr>Презентация PowerPoint</vt:lpstr>
      <vt:lpstr>МИМИКА</vt:lpstr>
      <vt:lpstr>ПОЗА – РАСПОЛОЖЕНИЕ ТЕЛА</vt:lpstr>
      <vt:lpstr>РАСШИРЕНИЕ СЛОВАРЯ</vt:lpstr>
      <vt:lpstr>ЖЕСТИКУЛЯЦИЯ</vt:lpstr>
      <vt:lpstr>НЕЧЛЕНОРАЗДЕЛЬНЫЕ ЗВУКИ</vt:lpstr>
      <vt:lpstr>РЕЧЬ </vt:lpstr>
      <vt:lpstr>«Каждый его шаг вперёд будет твоим успехом»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Каналы коммуникации</dc:title>
  <dc:creator>samsung</dc:creator>
  <cp:lastModifiedBy>user</cp:lastModifiedBy>
  <cp:revision>56</cp:revision>
  <dcterms:created xsi:type="dcterms:W3CDTF">2017-04-02T17:20:46Z</dcterms:created>
  <dcterms:modified xsi:type="dcterms:W3CDTF">2018-11-21T06:27:50Z</dcterms:modified>
</cp:coreProperties>
</file>