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62" r:id="rId2"/>
    <p:sldId id="267" r:id="rId3"/>
    <p:sldId id="266" r:id="rId4"/>
    <p:sldId id="269" r:id="rId5"/>
    <p:sldId id="281" r:id="rId6"/>
    <p:sldId id="285" r:id="rId7"/>
    <p:sldId id="268" r:id="rId8"/>
    <p:sldId id="278" r:id="rId9"/>
    <p:sldId id="280" r:id="rId10"/>
    <p:sldId id="282" r:id="rId11"/>
    <p:sldId id="283" r:id="rId12"/>
    <p:sldId id="284" r:id="rId13"/>
    <p:sldId id="276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000066"/>
    <a:srgbClr val="66CCFF"/>
    <a:srgbClr val="002164"/>
    <a:srgbClr val="003399"/>
    <a:srgbClr val="D0D505"/>
    <a:srgbClr val="2B7C02"/>
    <a:srgbClr val="328F03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0" autoAdjust="0"/>
    <p:restoredTop sz="94549" autoAdjust="0"/>
  </p:normalViewPr>
  <p:slideViewPr>
    <p:cSldViewPr snapToGrid="0">
      <p:cViewPr varScale="1">
        <p:scale>
          <a:sx n="39" d="100"/>
          <a:sy n="39" d="100"/>
        </p:scale>
        <p:origin x="-11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ko-KR" sz="2400" b="1">
                <a:effectLst/>
                <a:latin typeface="Verdana" pitchFamily="34" charset="0"/>
              </a:rPr>
              <a:t>LOGO</a:t>
            </a:r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52450" y="1870075"/>
            <a:ext cx="6821488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91971A3-D80E-4DFE-BA20-1A6E40EACD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9075" y="439738"/>
            <a:ext cx="2117725" cy="5830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138" y="439738"/>
            <a:ext cx="6205537" cy="5830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17625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17625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211138" y="43973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заголовка</a:t>
            </a:r>
            <a:endParaRPr lang="en-US" altLang="ko-KR" smtClean="0"/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7625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en-US" altLang="ko-KR" smtClean="0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27850" y="6342063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http://ppt.prtxt.ru</a:t>
            </a:r>
            <a:endParaRPr lang="en-US" altLang="ko-KR" dirty="0"/>
          </a:p>
        </p:txBody>
      </p:sp>
      <p:sp>
        <p:nvSpPr>
          <p:cNvPr id="3075" name="Rectangle 380"/>
          <p:cNvSpPr>
            <a:spLocks noChangeArrowheads="1"/>
          </p:cNvSpPr>
          <p:nvPr/>
        </p:nvSpPr>
        <p:spPr bwMode="auto">
          <a:xfrm>
            <a:off x="5329646" y="4106092"/>
            <a:ext cx="3584258" cy="168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076" name="Rectangle 38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832213" y="853130"/>
            <a:ext cx="7681913" cy="2554545"/>
          </a:xfrm>
          <a:noFill/>
        </p:spPr>
        <p:txBody>
          <a:bodyPr>
            <a:spAutoFit/>
          </a:bodyPr>
          <a:lstStyle/>
          <a:p>
            <a:r>
              <a:rPr lang="ru-RU" dirty="0" smtClean="0"/>
              <a:t>РАЗВИТИЕ СПОРТИВНОЙ МОТИВАЦИИ У ДЕТЕЙ ДОШКОЛЬНОГО И ШКОЛЬНОГО ВОЗРАСТА</a:t>
            </a:r>
            <a:endParaRPr lang="ru-RU" dirty="0"/>
          </a:p>
        </p:txBody>
      </p:sp>
      <p:sp>
        <p:nvSpPr>
          <p:cNvPr id="8" name="Прямоугольный треугольник 7"/>
          <p:cNvSpPr/>
          <p:nvPr/>
        </p:nvSpPr>
        <p:spPr bwMode="auto">
          <a:xfrm flipH="1">
            <a:off x="2847975" y="5695950"/>
            <a:ext cx="6296025" cy="1162050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flipH="1">
            <a:off x="4546600" y="6048375"/>
            <a:ext cx="4597400" cy="809625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 smtClean="0"/>
              <a:t>ГБПОУ СОУОР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 эксперимента ЭГ </a:t>
            </a:r>
            <a:br>
              <a:rPr lang="ru-RU" dirty="0" smtClean="0"/>
            </a:br>
            <a:r>
              <a:rPr lang="ru-RU" dirty="0" smtClean="0"/>
              <a:t>(стаж занятий 1-2 года)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4320" y="1488438"/>
          <a:ext cx="8569235" cy="49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189"/>
                <a:gridCol w="1528354"/>
                <a:gridCol w="1763485"/>
                <a:gridCol w="1238360"/>
                <a:gridCol w="171384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Мотивы занятия спортом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критерия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Уровень значимости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 =-1,88156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 = 5,50000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характера и психических качеств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 = 60,00000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Физическое совершенство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 = 61,00000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Улучшение самочувствия и здоровья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 = -2,03031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Эстетическое удовольствие и острые ощущения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T= 3,000000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Приобретение полезных для жизни умений и знаний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 =-2,13593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Потребность в одобрении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 = 11,00000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престижа, желание славы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Т= 65,00000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Коллективистская направленность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 = 29,00000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0,0046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flipH="1">
            <a:off x="4546600" y="6048375"/>
            <a:ext cx="4597400" cy="809625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 smtClean="0"/>
              <a:t>ГБПОУ СОУОР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 эксперимента ЭГ </a:t>
            </a:r>
            <a:br>
              <a:rPr lang="ru-RU" dirty="0" smtClean="0"/>
            </a:br>
            <a:r>
              <a:rPr lang="ru-RU" dirty="0" smtClean="0"/>
              <a:t>(стаж занятий 1-2 года)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0265" y="1606730"/>
          <a:ext cx="8438605" cy="454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87"/>
                <a:gridCol w="1841863"/>
                <a:gridCol w="1933303"/>
                <a:gridCol w="1672045"/>
                <a:gridCol w="1580607"/>
              </a:tblGrid>
              <a:tr h="1282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эксперимента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После эксперимента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критерия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значимости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год обучения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12,16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13,68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Т= 127,000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года обучения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12,21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13,85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 = 82,0000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года обучения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12,25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=-3,66667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0,0351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года и более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11,13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13,88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-2,92499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0,0222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18" y="679268"/>
            <a:ext cx="8477795" cy="2899953"/>
          </a:xfrm>
        </p:spPr>
        <p:txBody>
          <a:bodyPr/>
          <a:lstStyle/>
          <a:p>
            <a:pPr lvl="0"/>
            <a:r>
              <a:rPr lang="ru-RU" dirty="0" smtClean="0"/>
              <a:t>                     ВЫВОДЫ</a:t>
            </a:r>
            <a:br>
              <a:rPr lang="ru-RU" dirty="0" smtClean="0"/>
            </a:b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200" dirty="0" smtClean="0"/>
              <a:t> 1. Мотивы занятия спортом у детей дошкольного и школьного возраста, занимающихся акробатикой, на разных этапах спортивной подготовки зависят не только от возраста занимающихся, но и от имеющегося стажа занятий. Мотивы имеют различную обусловленность и включают такие побуждения, как достижение, общение, одобрение, успех, награду, престиж, развитие, оздоровление, азарт и эстетическое переживание. </a:t>
            </a:r>
            <a:br>
              <a:rPr lang="ru-RU" sz="1200" dirty="0" smtClean="0"/>
            </a:br>
            <a:r>
              <a:rPr lang="ru-RU" sz="1200" dirty="0" smtClean="0"/>
              <a:t>2. Развитие мотивации при использовании игровых методов  требует соблюдения определенных правил организации занятий и применения в практике дидактических принципов. </a:t>
            </a:r>
            <a:br>
              <a:rPr lang="ru-RU" sz="1200" dirty="0" smtClean="0"/>
            </a:br>
            <a:r>
              <a:rPr lang="ru-RU" sz="1200" dirty="0" smtClean="0"/>
              <a:t>3. Включение в тренировочный процесс подвижных игр и элементов игровой деятельности является одним из эффективных способов развития спортивной мотивации на начальной стадии подготовки детей дошкольного и младшего школьного возраста. На данной стадии игровой мотив является особенно значимым, так как занимающиеся этого возраста, освоив двигательные действия базовой техники, испытывают потребность в игровой деятельности. С совершенствованием спортивного мастерства мотивация к достижению соревновательного результата возрастает, и роль игровой деятельности снижается.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endParaRPr lang="zh-CN" altLang="en-US" sz="1600" b="0" dirty="0" smtClean="0">
              <a:ea typeface="굴림" pitchFamily="34" charset="-127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flipH="1">
            <a:off x="4546600" y="6048375"/>
            <a:ext cx="4597400" cy="809625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4578" name="Picture 2" descr="https://roliki-magazin.ru/wp-content/uploads/e/a/f/eaff7d5ba5d9bb209b6ee4451a40c5f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797" y="3670661"/>
            <a:ext cx="3861034" cy="2756265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black">
          <a:xfrm>
            <a:off x="248194" y="3383279"/>
            <a:ext cx="4537168" cy="263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/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200" b="1" kern="0" dirty="0" smtClean="0">
                <a:solidFill>
                  <a:srgbClr val="111111"/>
                </a:solidFill>
                <a:effectLst/>
                <a:latin typeface="+mj-lt"/>
                <a:ea typeface="+mj-ea"/>
                <a:cs typeface="+mj-cs"/>
              </a:rPr>
              <a:t> 4. Для развития у детей спортивной мотивации рекомендуется обеспечить взаимодействие субъектов спортивной деятельности, добиться адекватности игры возрастным особенностям детей и стадиям развития спортивного мастерства, учитывать роль положительных эмоций при выполнении игровых заданий, реализовать развивающий потенциал игры, интегрировать игровые приемы в системе спортивных тренировок. Спортивная мотивация детей 5-9 лет эффективно поддерживается, если в тренировочном процессе обеспечивается переход от подвижной игры к игровым действиям соревновательного типа.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+mj-lt"/>
              <a:ea typeface="굴림" pitchFamily="34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340383" y="1641520"/>
            <a:ext cx="4204108" cy="2094456"/>
          </a:xfrm>
        </p:spPr>
        <p:txBody>
          <a:bodyPr/>
          <a:lstStyle/>
          <a:p>
            <a:pPr algn="ctr" eaLnBrk="1" hangingPunct="1"/>
            <a:r>
              <a:rPr lang="ru-RU" altLang="ko-KR" dirty="0" smtClean="0">
                <a:ea typeface="굴림" pitchFamily="34" charset="-127"/>
              </a:rPr>
              <a:t>СПАСИБО ЗА ВНИМАНИЕ!</a:t>
            </a:r>
            <a:endParaRPr lang="zh-CN" altLang="en-US" dirty="0" smtClean="0">
              <a:ea typeface="굴림" pitchFamily="34" charset="-127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flipH="1">
            <a:off x="4546600" y="6048375"/>
            <a:ext cx="4597400" cy="809625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5943" y="365761"/>
            <a:ext cx="5262200" cy="6322422"/>
          </a:xfrm>
        </p:spPr>
        <p:txBody>
          <a:bodyPr/>
          <a:lstStyle/>
          <a:p>
            <a:pPr algn="just"/>
            <a:r>
              <a:rPr lang="ru-RU" dirty="0" smtClean="0"/>
              <a:t>Актуальность</a:t>
            </a:r>
            <a:br>
              <a:rPr lang="ru-RU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0" dirty="0" smtClean="0"/>
              <a:t>В современных условиях все большее значение приобретает спортивно-массовая работа, от которой зависит развитие спортивных резервов и, в конечном итоге высшие спортивные достижения. Стимулирование подрастающего поколения к активным занятиям физической культурой и спортом создает условия для самореализации личности, способствует физическому и нравственному воспитанию подрастающего поколения. </a:t>
            </a:r>
            <a:br>
              <a:rPr lang="ru-RU" sz="1500" b="0" dirty="0" smtClean="0"/>
            </a:br>
            <a:r>
              <a:rPr lang="ru-RU" sz="1500" b="0" dirty="0" smtClean="0"/>
              <a:t>Развитие личности средствами спорта начинается с детского возраста, где движущей силой включения в спортивную деятельность выступает мотивация. Изучение методов и условий развития спортивной мотивации, побуждающей детей участвовать в соревнованиях, интенсивно тренироваться, работать над собой, взаимодействовать со сверстниками, отказываться от некоторых привлекательных видов досуга в пользу тренировок и спортивных состязаний, прилагать усилия для преодоления трудностей требуют дальнейшего изучения. </a:t>
            </a:r>
            <a:endParaRPr lang="zh-CN" altLang="en-US" sz="1500" b="0" dirty="0" smtClean="0">
              <a:ea typeface="굴림" pitchFamily="34" charset="-127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flipH="1">
            <a:off x="4546600" y="6048375"/>
            <a:ext cx="4597400" cy="809625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085" y="594714"/>
            <a:ext cx="3566160" cy="267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937" y="3513909"/>
            <a:ext cx="3545307" cy="237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41766" y="178479"/>
            <a:ext cx="7848600" cy="1467441"/>
          </a:xfrm>
        </p:spPr>
        <p:txBody>
          <a:bodyPr/>
          <a:lstStyle/>
          <a:p>
            <a:pPr eaLnBrk="1" hangingPunct="1"/>
            <a:r>
              <a:rPr lang="ru-RU" sz="1800" dirty="0" smtClean="0"/>
              <a:t>ЦЕЛЬ: разработать программу развития спортивной мотивации детей посредством игры и пробировать ее в процессе спортивных тренировок.</a:t>
            </a:r>
            <a:br>
              <a:rPr lang="ru-RU" sz="1800" dirty="0" smtClean="0"/>
            </a:br>
            <a:endParaRPr lang="zh-CN" altLang="en-US" sz="1800" dirty="0" smtClean="0">
              <a:ea typeface="굴림" pitchFamily="34" charset="-127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2412"/>
            <a:ext cx="8686800" cy="2997699"/>
          </a:xfrm>
        </p:spPr>
        <p:txBody>
          <a:bodyPr/>
          <a:lstStyle/>
          <a:p>
            <a:pPr lvl="1" eaLnBrk="1" hangingPunct="1">
              <a:buNone/>
            </a:pPr>
            <a:endParaRPr lang="en-US" altLang="ko-KR" dirty="0" smtClean="0">
              <a:ea typeface="굴림" pitchFamily="34" charset="-127"/>
            </a:endParaRPr>
          </a:p>
          <a:p>
            <a:r>
              <a:rPr lang="ru-RU" dirty="0" smtClean="0"/>
              <a:t>Объект исследования - тренировочный процесс.</a:t>
            </a:r>
          </a:p>
          <a:p>
            <a:r>
              <a:rPr lang="ru-RU" dirty="0" smtClean="0"/>
              <a:t>Предмет исследования: мотивация спортивной деятельности детей дошкольного и школьного возраста.</a:t>
            </a:r>
            <a:endParaRPr lang="en-US" altLang="zh-CN" dirty="0" smtClean="0">
              <a:ea typeface="굴림" pitchFamily="34" charset="-127"/>
            </a:endParaRPr>
          </a:p>
          <a:p>
            <a:pPr eaLnBrk="1" hangingPunct="1">
              <a:buNone/>
            </a:pPr>
            <a:endParaRPr lang="ru-RU" altLang="zh-CN" dirty="0" smtClean="0">
              <a:ea typeface="굴림" pitchFamily="34" charset="-127"/>
            </a:endParaRPr>
          </a:p>
          <a:p>
            <a:r>
              <a:rPr lang="ru-RU" altLang="zh-CN" sz="2000" dirty="0" smtClean="0">
                <a:ea typeface="굴림" pitchFamily="34" charset="-127"/>
              </a:rPr>
              <a:t>ГИПОТЕЗА: </a:t>
            </a:r>
            <a:r>
              <a:rPr lang="ru-RU" sz="2000" dirty="0" smtClean="0"/>
              <a:t>спортивная мотивация детей дошкольного и школьного возраста на занятиях спортивной акробатикой может успешно развиваться, если разработать и реализовать программу развития спортивной мотивации детей дошкольного и школьного возраста средствами игровой деятельности</a:t>
            </a:r>
            <a:r>
              <a:rPr lang="ru-RU" dirty="0" smtClean="0"/>
              <a:t>.</a:t>
            </a: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flipH="1">
            <a:off x="4546600" y="6048375"/>
            <a:ext cx="4597400" cy="809625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 smtClean="0"/>
              <a:t>ГБПОУ СОУОР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ko-KR" dirty="0" smtClean="0">
                <a:ea typeface="굴림" pitchFamily="34" charset="-127"/>
              </a:rPr>
              <a:t>ЗАДАЧИ</a:t>
            </a:r>
            <a:endParaRPr lang="zh-CN" altLang="en-US" dirty="0" smtClean="0">
              <a:ea typeface="굴림" pitchFamily="34" charset="-127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199" y="1254033"/>
            <a:ext cx="8686800" cy="4787311"/>
          </a:xfrm>
        </p:spPr>
        <p:txBody>
          <a:bodyPr/>
          <a:lstStyle/>
          <a:p>
            <a:pPr lvl="1" eaLnBrk="1" hangingPunct="1">
              <a:buNone/>
            </a:pPr>
            <a:endParaRPr lang="en-US" altLang="ko-KR" dirty="0" smtClean="0">
              <a:ea typeface="굴림" pitchFamily="34" charset="-127"/>
            </a:endParaRPr>
          </a:p>
          <a:p>
            <a:pPr algn="just"/>
            <a:r>
              <a:rPr lang="ru-RU" sz="2800" dirty="0" smtClean="0">
                <a:solidFill>
                  <a:srgbClr val="111111"/>
                </a:solidFill>
              </a:rPr>
              <a:t>1. Проанализировать вопросы использования подвижных игр в тренировочном процессе.</a:t>
            </a:r>
          </a:p>
          <a:p>
            <a:pPr algn="just"/>
            <a:r>
              <a:rPr lang="ru-RU" sz="2800" dirty="0" smtClean="0">
                <a:solidFill>
                  <a:srgbClr val="111111"/>
                </a:solidFill>
              </a:rPr>
              <a:t>2. Определить типы и дать характеристику различным типам игровых заданий.</a:t>
            </a:r>
          </a:p>
          <a:p>
            <a:pPr algn="just"/>
            <a:r>
              <a:rPr lang="ru-RU" sz="2800" dirty="0" smtClean="0">
                <a:solidFill>
                  <a:srgbClr val="111111"/>
                </a:solidFill>
              </a:rPr>
              <a:t>3. Исследовать влияние подвижных игр и элементов игровой деятельности на развитие спортивной мотивации у детей разных возрастных групп.</a:t>
            </a:r>
          </a:p>
          <a:p>
            <a:pPr eaLnBrk="1" hangingPunct="1"/>
            <a:endParaRPr lang="en-US" altLang="zh-CN" dirty="0" smtClean="0">
              <a:ea typeface="굴림" pitchFamily="34" charset="-127"/>
            </a:endParaRPr>
          </a:p>
          <a:p>
            <a:pPr eaLnBrk="1" hangingPunct="1"/>
            <a:endParaRPr lang="zh-CN" altLang="en-US" dirty="0" smtClean="0">
              <a:ea typeface="굴림" pitchFamily="34" charset="-127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flipH="1">
            <a:off x="4546600" y="6048375"/>
            <a:ext cx="4597400" cy="809625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6286"/>
            <a:ext cx="8686800" cy="1685109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zh-CN" sz="2800" dirty="0" smtClean="0">
                <a:ea typeface="굴림" pitchFamily="34" charset="-127"/>
              </a:rPr>
              <a:t> </a:t>
            </a:r>
          </a:p>
          <a:p>
            <a:pPr eaLnBrk="1" hangingPunct="1"/>
            <a:endParaRPr lang="ru-RU" altLang="zh-CN" sz="1800" dirty="0" smtClean="0">
              <a:ea typeface="굴림" pitchFamily="34" charset="-127"/>
            </a:endParaRPr>
          </a:p>
          <a:p>
            <a:pPr eaLnBrk="1" hangingPunct="1"/>
            <a:endParaRPr lang="ru-RU" altLang="zh-CN" sz="1800" dirty="0" smtClean="0">
              <a:ea typeface="굴림" pitchFamily="34" charset="-127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flipH="1">
            <a:off x="4546600" y="6048375"/>
            <a:ext cx="4597400" cy="809625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87382" y="457200"/>
            <a:ext cx="8673737" cy="86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ea typeface="굴림" pitchFamily="34" charset="-127"/>
                <a:cs typeface="+mj-cs"/>
              </a:rPr>
              <a:t>Организация исследования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+mj-lt"/>
              <a:ea typeface="굴림" pitchFamily="34" charset="-127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43839" y="3261360"/>
            <a:ext cx="8673737" cy="86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+mj-lt"/>
              <a:ea typeface="굴림" pitchFamily="34" charset="-127"/>
              <a:cs typeface="+mj-cs"/>
            </a:endParaRPr>
          </a:p>
        </p:txBody>
      </p:sp>
      <p:pic>
        <p:nvPicPr>
          <p:cNvPr id="9" name="Рисунок 8" descr="izobrazhenie-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708" y="1393184"/>
            <a:ext cx="7576458" cy="5056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flipH="1">
            <a:off x="4546600" y="6048375"/>
            <a:ext cx="4597400" cy="809625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6902" y="714103"/>
            <a:ext cx="8673737" cy="86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ea typeface="굴림" pitchFamily="34" charset="-127"/>
                <a:cs typeface="+mj-cs"/>
              </a:rPr>
              <a:t>Методы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+mj-lt"/>
              <a:ea typeface="굴림" pitchFamily="34" charset="-127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7382" y="1737359"/>
            <a:ext cx="8686800" cy="45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ru-RU" sz="3000" dirty="0" smtClean="0">
                <a:solidFill>
                  <a:srgbClr val="000066"/>
                </a:solidFill>
              </a:rPr>
              <a:t>методика Д.Б. </a:t>
            </a:r>
            <a:r>
              <a:rPr lang="ru-RU" sz="3000" dirty="0" err="1" smtClean="0">
                <a:solidFill>
                  <a:srgbClr val="000066"/>
                </a:solidFill>
              </a:rPr>
              <a:t>Эльконина</a:t>
            </a:r>
            <a:r>
              <a:rPr lang="ru-RU" sz="3000" dirty="0" smtClean="0">
                <a:solidFill>
                  <a:srgbClr val="000066"/>
                </a:solidFill>
              </a:rPr>
              <a:t> - Л.А. </a:t>
            </a:r>
            <a:r>
              <a:rPr lang="ru-RU" sz="3000" dirty="0" err="1" smtClean="0">
                <a:solidFill>
                  <a:srgbClr val="000066"/>
                </a:solidFill>
              </a:rPr>
              <a:t>Венгера</a:t>
            </a:r>
            <a:r>
              <a:rPr lang="ru-RU" sz="3000" dirty="0" smtClean="0">
                <a:solidFill>
                  <a:srgbClr val="000066"/>
                </a:solidFill>
              </a:rPr>
              <a:t>; 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ru-RU" sz="3000" dirty="0" smtClean="0">
                <a:solidFill>
                  <a:srgbClr val="000066"/>
                </a:solidFill>
              </a:rPr>
              <a:t>методика «Изучение мотивов занятия спортом», разработанная В.И. </a:t>
            </a:r>
            <a:r>
              <a:rPr lang="ru-RU" sz="3000" dirty="0" err="1" smtClean="0">
                <a:solidFill>
                  <a:srgbClr val="000066"/>
                </a:solidFill>
              </a:rPr>
              <a:t>Тропниковым</a:t>
            </a:r>
            <a:r>
              <a:rPr lang="ru-RU" sz="3000" dirty="0" smtClean="0">
                <a:solidFill>
                  <a:srgbClr val="000066"/>
                </a:solidFill>
              </a:rPr>
              <a:t>;  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</a:pPr>
            <a:r>
              <a:rPr lang="ru-RU" sz="3000" dirty="0" smtClean="0">
                <a:solidFill>
                  <a:srgbClr val="000066"/>
                </a:solidFill>
              </a:rPr>
              <a:t>«Шкала оценки потребности в достижении» Ю.М. Орлова. </a:t>
            </a:r>
            <a:endParaRPr kumimoji="0" lang="ru-RU" altLang="zh-CN" sz="30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굴림" pitchFamily="34" charset="-127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ru-RU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flipH="1">
            <a:off x="4546600" y="6048375"/>
            <a:ext cx="4597400" cy="809625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 smtClean="0"/>
              <a:t>ГБПОУ СОУОР</a:t>
            </a:r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Обоснования возможности использования игровых методов</a:t>
            </a:r>
            <a:endParaRPr lang="ru-RU" sz="24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65760" y="1423122"/>
          <a:ext cx="8334102" cy="450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88"/>
                <a:gridCol w="1123406"/>
                <a:gridCol w="1037564"/>
                <a:gridCol w="1190586"/>
                <a:gridCol w="1190586"/>
                <a:gridCol w="1190586"/>
                <a:gridCol w="1190586"/>
              </a:tblGrid>
              <a:tr h="88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год обучения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год обучения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год обучения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года и более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Н-критерия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значимости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Внешний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Игровой 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2,77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1,73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1,33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27,51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6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Позиционный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6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6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Одобрения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0,0052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flipH="1">
            <a:off x="4546600" y="6048375"/>
            <a:ext cx="4597400" cy="809625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11138" y="439738"/>
            <a:ext cx="8593228" cy="609600"/>
          </a:xfrm>
        </p:spPr>
        <p:txBody>
          <a:bodyPr/>
          <a:lstStyle/>
          <a:p>
            <a:r>
              <a:rPr lang="ru-RU" dirty="0" smtClean="0"/>
              <a:t>До формирующего эксперимента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39633" y="1397000"/>
          <a:ext cx="8294916" cy="389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972"/>
                <a:gridCol w="2764972"/>
                <a:gridCol w="276497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Мотивы занятия спортом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Значение U-критерия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Уровень значимости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Познание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0,006378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Материальные блага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0,001648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Приобретение полезных для жизни умений и знаний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1303,5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0,036623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престижа, желание славы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0,073613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Коллективистская направленность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1316,5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0,043575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flipH="1">
            <a:off x="4546600" y="6048375"/>
            <a:ext cx="4597400" cy="809625"/>
          </a:xfrm>
          <a:prstGeom prst="rtTriangl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 smtClean="0"/>
              <a:t>ГБПОУ СОУОР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 эксперимента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1887" y="1397000"/>
          <a:ext cx="8373291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097"/>
                <a:gridCol w="2791097"/>
                <a:gridCol w="279109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Мотивы занятия спортом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Т-критерия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Уровень значимости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0,040196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0,00149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Материальные блага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0,011623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Физическое совершенство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0,055278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Улучшение самочувствия и здоровья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0,052412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Эстетическое удовольствие и острые ощущения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0,005612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Приобретение полезных дня жизни умений и знаний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0,02999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престижа, желание славы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0,001085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4">
  <a:themeElements>
    <a:clrScheme name="business4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business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lnDef>
  </a:objectDefaults>
  <a:extraClrSchemeLst>
    <a:extraClrScheme>
      <a:clrScheme name="business4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4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4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business4</Template>
  <TotalTime>534</TotalTime>
  <Words>514</Words>
  <Application>Microsoft Office PowerPoint</Application>
  <PresentationFormat>Экран (4:3)</PresentationFormat>
  <Paragraphs>220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business4</vt:lpstr>
      <vt:lpstr>РАЗВИТИЕ СПОРТИВНОЙ МОТИВАЦИИ У ДЕТЕЙ ДОШКОЛЬНОГО И ШКОЛЬНОГО ВОЗРАСТА</vt:lpstr>
      <vt:lpstr>Актуальность  В современных условиях все большее значение приобретает спортивно-массовая работа, от которой зависит развитие спортивных резервов и, в конечном итоге высшие спортивные достижения. Стимулирование подрастающего поколения к активным занятиям физической культурой и спортом создает условия для самореализации личности, способствует физическому и нравственному воспитанию подрастающего поколения.  Развитие личности средствами спорта начинается с детского возраста, где движущей силой включения в спортивную деятельность выступает мотивация. Изучение методов и условий развития спортивной мотивации, побуждающей детей участвовать в соревнованиях, интенсивно тренироваться, работать над собой, взаимодействовать со сверстниками, отказываться от некоторых привлекательных видов досуга в пользу тренировок и спортивных состязаний, прилагать усилия для преодоления трудностей требуют дальнейшего изучения. </vt:lpstr>
      <vt:lpstr>ЦЕЛЬ: разработать программу развития спортивной мотивации детей посредством игры и пробировать ее в процессе спортивных тренировок. </vt:lpstr>
      <vt:lpstr>ЗАДАЧИ</vt:lpstr>
      <vt:lpstr>Слайд 5</vt:lpstr>
      <vt:lpstr>Слайд 6</vt:lpstr>
      <vt:lpstr>Обоснования возможности использования игровых методов</vt:lpstr>
      <vt:lpstr>До формирующего эксперимента</vt:lpstr>
      <vt:lpstr>После эксперимента</vt:lpstr>
      <vt:lpstr>После эксперимента ЭГ  (стаж занятий 1-2 года)</vt:lpstr>
      <vt:lpstr>После эксперимента ЭГ  (стаж занятий 1-2 года)</vt:lpstr>
      <vt:lpstr>                     ВЫВОДЫ   1. Мотивы занятия спортом у детей дошкольного и школьного возраста, занимающихся акробатикой, на разных этапах спортивной подготовки зависят не только от возраста занимающихся, но и от имеющегося стажа занятий. Мотивы имеют различную обусловленность и включают такие побуждения, как достижение, общение, одобрение, успех, награду, престиж, развитие, оздоровление, азарт и эстетическое переживание.  2. Развитие мотивации при использовании игровых методов  требует соблюдения определенных правил организации занятий и применения в практике дидактических принципов.  3. Включение в тренировочный процесс подвижных игр и элементов игровой деятельности является одним из эффективных способов развития спортивной мотивации на начальной стадии подготовки детей дошкольного и младшего школьного возраста. На данной стадии игровой мотив является особенно значимым, так как занимающиеся этого возраста, освоив двигательные действия базовой техники, испытывают потребность в игровой деятельности. С совершенствованием спортивного мастерства мотивация к достижению соревновательного результата возрастает, и роль игровой деятельности снижается.  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Windows User</cp:lastModifiedBy>
  <cp:revision>67</cp:revision>
  <dcterms:created xsi:type="dcterms:W3CDTF">2010-02-18T18:35:47Z</dcterms:created>
  <dcterms:modified xsi:type="dcterms:W3CDTF">2023-11-15T08:25:27Z</dcterms:modified>
</cp:coreProperties>
</file>