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3" r:id="rId15"/>
    <p:sldId id="272" r:id="rId16"/>
    <p:sldId id="269" r:id="rId17"/>
    <p:sldId id="27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ВЕДЕНИЕ. ПРИВЕТСТВИЕ." id="{EB4D6E54-C053-4FF5-BF3A-666944853F15}">
          <p14:sldIdLst>
            <p14:sldId id="256"/>
            <p14:sldId id="257"/>
          </p14:sldIdLst>
        </p14:section>
        <p14:section name="1. ФИЗИОТЕРАПИЯ, ЧТО ЭТО ТАКОЕ?" id="{58C20213-287B-4350-8C10-DAA31D5BCB71}">
          <p14:sldIdLst>
            <p14:sldId id="258"/>
            <p14:sldId id="259"/>
          </p14:sldIdLst>
        </p14:section>
        <p14:section name="2. ЭЛЕКТРОТЕРАПИЯ" id="{71D737CB-923C-417E-BC72-24C2221CC816}">
          <p14:sldIdLst>
            <p14:sldId id="260"/>
            <p14:sldId id="261"/>
            <p14:sldId id="262"/>
            <p14:sldId id="263"/>
          </p14:sldIdLst>
        </p14:section>
        <p14:section name="3. ЭЛЕКТРОФОРЕЗ" id="{5C21D348-919D-4839-81D8-97D423C45F5F}">
          <p14:sldIdLst>
            <p14:sldId id="264"/>
            <p14:sldId id="265"/>
            <p14:sldId id="266"/>
            <p14:sldId id="267"/>
            <p14:sldId id="271"/>
            <p14:sldId id="273"/>
            <p14:sldId id="272"/>
          </p14:sldIdLst>
        </p14:section>
        <p14:section name="ИТОГ." id="{F25F6A91-8F03-4885-B219-549BF06CF492}">
          <p14:sldIdLst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7DD"/>
    <a:srgbClr val="D5CDB9"/>
    <a:srgbClr val="69A1AB"/>
    <a:srgbClr val="1A2E40"/>
    <a:srgbClr val="FEF206"/>
    <a:srgbClr val="F2E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087" autoAdjust="0"/>
  </p:normalViewPr>
  <p:slideViewPr>
    <p:cSldViewPr snapToGrid="0">
      <p:cViewPr varScale="1">
        <p:scale>
          <a:sx n="108" d="100"/>
          <a:sy n="108" d="100"/>
        </p:scale>
        <p:origin x="59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C6269-BFC6-4A09-9612-4B3E746BFA8E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67849-786D-401C-863A-A27DB71B9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520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приветствие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67849-786D-401C-863A-A27DB71B9D6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05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67849-786D-401C-863A-A27DB71B9D6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201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67849-786D-401C-863A-A27DB71B9D6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74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67849-786D-401C-863A-A27DB71B9D6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234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67849-786D-401C-863A-A27DB71B9D6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403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4375205-608E-4A5C-B3B3-58EBF30630C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5A1DC6C-BF89-4053-A1F2-E54F901E5951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8143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5205-608E-4A5C-B3B3-58EBF30630C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DC6C-BF89-4053-A1F2-E54F901E5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232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5205-608E-4A5C-B3B3-58EBF30630C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DC6C-BF89-4053-A1F2-E54F901E5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11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5205-608E-4A5C-B3B3-58EBF30630C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DC6C-BF89-4053-A1F2-E54F901E5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5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375205-608E-4A5C-B3B3-58EBF30630C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A1DC6C-BF89-4053-A1F2-E54F901E595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54095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5205-608E-4A5C-B3B3-58EBF30630C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DC6C-BF89-4053-A1F2-E54F901E5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20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5205-608E-4A5C-B3B3-58EBF30630C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DC6C-BF89-4053-A1F2-E54F901E5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10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5205-608E-4A5C-B3B3-58EBF30630C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DC6C-BF89-4053-A1F2-E54F901E5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43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5205-608E-4A5C-B3B3-58EBF30630C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DC6C-BF89-4053-A1F2-E54F901E5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08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375205-608E-4A5C-B3B3-58EBF30630C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A1DC6C-BF89-4053-A1F2-E54F901E595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712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375205-608E-4A5C-B3B3-58EBF30630C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A1DC6C-BF89-4053-A1F2-E54F901E595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2182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4375205-608E-4A5C-B3B3-58EBF30630C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5A1DC6C-BF89-4053-A1F2-E54F901E595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612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smu.baikal.ru/src/downloads/17c27c7c_fizioterapiya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hyperlink" Target="https://applied-research.ru/ru/article/view?id=8914" TargetMode="External"/><Relationship Id="rId4" Type="http://schemas.openxmlformats.org/officeDocument/2006/relationships/hyperlink" Target="https://files.scienceforum.ru/pdf/2021/6035036a7fc8d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b="1" dirty="0" smtClean="0"/>
              <a:t>Законы физики на службе здоровья человека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Роль физики в медицине</a:t>
            </a:r>
            <a:r>
              <a:rPr lang="en-US" dirty="0" smtClean="0"/>
              <a:t>,</a:t>
            </a:r>
            <a:r>
              <a:rPr lang="ru-RU" dirty="0" smtClean="0"/>
              <a:t> влияние на развитие.</a:t>
            </a:r>
            <a:br>
              <a:rPr lang="ru-RU" dirty="0" smtClean="0"/>
            </a:br>
            <a:r>
              <a:rPr lang="ru-RU" dirty="0" smtClean="0"/>
              <a:t>Физиотерапия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2475" y="5295901"/>
            <a:ext cx="7277100" cy="800100"/>
          </a:xfrm>
          <a:prstGeom prst="rect">
            <a:avLst/>
          </a:prstGeom>
          <a:solidFill>
            <a:srgbClr val="1A2E40"/>
          </a:solidFill>
          <a:ln>
            <a:solidFill>
              <a:srgbClr val="1A2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ПОДГОТОВИЛ УЧЕНИК ГРУППЫ СПР-22</a:t>
            </a:r>
            <a:br>
              <a:rPr lang="ru-RU" dirty="0" smtClean="0"/>
            </a:br>
            <a:r>
              <a:rPr lang="ru-RU" dirty="0" smtClean="0"/>
              <a:t>АЛЕКСЕЙ СУГАК.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53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922" y="191070"/>
            <a:ext cx="11277954" cy="398143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Физика на страже </a:t>
            </a:r>
            <a:r>
              <a:rPr lang="ru-RU" b="1" dirty="0" smtClean="0">
                <a:solidFill>
                  <a:srgbClr val="FF0000"/>
                </a:solidFill>
              </a:rPr>
              <a:t>здоровья.</a:t>
            </a:r>
            <a:endParaRPr lang="ru-RU" b="1" dirty="0" smtClean="0"/>
          </a:p>
          <a:p>
            <a:r>
              <a:rPr lang="ru-RU" b="1" dirty="0" smtClean="0"/>
              <a:t>Метод </a:t>
            </a:r>
            <a:r>
              <a:rPr lang="ru-RU" b="1" dirty="0"/>
              <a:t>лекарственного электрофореза имеет ряд особенностей и </a:t>
            </a:r>
            <a:r>
              <a:rPr lang="ru-RU" b="1" dirty="0" smtClean="0"/>
              <a:t>достоинств </a:t>
            </a:r>
            <a:r>
              <a:rPr lang="ru-RU" b="1" dirty="0"/>
              <a:t>по сравнению с другими способами введения лекарств</a:t>
            </a:r>
            <a:r>
              <a:rPr lang="ru-RU" b="1" dirty="0" smtClean="0"/>
              <a:t>:</a:t>
            </a:r>
          </a:p>
          <a:p>
            <a:pPr lvl="1"/>
            <a:r>
              <a:rPr lang="ru-RU" b="1" i="0" dirty="0" smtClean="0"/>
              <a:t> </a:t>
            </a:r>
            <a:r>
              <a:rPr lang="ru-RU" b="1" i="0" dirty="0"/>
              <a:t>1) </a:t>
            </a:r>
            <a:r>
              <a:rPr lang="ru-RU" i="0" dirty="0" err="1"/>
              <a:t>даѐт</a:t>
            </a:r>
            <a:r>
              <a:rPr lang="ru-RU" i="0" dirty="0"/>
              <a:t> возможность создать в патологическом очаге, расположенном </a:t>
            </a:r>
            <a:r>
              <a:rPr lang="ru-RU" i="0" dirty="0" smtClean="0"/>
              <a:t>поверхностно</a:t>
            </a:r>
            <a:r>
              <a:rPr lang="ru-RU" i="0" dirty="0"/>
              <a:t>, высокую концентрацию лекарства, осуществить локальное </a:t>
            </a:r>
            <a:r>
              <a:rPr lang="ru-RU" i="0" dirty="0" smtClean="0"/>
              <a:t>воздействие</a:t>
            </a:r>
            <a:r>
              <a:rPr lang="ru-RU" i="0" dirty="0"/>
              <a:t>; </a:t>
            </a:r>
            <a:endParaRPr lang="ru-RU" i="0" dirty="0" smtClean="0"/>
          </a:p>
          <a:p>
            <a:pPr lvl="1"/>
            <a:r>
              <a:rPr lang="ru-RU" b="1" i="0" dirty="0" smtClean="0"/>
              <a:t>2</a:t>
            </a:r>
            <a:r>
              <a:rPr lang="ru-RU" b="1" i="0" dirty="0"/>
              <a:t>) </a:t>
            </a:r>
            <a:r>
              <a:rPr lang="ru-RU" i="0" dirty="0"/>
              <a:t>лекарственные вещества, </a:t>
            </a:r>
            <a:r>
              <a:rPr lang="ru-RU" i="0" dirty="0" smtClean="0"/>
              <a:t>введённые </a:t>
            </a:r>
            <a:r>
              <a:rPr lang="ru-RU" i="0" dirty="0"/>
              <a:t>этим способом, реже вызывают побочные реакции по сравнению с </a:t>
            </a:r>
            <a:r>
              <a:rPr lang="ru-RU" i="0" dirty="0" smtClean="0"/>
              <a:t>вверенными </a:t>
            </a:r>
            <a:r>
              <a:rPr lang="ru-RU" i="0" dirty="0" err="1"/>
              <a:t>энтерально</a:t>
            </a:r>
            <a:r>
              <a:rPr lang="ru-RU" i="0" dirty="0"/>
              <a:t> и </a:t>
            </a:r>
            <a:r>
              <a:rPr lang="ru-RU" i="0" dirty="0" err="1"/>
              <a:t>парэнтерально</a:t>
            </a:r>
            <a:r>
              <a:rPr lang="ru-RU" i="0" dirty="0"/>
              <a:t>; </a:t>
            </a:r>
            <a:endParaRPr lang="ru-RU" i="0" dirty="0" smtClean="0"/>
          </a:p>
          <a:p>
            <a:pPr lvl="1"/>
            <a:r>
              <a:rPr lang="ru-RU" b="1" i="0" dirty="0" smtClean="0"/>
              <a:t>3</a:t>
            </a:r>
            <a:r>
              <a:rPr lang="ru-RU" b="1" i="0" dirty="0"/>
              <a:t>) </a:t>
            </a:r>
            <a:r>
              <a:rPr lang="ru-RU" i="0" dirty="0"/>
              <a:t>метод лечения безболезненный, не вызывает деформации кожи </a:t>
            </a:r>
            <a:r>
              <a:rPr lang="ru-RU" i="0" dirty="0" smtClean="0"/>
              <a:t>нарушений </a:t>
            </a:r>
            <a:r>
              <a:rPr lang="ru-RU" i="0" dirty="0"/>
              <a:t>в ней микроциркуляции, отсутствует раздражение слизистой </a:t>
            </a:r>
            <a:r>
              <a:rPr lang="ru-RU" i="0" dirty="0" smtClean="0"/>
              <a:t>оболочки; </a:t>
            </a:r>
          </a:p>
          <a:p>
            <a:pPr lvl="1"/>
            <a:r>
              <a:rPr lang="ru-RU" b="1" i="0" dirty="0" smtClean="0"/>
              <a:t>4</a:t>
            </a:r>
            <a:r>
              <a:rPr lang="ru-RU" b="1" i="0" dirty="0"/>
              <a:t>) </a:t>
            </a:r>
            <a:r>
              <a:rPr lang="ru-RU" i="0" dirty="0"/>
              <a:t>вводятся ионы или отдельные ингредиенты лекарственных веществ, на лечебное действие которых рассчитывают </a:t>
            </a:r>
            <a:r>
              <a:rPr lang="ru-RU" i="0" dirty="0" smtClean="0"/>
              <a:t>;</a:t>
            </a:r>
          </a:p>
          <a:p>
            <a:pPr lvl="1"/>
            <a:r>
              <a:rPr lang="ru-RU" b="1" i="0" dirty="0" smtClean="0"/>
              <a:t>5</a:t>
            </a:r>
            <a:r>
              <a:rPr lang="ru-RU" b="1" i="0" dirty="0"/>
              <a:t>) </a:t>
            </a:r>
            <a:r>
              <a:rPr lang="ru-RU" i="0" dirty="0"/>
              <a:t>лекарственные вещества действуют на фоне изменений тканей, </a:t>
            </a:r>
            <a:r>
              <a:rPr lang="ru-RU" i="0" dirty="0" smtClean="0"/>
              <a:t>вызванных </a:t>
            </a:r>
            <a:r>
              <a:rPr lang="ru-RU" i="0" dirty="0"/>
              <a:t>гальваническим током. В этих условиях эффект их более выражен, проявляется при концентрациях, которые при других способах введения мало действенны. </a:t>
            </a:r>
          </a:p>
        </p:txBody>
      </p:sp>
      <p:pic>
        <p:nvPicPr>
          <p:cNvPr id="6146" name="Picture 2" descr="https://static.tildacdn.com/tild3164-3034-4136-b638-643965653965/4f450222bb283a33a4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683" y="3941685"/>
            <a:ext cx="8407154" cy="28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638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685800"/>
            <a:ext cx="5834958" cy="6013764"/>
          </a:xfrm>
        </p:spPr>
        <p:txBody>
          <a:bodyPr/>
          <a:lstStyle/>
          <a:p>
            <a:r>
              <a:rPr lang="ru-RU" dirty="0"/>
              <a:t>Для объяснения механизма действия на внутренние органы </a:t>
            </a:r>
            <a:r>
              <a:rPr lang="ru-RU" dirty="0" smtClean="0"/>
              <a:t>лекарственных </a:t>
            </a:r>
            <a:r>
              <a:rPr lang="ru-RU" dirty="0"/>
              <a:t>веществ, </a:t>
            </a:r>
            <a:r>
              <a:rPr lang="ru-RU" dirty="0" err="1"/>
              <a:t>введѐнных</a:t>
            </a:r>
            <a:r>
              <a:rPr lang="ru-RU" dirty="0"/>
              <a:t> методом электрофореза, используют учение об </a:t>
            </a:r>
            <a:r>
              <a:rPr lang="ru-RU" dirty="0" smtClean="0"/>
              <a:t>ионных </a:t>
            </a:r>
            <a:r>
              <a:rPr lang="ru-RU" dirty="0"/>
              <a:t>рефлексах, разработанное </a:t>
            </a:r>
            <a:r>
              <a:rPr lang="ru-RU" b="1" dirty="0"/>
              <a:t>А. Е. Щербаком</a:t>
            </a:r>
            <a:r>
              <a:rPr lang="ru-RU" dirty="0"/>
              <a:t>. Согласно этому учению </a:t>
            </a:r>
            <a:r>
              <a:rPr lang="ru-RU" dirty="0" smtClean="0"/>
              <a:t>рецепторы </a:t>
            </a:r>
            <a:r>
              <a:rPr lang="ru-RU" dirty="0"/>
              <a:t>кожи раздражаются ионами лекарственного вещества и </a:t>
            </a:r>
            <a:r>
              <a:rPr lang="ru-RU" dirty="0">
                <a:solidFill>
                  <a:srgbClr val="FF0000"/>
                </a:solidFill>
              </a:rPr>
              <a:t>постоянным </a:t>
            </a:r>
            <a:r>
              <a:rPr lang="ru-RU" dirty="0" smtClean="0">
                <a:solidFill>
                  <a:srgbClr val="FF0000"/>
                </a:solidFill>
              </a:rPr>
              <a:t>электрическим </a:t>
            </a:r>
            <a:r>
              <a:rPr lang="ru-RU" dirty="0">
                <a:solidFill>
                  <a:srgbClr val="FF0000"/>
                </a:solidFill>
              </a:rPr>
              <a:t>током</a:t>
            </a:r>
            <a:r>
              <a:rPr lang="ru-RU" dirty="0"/>
              <a:t>. При местном воздействии на кожу ионы лекарства оказывают влияние через вегетативные нервные пути на внутренние органы. </a:t>
            </a:r>
            <a:r>
              <a:rPr lang="ru-RU" dirty="0" smtClean="0"/>
              <a:t>С</a:t>
            </a:r>
            <a:r>
              <a:rPr lang="en-US" dirty="0" smtClean="0"/>
              <a:t> </a:t>
            </a:r>
            <a:r>
              <a:rPr lang="ru-RU" dirty="0" smtClean="0"/>
              <a:t>учётом этого </a:t>
            </a:r>
            <a:r>
              <a:rPr lang="ru-RU" dirty="0"/>
              <a:t>действия электроды следует располагать на участках кожи, связанных </a:t>
            </a:r>
            <a:r>
              <a:rPr lang="ru-RU" dirty="0" smtClean="0"/>
              <a:t>вегетативной </a:t>
            </a:r>
            <a:r>
              <a:rPr lang="ru-RU" dirty="0"/>
              <a:t>иннервацией с внутренними </a:t>
            </a:r>
            <a:r>
              <a:rPr lang="ru-RU" dirty="0" smtClean="0"/>
              <a:t>органами.</a:t>
            </a:r>
            <a:r>
              <a:rPr lang="en-US" dirty="0" smtClean="0"/>
              <a:t> </a:t>
            </a:r>
            <a:r>
              <a:rPr lang="ru-RU" dirty="0" smtClean="0"/>
              <a:t>При </a:t>
            </a:r>
            <a:r>
              <a:rPr lang="ru-RU" dirty="0"/>
              <a:t>поверхностно расположенных патологических процессах методом электрофореза можно создать достаточно высокую концентрацию лекарства непосредственно в очаге поражения, не насыщая им организм.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02439" y="4847377"/>
            <a:ext cx="2933323" cy="874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/>
              <a:t>Александр Ефимович </a:t>
            </a:r>
            <a:r>
              <a:rPr lang="ru-RU" b="1" dirty="0" smtClean="0"/>
              <a:t>Щербак</a:t>
            </a:r>
          </a:p>
          <a:p>
            <a:pPr algn="ctr"/>
            <a:r>
              <a:rPr lang="ru-RU" sz="1600" b="1" dirty="0" smtClean="0"/>
              <a:t> </a:t>
            </a:r>
            <a:r>
              <a:rPr lang="ru-RU" sz="1600" dirty="0" smtClean="0"/>
              <a:t>(1863 – 1934)</a:t>
            </a:r>
            <a:endParaRPr lang="ru-RU" sz="1600" dirty="0"/>
          </a:p>
        </p:txBody>
      </p:sp>
      <p:pic>
        <p:nvPicPr>
          <p:cNvPr id="1030" name="Picture 6" descr="Фото 1890-х год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653" y="810525"/>
            <a:ext cx="2869949" cy="4036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1022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323975"/>
          </a:xfrm>
        </p:spPr>
        <p:txBody>
          <a:bodyPr/>
          <a:lstStyle/>
          <a:p>
            <a:r>
              <a:rPr lang="ru-RU" b="1" dirty="0"/>
              <a:t>Основные физиологические реакции и лечебное действие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009775"/>
            <a:ext cx="9601200" cy="466725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Наблюдается выраженное раздражающее действие импульсного </a:t>
            </a:r>
            <a:r>
              <a:rPr lang="ru-RU" dirty="0" smtClean="0">
                <a:solidFill>
                  <a:srgbClr val="FF0000"/>
                </a:solidFill>
              </a:rPr>
              <a:t>электрического </a:t>
            </a:r>
            <a:r>
              <a:rPr lang="ru-RU" dirty="0">
                <a:solidFill>
                  <a:srgbClr val="FF0000"/>
                </a:solidFill>
              </a:rPr>
              <a:t>тока</a:t>
            </a:r>
            <a:r>
              <a:rPr lang="ru-RU" dirty="0"/>
              <a:t>. Ответная реакция на это раздражение – сокращение мышечного волокна.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</a:t>
            </a:r>
            <a:r>
              <a:rPr lang="ru-RU" dirty="0"/>
              <a:t>момент замыкания цепи сокращение мышцы под катодом наступает при меньшей силе тока, нежели под анодом. Здоровая мышца </a:t>
            </a:r>
            <a:r>
              <a:rPr lang="ru-RU" dirty="0" smtClean="0"/>
              <a:t>даёт </a:t>
            </a:r>
            <a:r>
              <a:rPr lang="ru-RU" dirty="0"/>
              <a:t>при этом живые молниеносные сокращения.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Электродиагностика </a:t>
            </a:r>
            <a:r>
              <a:rPr lang="ru-RU" dirty="0"/>
              <a:t>используется для определения степени тяжести </a:t>
            </a:r>
            <a:r>
              <a:rPr lang="ru-RU" dirty="0" smtClean="0"/>
              <a:t>поражения </a:t>
            </a:r>
            <a:r>
              <a:rPr lang="ru-RU" dirty="0"/>
              <a:t>нервно-мышечного аппарата. При </a:t>
            </a:r>
            <a:r>
              <a:rPr lang="ru-RU" dirty="0" smtClean="0"/>
              <a:t>лёгких </a:t>
            </a:r>
            <a:r>
              <a:rPr lang="ru-RU" dirty="0"/>
              <a:t>поражениях наблюдаются, прежде всего, количественные изменения: увеличивается пороговая сила </a:t>
            </a:r>
            <a:r>
              <a:rPr lang="ru-RU" dirty="0" smtClean="0"/>
              <a:t>электрического </a:t>
            </a:r>
            <a:r>
              <a:rPr lang="ru-RU" dirty="0"/>
              <a:t>тока, побуждающего мышцу к сокращению. В более </a:t>
            </a:r>
            <a:r>
              <a:rPr lang="ru-RU" dirty="0" smtClean="0"/>
              <a:t>тяжелых стадиях </a:t>
            </a:r>
            <a:r>
              <a:rPr lang="ru-RU" dirty="0"/>
              <a:t>наблюдаются реакции перерождения, при которых изменяется качество сокращения. Оно становится вялым, червеобразным, наступает быстрое </a:t>
            </a:r>
            <a:r>
              <a:rPr lang="ru-RU" dirty="0" smtClean="0"/>
              <a:t>истощение </a:t>
            </a:r>
            <a:r>
              <a:rPr lang="ru-RU" dirty="0"/>
              <a:t>мышцы</a:t>
            </a:r>
            <a:r>
              <a:rPr lang="ru-RU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</a:t>
            </a:r>
            <a:r>
              <a:rPr lang="ru-RU" dirty="0"/>
              <a:t>Возбуждение деятельности мышцы импульсным электрическим током препятствует прогрессированию реакций перерождения, сохраняет мышцу к периоду </a:t>
            </a:r>
            <a:r>
              <a:rPr lang="ru-RU" dirty="0" err="1"/>
              <a:t>реиннервации</a:t>
            </a:r>
            <a:r>
              <a:rPr lang="ru-RU" dirty="0"/>
              <a:t>. При электростимуляции ускоряется также и </a:t>
            </a:r>
            <a:r>
              <a:rPr lang="ru-RU" dirty="0" smtClean="0"/>
              <a:t>восстановление повреждённого </a:t>
            </a:r>
            <a:r>
              <a:rPr lang="ru-RU" dirty="0"/>
              <a:t>нервного волокна.</a:t>
            </a:r>
          </a:p>
        </p:txBody>
      </p:sp>
    </p:spTree>
    <p:extLst>
      <p:ext uri="{BB962C8B-B14F-4D97-AF65-F5344CB8AC3E}">
        <p14:creationId xmlns:p14="http://schemas.microsoft.com/office/powerpoint/2010/main" val="2256249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3.ppt-online.org/files3/slide/g/GfmABHoIkT3NgFwulJ0bZtP8VjUsiRh72XrQcW/slide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12" y="88777"/>
            <a:ext cx="11168108" cy="668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813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6959" y="295183"/>
            <a:ext cx="9601200" cy="54819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Применение лазера в обследовании и хирургии</a:t>
            </a:r>
            <a:endParaRPr lang="ru-RU" b="1" dirty="0"/>
          </a:p>
        </p:txBody>
      </p:sp>
      <p:pic>
        <p:nvPicPr>
          <p:cNvPr id="4098" name="Picture 2" descr="https://prezentacii.org/upload/cloud/18/09/75299/images/screen1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4" t="6570" r="24949" b="24520"/>
          <a:stretch/>
        </p:blipFill>
        <p:spPr bwMode="auto">
          <a:xfrm>
            <a:off x="1846555" y="1713390"/>
            <a:ext cx="8975325" cy="490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004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5824" y="352426"/>
            <a:ext cx="3600451" cy="6162674"/>
          </a:xfrm>
        </p:spPr>
        <p:txBody>
          <a:bodyPr numCol="1">
            <a:normAutofit/>
          </a:bodyPr>
          <a:lstStyle/>
          <a:p>
            <a:r>
              <a:rPr lang="ru-RU" b="1" dirty="0"/>
              <a:t>Основные показания к применению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1"/>
                </a:solidFill>
              </a:rPr>
              <a:t>1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Первичная атрофия мышц, связанная с повреждением периферического нейрона; вялые параличи и парезы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2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Вторичная атрофия мышц, связанная с длительной иммобилизацией, болезнями суставов.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3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Миопические </a:t>
            </a:r>
            <a:r>
              <a:rPr lang="ru-RU" dirty="0">
                <a:solidFill>
                  <a:schemeClr val="tx1"/>
                </a:solidFill>
              </a:rPr>
              <a:t>параличи и парезы.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4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Параличи и парезы мышц гортани.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5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Гипомоторная дискинезия внутренних </a:t>
            </a:r>
            <a:r>
              <a:rPr lang="ru-RU" dirty="0" smtClean="0">
                <a:solidFill>
                  <a:schemeClr val="tx1"/>
                </a:solidFill>
              </a:rPr>
              <a:t>органов.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6275" y="112729"/>
            <a:ext cx="74691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FF0000"/>
                </a:solidFill>
              </a:rPr>
              <a:t>Противопоказания к применению</a:t>
            </a:r>
            <a:r>
              <a:rPr lang="ru-RU" sz="2000" b="1" dirty="0"/>
              <a:t>: </a:t>
            </a:r>
            <a:r>
              <a:rPr lang="ru-RU" sz="2000" dirty="0"/>
              <a:t>спастические параличи и парезы</a:t>
            </a:r>
            <a:r>
              <a:rPr lang="ru-RU" sz="2000" dirty="0" smtClean="0"/>
              <a:t>. </a:t>
            </a:r>
            <a:r>
              <a:rPr lang="ru-RU" sz="2000" dirty="0"/>
              <a:t>Дозировка: при проведении электродиагностики получают сведения о функциональной лабильности мышцы, добиваясь минимального, но ясно видимого </a:t>
            </a:r>
            <a:r>
              <a:rPr lang="ru-RU" sz="2000" dirty="0" err="1"/>
              <a:t>еѐ</a:t>
            </a:r>
            <a:r>
              <a:rPr lang="ru-RU" sz="2000" dirty="0"/>
              <a:t> сокращения. В результате устанавливаются параметры электрического тока для процедуры электростимуляции, то есть доза определяется по результатам электродиагностики. Процедура электростимуляции мышц дозируется: 1) по силе электрического тока (до 50 мА); 2) по форме, частоте и продолжительности импульсов; 3) по длительности процедуры (от 5 до 25 минут); 4) по кратности проведения процедур (ежедневно или через день); 5) по количеству процедур на курс лечения (от 10 до 25). Ограничения в количестве процедур могут быть связаны с раздражающим действием электрического тока на кожу.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86276" y="0"/>
            <a:ext cx="257174" cy="6858000"/>
          </a:xfrm>
          <a:prstGeom prst="rect">
            <a:avLst/>
          </a:prstGeom>
          <a:solidFill>
            <a:srgbClr val="1A2E40"/>
          </a:solidFill>
          <a:ln>
            <a:solidFill>
              <a:srgbClr val="1A2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avatars.dzeninfra.ru/get-zen_doc/6625614/pub_64536dd6db0ba6104cb5c957_6453751ddb0ba6104cc651dd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94" y="4731798"/>
            <a:ext cx="6892119" cy="212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671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53140"/>
            <a:ext cx="9601200" cy="1485900"/>
          </a:xfrm>
        </p:spPr>
        <p:txBody>
          <a:bodyPr/>
          <a:lstStyle/>
          <a:p>
            <a:pPr algn="ctr"/>
            <a:r>
              <a:rPr lang="ru-RU" b="1" dirty="0" smtClean="0"/>
              <a:t>ВЫВОД: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1235" y="834502"/>
            <a:ext cx="11079331" cy="2636667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Физика и медицина </a:t>
            </a:r>
            <a:r>
              <a:rPr lang="ru-RU" b="1" dirty="0" smtClean="0">
                <a:solidFill>
                  <a:schemeClr val="tx1"/>
                </a:solidFill>
              </a:rPr>
              <a:t>–тесно </a:t>
            </a:r>
            <a:r>
              <a:rPr lang="ru-RU" b="1" dirty="0">
                <a:solidFill>
                  <a:schemeClr val="tx1"/>
                </a:solidFill>
              </a:rPr>
              <a:t>связанные</a:t>
            </a:r>
            <a:r>
              <a:rPr lang="ru-RU" dirty="0">
                <a:solidFill>
                  <a:schemeClr val="tx1"/>
                </a:solidFill>
              </a:rPr>
              <a:t>: многие важнейшие открытия в области физики были сделаны медиками – факт, на первый взгляд кажущийся довольно необычным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Новые болезни требуют новых методов индикации, диагностики и лечения, что подталкивает ученых физиков и связанных с физикой специалистов разрабатывать, </a:t>
            </a:r>
            <a:r>
              <a:rPr lang="ru-RU" dirty="0">
                <a:solidFill>
                  <a:srgbClr val="FF0000"/>
                </a:solidFill>
              </a:rPr>
              <a:t>создавать и совершенствовать приборы для нужд медицины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Таким </a:t>
            </a:r>
            <a:r>
              <a:rPr lang="ru-RU" dirty="0">
                <a:solidFill>
                  <a:schemeClr val="tx1"/>
                </a:solidFill>
              </a:rPr>
              <a:t>образом, в работе показана </a:t>
            </a:r>
            <a:r>
              <a:rPr lang="ru-RU" dirty="0">
                <a:solidFill>
                  <a:srgbClr val="FF0000"/>
                </a:solidFill>
              </a:rPr>
              <a:t>тесная взаимосвязь физики и медицины</a:t>
            </a:r>
            <a:r>
              <a:rPr lang="ru-RU" dirty="0">
                <a:solidFill>
                  <a:schemeClr val="tx1"/>
                </a:solidFill>
              </a:rPr>
              <a:t>. Достижения в области физических и технических изысканий находят </a:t>
            </a:r>
            <a:r>
              <a:rPr lang="ru-RU" b="1" dirty="0">
                <a:solidFill>
                  <a:srgbClr val="FF0000"/>
                </a:solidFill>
              </a:rPr>
              <a:t>широкое применение в медицинских исследованиях, позволяют создавать новые, более точные и надежные приборы и аппараты, которые спасут множество жизней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 данной работой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ru-RU" dirty="0" smtClean="0">
                <a:solidFill>
                  <a:schemeClr val="tx1"/>
                </a:solidFill>
              </a:rPr>
              <a:t> Я (автор) хотел показать значимость физики в современной медицине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ru-RU" dirty="0" smtClean="0">
                <a:solidFill>
                  <a:schemeClr val="tx1"/>
                </a:solidFill>
              </a:rPr>
              <a:t> её роль и развитие.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2" name="Picture 4" descr="https://medcollege6.ru/file/mk6/News/443/articles_id-articles_id-%D0%98%D0%BD%D0%BE%D1%84%D1%80%D0%BC%D0%B0%D1%86%D0%B8%D0%BE%D0%BD%D0%BD%D1%8B%D0%B5_%D1%82%D0%B5%D1%85%D0%BD%D0%BE%D0%BB%D0%BE%D0%B3%D0%B8%D0%B8__%D0%B2_%D0%BC%D0%B5%D0%B4%D0%B8%D1%86%D0%B8%D0%BD%D0%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77" y="3471169"/>
            <a:ext cx="8859914" cy="324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100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10552" y="344032"/>
            <a:ext cx="3855720" cy="383942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748949" y="344032"/>
            <a:ext cx="612919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Источники.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ismu.baikal.ru/src/downloads/17c27c7c_fizioterapiya.pdf</a:t>
            </a:r>
            <a:r>
              <a:rPr lang="ru-RU" dirty="0"/>
              <a:t> </a:t>
            </a:r>
            <a:br>
              <a:rPr lang="ru-RU" dirty="0"/>
            </a:br>
            <a:r>
              <a:rPr lang="ru-RU" b="1" dirty="0" smtClean="0"/>
              <a:t>ФИЗИОТЕРАПИЯ. </a:t>
            </a:r>
            <a:r>
              <a:rPr lang="ru-RU" b="1" dirty="0"/>
              <a:t>Учебное пособие.</a:t>
            </a:r>
            <a:r>
              <a:rPr lang="ru-RU" dirty="0"/>
              <a:t/>
            </a:r>
            <a:br>
              <a:rPr lang="ru-RU" dirty="0"/>
            </a:br>
            <a:r>
              <a:rPr lang="ru-RU" sz="1200" b="1" spc="100" dirty="0" smtClean="0"/>
              <a:t>Рекомендовано </a:t>
            </a:r>
            <a:r>
              <a:rPr lang="ru-RU" sz="1200" b="1" spc="100" dirty="0"/>
              <a:t>ЦКМС ФГБОУ ВО ИГМУ Минздрава России в качестве учебного пособия для студентов, обучающихся по образовательным программам высшего образования – программам </a:t>
            </a:r>
            <a:r>
              <a:rPr lang="ru-RU" sz="1200" b="1" spc="100" dirty="0" err="1"/>
              <a:t>специалитета</a:t>
            </a:r>
            <a:r>
              <a:rPr lang="ru-RU" sz="1200" b="1" spc="100" dirty="0"/>
              <a:t> по специальности Лечебное </a:t>
            </a:r>
            <a:r>
              <a:rPr lang="ru-RU" sz="1200" b="1" spc="100" dirty="0" smtClean="0"/>
              <a:t>дело</a:t>
            </a:r>
            <a:br>
              <a:rPr lang="ru-RU" sz="1200" b="1" spc="100" dirty="0" smtClean="0"/>
            </a:br>
            <a:r>
              <a:rPr lang="ru-RU" sz="1200" b="1" dirty="0"/>
              <a:t>Е.В. </a:t>
            </a:r>
            <a:r>
              <a:rPr lang="ru-RU" sz="1200" b="1" dirty="0" err="1"/>
              <a:t>Венцак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>
                <a:hlinkClick r:id="rId4"/>
              </a:rPr>
              <a:t>https://files.scienceforum.ru/pdf/2021/6035036a7fc8d.pdf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ФИЗИКА </a:t>
            </a:r>
            <a:r>
              <a:rPr lang="ru-RU" b="1" dirty="0"/>
              <a:t>В </a:t>
            </a:r>
            <a:r>
              <a:rPr lang="ru-RU" b="1" dirty="0" smtClean="0"/>
              <a:t>МЕДИЦИНЕ.</a:t>
            </a:r>
            <a:r>
              <a:rPr lang="ru-RU" dirty="0"/>
              <a:t/>
            </a:r>
            <a:br>
              <a:rPr lang="ru-RU" dirty="0"/>
            </a:br>
            <a:r>
              <a:rPr lang="ru-RU" sz="1200" b="1" dirty="0"/>
              <a:t>Брянский Государственный университет имени академика И.Г. </a:t>
            </a:r>
            <a:r>
              <a:rPr lang="ru-RU" sz="1200" b="1" dirty="0" smtClean="0"/>
              <a:t>Петровского</a:t>
            </a:r>
            <a:br>
              <a:rPr lang="ru-RU" sz="1200" b="1" dirty="0" smtClean="0"/>
            </a:br>
            <a:r>
              <a:rPr lang="ru-RU" sz="1200" b="1" dirty="0" err="1" smtClean="0"/>
              <a:t>Малаш</a:t>
            </a:r>
            <a:r>
              <a:rPr lang="ru-RU" sz="1200" b="1" dirty="0" smtClean="0"/>
              <a:t> А.А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en-US" b="1" dirty="0">
                <a:hlinkClick r:id="rId5"/>
              </a:rPr>
              <a:t>https://</a:t>
            </a:r>
            <a:r>
              <a:rPr lang="en-US" b="1" dirty="0" smtClean="0">
                <a:hlinkClick r:id="rId5"/>
              </a:rPr>
              <a:t>applied-research.ru/ru/article/view?id=8914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МЕЖДУНАРОДНЫЙ ЖУРНАЛ ПРИКЛАДНЫХ И ФУНДАМЕНТАЛЬНЫХ ИССЛЕДОВАНИЙ.</a:t>
            </a:r>
          </a:p>
          <a:p>
            <a:r>
              <a:rPr lang="ru-RU" sz="1200" b="1" dirty="0" smtClean="0"/>
              <a:t>РОЛЬ </a:t>
            </a:r>
            <a:r>
              <a:rPr lang="ru-RU" sz="1200" b="1" dirty="0"/>
              <a:t>ФИЗИКИ В МЕДИЦИНСКОМ ОБРАЗОВАНИИ</a:t>
            </a:r>
          </a:p>
          <a:p>
            <a:r>
              <a:rPr lang="ru-RU" sz="1200" b="1" dirty="0" err="1"/>
              <a:t>Хабибулина</a:t>
            </a:r>
            <a:r>
              <a:rPr lang="ru-RU" sz="1200" b="1" dirty="0"/>
              <a:t> О.Л</a:t>
            </a:r>
          </a:p>
        </p:txBody>
      </p:sp>
      <p:pic>
        <p:nvPicPr>
          <p:cNvPr id="2050" name="Picture 2" descr="https://xn-----8kcrdrnb3ackcnvbi8e.xn--p1ai/wp-content/uploads/2023/10/stsizhk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652603"/>
            <a:ext cx="3419475" cy="3419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A2E4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01345109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3380" y="244444"/>
            <a:ext cx="10821878" cy="6292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/>
              <a:t>Физика </a:t>
            </a:r>
            <a:r>
              <a:rPr lang="ru-RU" sz="2200" dirty="0" smtClean="0"/>
              <a:t>в медицине представляет </a:t>
            </a:r>
            <a:r>
              <a:rPr lang="ru-RU" sz="2200" dirty="0"/>
              <a:t>немаловажную значимость. Потенциал всех физический знаний лёг в базу формирования </a:t>
            </a:r>
            <a:r>
              <a:rPr lang="ru-RU" sz="2200" b="1" dirty="0"/>
              <a:t>разнообразных приборов</a:t>
            </a:r>
            <a:r>
              <a:rPr lang="ru-RU" sz="2200" dirty="0"/>
              <a:t>, которые в наши дни нередко применяются в медицине. С помощью этих знаний врачебная наука вышла на новый уровень.  Физические </a:t>
            </a:r>
            <a:r>
              <a:rPr lang="ru-RU" sz="2200" b="1" dirty="0">
                <a:solidFill>
                  <a:srgbClr val="FF0000"/>
                </a:solidFill>
              </a:rPr>
              <a:t>оборудования  значительно упростили исследование, а так же терапию болезней</a:t>
            </a:r>
            <a:r>
              <a:rPr lang="ru-RU" sz="2200" b="1" dirty="0" smtClean="0">
                <a:solidFill>
                  <a:schemeClr val="tx1"/>
                </a:solidFill>
              </a:rPr>
              <a:t>. 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На </a:t>
            </a:r>
            <a:r>
              <a:rPr lang="ru-RU" sz="2200" dirty="0">
                <a:solidFill>
                  <a:schemeClr val="tx1"/>
                </a:solidFill>
              </a:rPr>
              <a:t>данный момент </a:t>
            </a:r>
            <a:r>
              <a:rPr lang="ru-RU" sz="2200" dirty="0" smtClean="0">
                <a:solidFill>
                  <a:schemeClr val="tx1"/>
                </a:solidFill>
              </a:rPr>
              <a:t>применение физики в медицине - всё </a:t>
            </a:r>
            <a:r>
              <a:rPr lang="ru-RU" sz="2200" dirty="0">
                <a:solidFill>
                  <a:schemeClr val="tx1"/>
                </a:solidFill>
              </a:rPr>
              <a:t>время расширяется и упрочняется. Нет ни одной области медицины, где бы ни применялись </a:t>
            </a:r>
            <a:r>
              <a:rPr lang="ru-RU" sz="2200" b="1" dirty="0">
                <a:solidFill>
                  <a:srgbClr val="FF0000"/>
                </a:solidFill>
              </a:rPr>
              <a:t>физические познания и </a:t>
            </a:r>
            <a:r>
              <a:rPr lang="ru-RU" sz="2200" b="1" dirty="0" smtClean="0">
                <a:solidFill>
                  <a:srgbClr val="FF0000"/>
                </a:solidFill>
              </a:rPr>
              <a:t>приборы.</a:t>
            </a: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endParaRPr lang="ru-RU" sz="2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В </a:t>
            </a:r>
            <a:r>
              <a:rPr lang="ru-RU" sz="2200" b="1" dirty="0">
                <a:solidFill>
                  <a:schemeClr val="tx1"/>
                </a:solidFill>
              </a:rPr>
              <a:t>терапии, хирургии</a:t>
            </a:r>
            <a:r>
              <a:rPr lang="ru-RU" sz="2200" dirty="0">
                <a:solidFill>
                  <a:schemeClr val="tx1"/>
                </a:solidFill>
              </a:rPr>
              <a:t>, а так же др. сферах медицины широко применяются достижения физической науки и техники. </a:t>
            </a:r>
            <a:r>
              <a:rPr lang="ru-RU" sz="2200" b="1" dirty="0">
                <a:solidFill>
                  <a:srgbClr val="FF0000"/>
                </a:solidFill>
              </a:rPr>
              <a:t>Физика помогает в диагностике </a:t>
            </a:r>
            <a:r>
              <a:rPr lang="ru-RU" sz="2200" b="1" dirty="0" smtClean="0">
                <a:solidFill>
                  <a:srgbClr val="FF0000"/>
                </a:solidFill>
              </a:rPr>
              <a:t>болезней.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Хочу </a:t>
            </a:r>
            <a:r>
              <a:rPr lang="ru-RU" sz="2200" dirty="0" smtClean="0">
                <a:solidFill>
                  <a:schemeClr val="tx1"/>
                </a:solidFill>
              </a:rPr>
              <a:t>рассказать о Физиотерапии</a:t>
            </a:r>
            <a:r>
              <a:rPr lang="en-US" sz="2200" dirty="0" smtClean="0">
                <a:solidFill>
                  <a:schemeClr val="tx1"/>
                </a:solidFill>
              </a:rPr>
              <a:t>,</a:t>
            </a:r>
            <a:r>
              <a:rPr lang="ru-RU" sz="2200" dirty="0" smtClean="0">
                <a:solidFill>
                  <a:schemeClr val="tx1"/>
                </a:solidFill>
              </a:rPr>
              <a:t> сфере </a:t>
            </a:r>
            <a:r>
              <a:rPr lang="ru-RU" sz="2200" dirty="0">
                <a:solidFill>
                  <a:schemeClr val="tx1"/>
                </a:solidFill>
              </a:rPr>
              <a:t>клинической медицины которая изучает лечебное действие естественных и искусственно разработанных природных условий на организм </a:t>
            </a:r>
            <a:r>
              <a:rPr lang="ru-RU" sz="2200" dirty="0" smtClean="0">
                <a:solidFill>
                  <a:schemeClr val="tx1"/>
                </a:solidFill>
              </a:rPr>
              <a:t>человека.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s://www.syl.ru/misc/i/ai/383272/24949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024" y="2769833"/>
            <a:ext cx="5646199" cy="178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95080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86830"/>
            <a:ext cx="10298315" cy="708434"/>
          </a:xfrm>
        </p:spPr>
        <p:txBody>
          <a:bodyPr/>
          <a:lstStyle/>
          <a:p>
            <a:r>
              <a:rPr lang="ru-RU" b="1" dirty="0" smtClean="0"/>
              <a:t>1. ЧТО ТАКОЕ ФИЗИОТЕРАПИЯ</a:t>
            </a:r>
            <a:r>
              <a:rPr lang="en-US" b="1" dirty="0" smtClean="0"/>
              <a:t>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1" y="1466660"/>
            <a:ext cx="5128788" cy="4906979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>
                <a:solidFill>
                  <a:schemeClr val="tx1"/>
                </a:solidFill>
              </a:rPr>
              <a:t>Физиотерапия (</a:t>
            </a:r>
            <a:r>
              <a:rPr lang="ru-RU" sz="2200" dirty="0" err="1">
                <a:solidFill>
                  <a:schemeClr val="tx1"/>
                </a:solidFill>
              </a:rPr>
              <a:t>physis</a:t>
            </a:r>
            <a:r>
              <a:rPr lang="ru-RU" sz="2200" dirty="0">
                <a:solidFill>
                  <a:schemeClr val="tx1"/>
                </a:solidFill>
              </a:rPr>
              <a:t> – природа, греч.) – наука о лечебном применении факторов внешней среды в их естественном или </a:t>
            </a:r>
            <a:r>
              <a:rPr lang="ru-RU" sz="2200" b="1" dirty="0" err="1">
                <a:solidFill>
                  <a:schemeClr val="tx1"/>
                </a:solidFill>
              </a:rPr>
              <a:t>преформированном</a:t>
            </a:r>
            <a:r>
              <a:rPr lang="ru-RU" sz="2200" b="1" dirty="0">
                <a:solidFill>
                  <a:schemeClr val="tx1"/>
                </a:solidFill>
              </a:rPr>
              <a:t> (аппаратном) виде</a:t>
            </a:r>
            <a:r>
              <a:rPr lang="ru-RU" sz="2200" dirty="0">
                <a:solidFill>
                  <a:schemeClr val="tx1"/>
                </a:solidFill>
              </a:rPr>
              <a:t>. Современная физиотерапия располагает огромным количеством весьма разнообразных по физической </a:t>
            </a:r>
            <a:r>
              <a:rPr lang="ru-RU" sz="2200" dirty="0" smtClean="0">
                <a:solidFill>
                  <a:schemeClr val="tx1"/>
                </a:solidFill>
              </a:rPr>
              <a:t>природе, физиологическому </a:t>
            </a:r>
            <a:r>
              <a:rPr lang="ru-RU" sz="2200" dirty="0">
                <a:solidFill>
                  <a:schemeClr val="tx1"/>
                </a:solidFill>
              </a:rPr>
              <a:t>и лечебному действию способам применения методов</a:t>
            </a:r>
            <a:r>
              <a:rPr lang="ru-RU" sz="2200" dirty="0" smtClean="0">
                <a:solidFill>
                  <a:schemeClr val="tx1"/>
                </a:solidFill>
              </a:rPr>
              <a:t>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Основными направлениями физической медицины в настоящее время являются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ru-RU" sz="2400" dirty="0" smtClean="0">
                <a:solidFill>
                  <a:schemeClr val="tx1"/>
                </a:solidFill>
              </a:rPr>
              <a:t> лечебное </a:t>
            </a:r>
            <a:r>
              <a:rPr lang="ru-RU" sz="2400" dirty="0">
                <a:solidFill>
                  <a:schemeClr val="tx1"/>
                </a:solidFill>
              </a:rPr>
              <a:t>(собственно физиотерапия); </a:t>
            </a:r>
            <a:endParaRPr lang="ru-RU" sz="2400" dirty="0" smtClean="0">
              <a:solidFill>
                <a:schemeClr val="tx1"/>
              </a:solidFill>
            </a:endParaRPr>
          </a:p>
          <a:p>
            <a:pPr lvl="1"/>
            <a:r>
              <a:rPr lang="ru-RU" sz="2400" dirty="0" smtClean="0">
                <a:solidFill>
                  <a:schemeClr val="tx1"/>
                </a:solidFill>
              </a:rPr>
              <a:t>реабилитационное</a:t>
            </a:r>
            <a:r>
              <a:rPr lang="ru-RU" sz="2400" dirty="0">
                <a:solidFill>
                  <a:schemeClr val="tx1"/>
                </a:solidFill>
              </a:rPr>
              <a:t>; </a:t>
            </a:r>
            <a:endParaRPr lang="ru-RU" sz="2400" dirty="0" smtClean="0">
              <a:solidFill>
                <a:schemeClr val="tx1"/>
              </a:solidFill>
            </a:endParaRPr>
          </a:p>
          <a:p>
            <a:pPr lvl="1"/>
            <a:r>
              <a:rPr lang="ru-RU" sz="2400" dirty="0" smtClean="0">
                <a:solidFill>
                  <a:schemeClr val="tx1"/>
                </a:solidFill>
              </a:rPr>
              <a:t>профилактическое.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7" name="Picture 2" descr="https://avatars.mds.yandex.net/i?id=cb425f215380fb8ca3317ecc9d7072d1_l-528698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473" y="1466660"/>
            <a:ext cx="4816443" cy="3150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6853472" y="4888871"/>
            <a:ext cx="4816444" cy="94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данной фотографии физиотерапию используют в случае перелома.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929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470780"/>
            <a:ext cx="9601200" cy="6387219"/>
          </a:xfrm>
        </p:spPr>
        <p:txBody>
          <a:bodyPr>
            <a:normAutofit/>
          </a:bodyPr>
          <a:lstStyle/>
          <a:p>
            <a:r>
              <a:rPr lang="ru-RU" dirty="0" smtClean="0"/>
              <a:t>Одним из важнейших достоинств физических методов лечения является универсальность их действия, благодаря чему один и тот же фактор может применяться при самых различных заболеваниях. Не менее важное достоинство физиотерапии – </a:t>
            </a:r>
            <a:r>
              <a:rPr lang="ru-RU" dirty="0" err="1" smtClean="0"/>
              <a:t>еѐ</a:t>
            </a:r>
            <a:r>
              <a:rPr lang="ru-RU" dirty="0" smtClean="0"/>
              <a:t> </a:t>
            </a:r>
            <a:r>
              <a:rPr lang="ru-RU" dirty="0" err="1" smtClean="0"/>
              <a:t>физиологичность</a:t>
            </a:r>
            <a:r>
              <a:rPr lang="ru-RU" dirty="0" smtClean="0"/>
              <a:t>. Физические факторы, являясь элементами внешней среды, представляют собой привычные для организма раздражители, к которым в процессе индивидуального развития вырабатываются безусловные рефлексы. Благодаря </a:t>
            </a:r>
            <a:r>
              <a:rPr lang="ru-RU" dirty="0" err="1" smtClean="0"/>
              <a:t>физиологичности</a:t>
            </a:r>
            <a:r>
              <a:rPr lang="ru-RU" dirty="0" smtClean="0"/>
              <a:t> действие физических факторов реализуется по тем же анатомическим путям и механизмам, которые сложились в процессе эволюции и взаимодействия организма с внешней </a:t>
            </a:r>
            <a:r>
              <a:rPr lang="ru-RU" dirty="0"/>
              <a:t>средой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Физика на страже здоровья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dirty="0" smtClean="0"/>
              <a:t>Современная </a:t>
            </a:r>
            <a:r>
              <a:rPr lang="ru-RU" dirty="0"/>
              <a:t>физиотерапия располагает весьма широким и разнообразным по физическим свойствам и физиологическому действию арсеналом лечебных методов. Их можно объединить в группы по характерным видам и формам </a:t>
            </a:r>
            <a:r>
              <a:rPr lang="ru-RU" b="1" dirty="0">
                <a:solidFill>
                  <a:schemeClr val="tx1"/>
                </a:solidFill>
              </a:rPr>
              <a:t>используемой энергии </a:t>
            </a:r>
            <a:r>
              <a:rPr lang="ru-RU" dirty="0"/>
              <a:t>и представить в виде следующей </a:t>
            </a:r>
            <a:r>
              <a:rPr lang="ru-RU" dirty="0" smtClean="0"/>
              <a:t>классификации…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71599" y="5024673"/>
            <a:ext cx="4196281" cy="156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I. </a:t>
            </a:r>
            <a:r>
              <a:rPr lang="ru-RU" dirty="0" smtClean="0"/>
              <a:t>Электрическая энергия</a:t>
            </a:r>
            <a:br>
              <a:rPr lang="ru-RU" dirty="0" smtClean="0"/>
            </a:br>
            <a:r>
              <a:rPr lang="en-US" dirty="0" smtClean="0"/>
              <a:t>II. </a:t>
            </a:r>
            <a:r>
              <a:rPr lang="ru-RU" dirty="0" smtClean="0"/>
              <a:t>Магнитные поля:</a:t>
            </a:r>
            <a:br>
              <a:rPr lang="ru-RU" dirty="0" smtClean="0"/>
            </a:br>
            <a:r>
              <a:rPr lang="en-US" dirty="0" smtClean="0"/>
              <a:t>III. </a:t>
            </a:r>
            <a:r>
              <a:rPr lang="ru-RU" dirty="0" smtClean="0"/>
              <a:t>Световое излучение:</a:t>
            </a:r>
            <a:br>
              <a:rPr lang="ru-RU" dirty="0" smtClean="0"/>
            </a:br>
            <a:r>
              <a:rPr lang="en-US" dirty="0" smtClean="0"/>
              <a:t>IV. </a:t>
            </a:r>
            <a:r>
              <a:rPr lang="ru-RU" dirty="0" smtClean="0"/>
              <a:t>Водолечебные факторы: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00388" y="5024673"/>
            <a:ext cx="4472412" cy="156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V. </a:t>
            </a:r>
            <a:r>
              <a:rPr lang="ru-RU" dirty="0" err="1" smtClean="0"/>
              <a:t>Теплолечебные</a:t>
            </a:r>
            <a:r>
              <a:rPr lang="ru-RU" dirty="0" smtClean="0"/>
              <a:t> факторы:</a:t>
            </a:r>
            <a:br>
              <a:rPr lang="ru-RU" dirty="0" smtClean="0"/>
            </a:br>
            <a:r>
              <a:rPr lang="en-US" dirty="0" smtClean="0"/>
              <a:t>VI. </a:t>
            </a:r>
            <a:r>
              <a:rPr lang="ru-RU" dirty="0" smtClean="0"/>
              <a:t>Механическая энергия:</a:t>
            </a:r>
            <a:br>
              <a:rPr lang="ru-RU" dirty="0" smtClean="0"/>
            </a:br>
            <a:r>
              <a:rPr lang="en-US" dirty="0" smtClean="0"/>
              <a:t>VII. </a:t>
            </a:r>
            <a:r>
              <a:rPr lang="ru-RU" dirty="0" smtClean="0"/>
              <a:t>Искусственная воздушная среда: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886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62719"/>
            <a:ext cx="10720316" cy="829101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2. ЭЛЕКТРОТЕРАПИЯ. ГАЛЬВАНИЗАЦИЯ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8990" y="1091820"/>
            <a:ext cx="11088210" cy="3222728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Лечебное применение постоянного непрерывного электрического </a:t>
            </a:r>
            <a:r>
              <a:rPr lang="ru-RU" b="1" dirty="0" smtClean="0">
                <a:solidFill>
                  <a:srgbClr val="FF0000"/>
                </a:solidFill>
              </a:rPr>
              <a:t>тока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>Гальванизация – </a:t>
            </a:r>
            <a:r>
              <a:rPr lang="ru-RU" dirty="0"/>
              <a:t>лечебное воздействие постоянным непрерывным </a:t>
            </a:r>
            <a:r>
              <a:rPr lang="ru-RU" dirty="0" smtClean="0"/>
              <a:t>электрическим </a:t>
            </a:r>
            <a:r>
              <a:rPr lang="ru-RU" dirty="0"/>
              <a:t>(гальваническим) током низкого напряжения (60–80 В) и малой </a:t>
            </a:r>
            <a:r>
              <a:rPr lang="ru-RU" dirty="0" smtClean="0"/>
              <a:t>силы </a:t>
            </a:r>
            <a:r>
              <a:rPr lang="ru-RU" dirty="0"/>
              <a:t>(до 50 мА)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Гальванический ток проникает в ткани через устья сальных и потовых </a:t>
            </a:r>
            <a:r>
              <a:rPr lang="ru-RU" dirty="0" err="1"/>
              <a:t>желѐз</a:t>
            </a:r>
            <a:r>
              <a:rPr lang="ru-RU" dirty="0"/>
              <a:t>, волосяные фолликулы, межклеточные щели и пространства. Вглубь тканей электрический ток направляется в основном по </a:t>
            </a:r>
            <a:r>
              <a:rPr lang="ru-RU" dirty="0" smtClean="0"/>
              <a:t>кровеносным </a:t>
            </a:r>
            <a:r>
              <a:rPr lang="ru-RU" dirty="0"/>
              <a:t>и лимфатическим сосудам, «петляя» по тканям.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При включении электрической цепи сразу же начинается направленное перемещение ионов в соответствии с их полярностью, накопление их у </a:t>
            </a:r>
            <a:r>
              <a:rPr lang="ru-RU" dirty="0" smtClean="0"/>
              <a:t>электродов </a:t>
            </a:r>
            <a:r>
              <a:rPr lang="ru-RU" dirty="0"/>
              <a:t>– </a:t>
            </a:r>
            <a:r>
              <a:rPr lang="ru-RU" i="1" u="sng" dirty="0"/>
              <a:t>процесс поляризации.</a:t>
            </a:r>
            <a:endParaRPr lang="ru-RU" b="1" i="1" u="sng" dirty="0"/>
          </a:p>
        </p:txBody>
      </p:sp>
      <p:pic>
        <p:nvPicPr>
          <p:cNvPr id="8194" name="Picture 2" descr="https://leader-id.storage.yandexcloud.net/upload/727313/dcc45d1b-4929-441f-a24f-241b4bf9d9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741" y="4083728"/>
            <a:ext cx="8833281" cy="26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168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403124"/>
            <a:ext cx="10387781" cy="481780"/>
          </a:xfrm>
        </p:spPr>
        <p:txBody>
          <a:bodyPr>
            <a:normAutofit/>
          </a:bodyPr>
          <a:lstStyle/>
          <a:p>
            <a:r>
              <a:rPr lang="ru-RU" b="1" dirty="0"/>
              <a:t>Основные физиологические реакции и лечебное </a:t>
            </a:r>
            <a:r>
              <a:rPr lang="ru-RU" b="1" dirty="0" smtClean="0"/>
              <a:t>действие.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92943" y="884904"/>
            <a:ext cx="723162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Представление о физиологических реакциях основаны на </a:t>
            </a:r>
            <a:r>
              <a:rPr lang="ru-RU" b="1" dirty="0">
                <a:solidFill>
                  <a:srgbClr val="FF0000"/>
                </a:solidFill>
              </a:rPr>
              <a:t>ионной теории возбуждения,</a:t>
            </a:r>
            <a:r>
              <a:rPr lang="ru-RU" dirty="0"/>
              <a:t> в разработку которой большой вклад </a:t>
            </a:r>
            <a:r>
              <a:rPr lang="ru-RU" dirty="0" err="1"/>
              <a:t>внѐс</a:t>
            </a:r>
            <a:r>
              <a:rPr lang="ru-RU" dirty="0"/>
              <a:t> академик П. П. Лазарев.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Согласно этой теории для процессов возбуждения имеет значение количественное </a:t>
            </a:r>
            <a:r>
              <a:rPr lang="ru-RU" dirty="0" smtClean="0"/>
              <a:t>соотношение </a:t>
            </a:r>
            <a:r>
              <a:rPr lang="ru-RU" dirty="0"/>
              <a:t>между одновалентными ионами – калием и натрием, и двухвалентными – кальцием и магнием. Подвижность ионов в значительной мере зависит от </a:t>
            </a:r>
            <a:r>
              <a:rPr lang="ru-RU" dirty="0" smtClean="0"/>
              <a:t>величины </a:t>
            </a:r>
            <a:r>
              <a:rPr lang="ru-RU" dirty="0"/>
              <a:t>их гидратной оболочки – </a:t>
            </a:r>
            <a:r>
              <a:rPr lang="ru-RU" dirty="0" err="1"/>
              <a:t>присоединѐнных</a:t>
            </a:r>
            <a:r>
              <a:rPr lang="ru-RU" dirty="0"/>
              <a:t> к ионам дипольных молекул воды. Двухвалентные ионы, имеющие более мощную гидратную оболочку по сравнению с одновалентными, передвигаются медленнее. Поскольку все </a:t>
            </a:r>
            <a:r>
              <a:rPr lang="ru-RU" dirty="0" smtClean="0"/>
              <a:t>перечисленные </a:t>
            </a:r>
            <a:r>
              <a:rPr lang="ru-RU" dirty="0"/>
              <a:t>ионы заряжены положительно, они передвигаются от анода к </a:t>
            </a:r>
            <a:r>
              <a:rPr lang="ru-RU" dirty="0" smtClean="0"/>
              <a:t>катоду</a:t>
            </a:r>
            <a:r>
              <a:rPr lang="ru-RU" dirty="0"/>
              <a:t>. Через некоторое время под катодом будет наблюдаться относительное </a:t>
            </a:r>
            <a:r>
              <a:rPr lang="ru-RU" dirty="0" smtClean="0"/>
              <a:t>преобладание </a:t>
            </a:r>
            <a:r>
              <a:rPr lang="ru-RU" dirty="0"/>
              <a:t>концентрации более подвижных ионов калия и натрия, «</a:t>
            </a:r>
            <a:r>
              <a:rPr lang="ru-RU" dirty="0" smtClean="0"/>
              <a:t>обогнавших</a:t>
            </a:r>
            <a:r>
              <a:rPr lang="ru-RU" dirty="0"/>
              <a:t>» менее подвижные ионы кальция и магния. Под анодом, наоборот, будет преобладать концентрация менее подвижных ионов кальция и магния.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770375" y="5078975"/>
            <a:ext cx="2743200" cy="682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Пётр Петрович Лазарев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 </a:t>
            </a:r>
            <a:r>
              <a:rPr lang="ru-RU" b="1" dirty="0"/>
              <a:t>1878—1942</a:t>
            </a:r>
          </a:p>
        </p:txBody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375" y="983226"/>
            <a:ext cx="2743200" cy="4095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5-конечная звезда 6"/>
          <p:cNvSpPr/>
          <p:nvPr/>
        </p:nvSpPr>
        <p:spPr>
          <a:xfrm>
            <a:off x="1371600" y="403124"/>
            <a:ext cx="373625" cy="36379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322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521109"/>
            <a:ext cx="10299290" cy="5997678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FF0000"/>
                </a:solidFill>
              </a:rPr>
              <a:t>Физика на страже </a:t>
            </a:r>
            <a:r>
              <a:rPr lang="ru-RU" sz="1800" b="1" dirty="0" smtClean="0">
                <a:solidFill>
                  <a:srgbClr val="FF0000"/>
                </a:solidFill>
              </a:rPr>
              <a:t>здоровья.</a:t>
            </a:r>
            <a:endParaRPr lang="ru-RU" sz="1800" dirty="0" smtClean="0">
              <a:solidFill>
                <a:srgbClr val="FF0000"/>
              </a:solidFill>
            </a:endParaRPr>
          </a:p>
          <a:p>
            <a:r>
              <a:rPr lang="ru-RU" sz="1800" dirty="0" smtClean="0">
                <a:solidFill>
                  <a:srgbClr val="FF0000"/>
                </a:solidFill>
              </a:rPr>
              <a:t>Постоянный </a:t>
            </a:r>
            <a:r>
              <a:rPr lang="ru-RU" sz="1800" dirty="0">
                <a:solidFill>
                  <a:srgbClr val="FF0000"/>
                </a:solidFill>
              </a:rPr>
              <a:t>электрический ток </a:t>
            </a:r>
            <a:r>
              <a:rPr lang="ru-RU" sz="1800" dirty="0"/>
              <a:t>подводят к тканям с помощью 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электродов</a:t>
            </a:r>
            <a:r>
              <a:rPr lang="ru-RU" sz="1800" dirty="0">
                <a:solidFill>
                  <a:srgbClr val="FF0000"/>
                </a:solidFill>
              </a:rPr>
              <a:t>, </a:t>
            </a:r>
            <a:r>
              <a:rPr lang="ru-RU" sz="1800" dirty="0"/>
              <a:t>накладываемых на кожу. Значительная величина сопротивления кожи </a:t>
            </a:r>
            <a:r>
              <a:rPr lang="ru-RU" sz="1800" dirty="0" smtClean="0"/>
              <a:t>приводит </a:t>
            </a:r>
            <a:r>
              <a:rPr lang="ru-RU" sz="1800" dirty="0"/>
              <a:t>к тому, что почти все напряжение, подводимое </a:t>
            </a:r>
            <a:r>
              <a:rPr lang="ru-RU" sz="1800" dirty="0" smtClean="0">
                <a:solidFill>
                  <a:srgbClr val="FF0000"/>
                </a:solidFill>
              </a:rPr>
              <a:t>к 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электродам</a:t>
            </a:r>
            <a:r>
              <a:rPr lang="ru-RU" sz="1800" dirty="0" smtClean="0"/>
              <a:t>, </a:t>
            </a:r>
            <a:r>
              <a:rPr lang="ru-RU" sz="1800" dirty="0"/>
              <a:t>приходится на кожу. На этом участке кожи появляется ощущение ползания мурашек, </a:t>
            </a:r>
            <a:r>
              <a:rPr lang="ru-RU" sz="1800" dirty="0" err="1" smtClean="0"/>
              <a:t>лѐгкое</a:t>
            </a:r>
            <a:r>
              <a:rPr lang="ru-RU" sz="1800" dirty="0" smtClean="0"/>
              <a:t> </a:t>
            </a:r>
            <a:r>
              <a:rPr lang="ru-RU" sz="1800" dirty="0"/>
              <a:t>жжение, что связано с раздражением чувствительных нервных окончаний. </a:t>
            </a:r>
            <a:r>
              <a:rPr lang="ru-RU" sz="1800" dirty="0">
                <a:solidFill>
                  <a:srgbClr val="FF0000"/>
                </a:solidFill>
              </a:rPr>
              <a:t>Под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электродами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/>
              <a:t>появляется гиперемия кожи, отѐк с набуханием </a:t>
            </a:r>
            <a:r>
              <a:rPr lang="ru-RU" sz="1800" dirty="0" smtClean="0"/>
              <a:t>слоѐв</a:t>
            </a:r>
            <a:r>
              <a:rPr lang="ru-RU" sz="1800" dirty="0"/>
              <a:t>. Эти изменения ни в коей мере не связаны с тепловым воздействием. В методе гальванизации используется электрический ток столь малой силы, что </a:t>
            </a:r>
            <a:r>
              <a:rPr lang="ru-RU" sz="1800" dirty="0" smtClean="0"/>
              <a:t>практически </a:t>
            </a:r>
            <a:r>
              <a:rPr lang="ru-RU" sz="1800" dirty="0"/>
              <a:t>значимого количества тепла в межэлектродном пространстве не </a:t>
            </a:r>
            <a:r>
              <a:rPr lang="ru-RU" sz="1800" dirty="0" smtClean="0"/>
              <a:t>выделяется</a:t>
            </a:r>
            <a:r>
              <a:rPr lang="ru-RU" sz="1800" dirty="0"/>
              <a:t>. Механизм образования гиперемии нервно-рефлекторный. Раздражение чувствительных нервных окончаний вызывает рефлекторные реакции, </a:t>
            </a:r>
            <a:r>
              <a:rPr lang="ru-RU" sz="1800" dirty="0" smtClean="0"/>
              <a:t>имеющие </a:t>
            </a:r>
            <a:r>
              <a:rPr lang="ru-RU" sz="1800" dirty="0"/>
              <a:t>местный сегментарный характер. Следствием их является расширение </a:t>
            </a:r>
            <a:r>
              <a:rPr lang="ru-RU" sz="1800" dirty="0" smtClean="0"/>
              <a:t>сосудов</a:t>
            </a:r>
            <a:r>
              <a:rPr lang="ru-RU" sz="1800" dirty="0"/>
              <a:t>. Степень выраженности ответной реакции зависит от насыщенности </a:t>
            </a:r>
            <a:r>
              <a:rPr lang="ru-RU" sz="1800" dirty="0" smtClean="0"/>
              <a:t>данного </a:t>
            </a:r>
            <a:r>
              <a:rPr lang="ru-RU" sz="1800" dirty="0"/>
              <a:t>участка кожи рецепторами. С соответствующих кожных зон можно </a:t>
            </a:r>
            <a:r>
              <a:rPr lang="ru-RU" sz="1800" dirty="0" smtClean="0"/>
              <a:t>воздействовать </a:t>
            </a:r>
            <a:r>
              <a:rPr lang="ru-RU" sz="1800" dirty="0"/>
              <a:t>на внутренние органы через вегетативные нервные волокна и </a:t>
            </a:r>
            <a:r>
              <a:rPr lang="ru-RU" sz="1800" dirty="0" smtClean="0"/>
              <a:t>спинальные </a:t>
            </a:r>
            <a:r>
              <a:rPr lang="ru-RU" sz="1800" dirty="0"/>
              <a:t>центры, вызывая в них рефлекторным </a:t>
            </a:r>
            <a:r>
              <a:rPr lang="ru-RU" sz="1800" dirty="0" err="1"/>
              <a:t>путѐм</a:t>
            </a:r>
            <a:r>
              <a:rPr lang="ru-RU" sz="1800" dirty="0"/>
              <a:t> такие же изменения, как и в коже в коже: увеличение проницаемости мембран, интенсификацию диффузии и </a:t>
            </a:r>
            <a:r>
              <a:rPr lang="ru-RU" sz="1800" dirty="0" smtClean="0"/>
              <a:t>осмоса</a:t>
            </a:r>
            <a:r>
              <a:rPr lang="ru-RU" sz="1800" dirty="0"/>
              <a:t>. Интенсивность обменных процессов в зоне воздействия </a:t>
            </a:r>
            <a:r>
              <a:rPr lang="ru-RU" sz="1800" dirty="0" smtClean="0"/>
              <a:t>увеличивается</a:t>
            </a:r>
            <a:r>
              <a:rPr lang="ru-RU" sz="1800" b="1" dirty="0" smtClean="0">
                <a:solidFill>
                  <a:srgbClr val="FF0000"/>
                </a:solidFill>
              </a:rPr>
              <a:t>.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>
                <a:solidFill>
                  <a:srgbClr val="FF0000"/>
                </a:solidFill>
              </a:rPr>
              <a:t>Постоянным электрическим током можно воздействовать и на </a:t>
            </a:r>
            <a:r>
              <a:rPr lang="ru-RU" sz="1800" b="1" dirty="0" smtClean="0">
                <a:solidFill>
                  <a:srgbClr val="FF0000"/>
                </a:solidFill>
              </a:rPr>
              <a:t>центральную </a:t>
            </a:r>
            <a:r>
              <a:rPr lang="ru-RU" sz="1800" b="1" dirty="0">
                <a:solidFill>
                  <a:srgbClr val="FF0000"/>
                </a:solidFill>
              </a:rPr>
              <a:t>нервную систему</a:t>
            </a:r>
            <a:r>
              <a:rPr lang="ru-RU" sz="1800" b="1" dirty="0" smtClean="0">
                <a:solidFill>
                  <a:srgbClr val="FF0000"/>
                </a:solidFill>
              </a:rPr>
              <a:t>.</a:t>
            </a:r>
            <a:r>
              <a:rPr lang="en-US" sz="1800" b="1" dirty="0" smtClean="0">
                <a:solidFill>
                  <a:srgbClr val="FF0000"/>
                </a:solidFill>
              </a:rPr>
              <a:t/>
            </a:r>
            <a:br>
              <a:rPr lang="en-US" sz="1800" b="1" dirty="0" smtClean="0">
                <a:solidFill>
                  <a:srgbClr val="FF0000"/>
                </a:solidFill>
              </a:rPr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/>
              <a:t>В результате воздействия постоянным электрическим током наблюдается стимуляция системы </a:t>
            </a:r>
            <a:r>
              <a:rPr lang="ru-RU" sz="1800" dirty="0" err="1"/>
              <a:t>фагоцитирующих</a:t>
            </a:r>
            <a:r>
              <a:rPr lang="ru-RU" sz="1800" dirty="0"/>
              <a:t> макрофагов (клетки РЭС), что </a:t>
            </a:r>
            <a:r>
              <a:rPr lang="ru-RU" sz="1800" dirty="0" smtClean="0"/>
              <a:t>повышает </a:t>
            </a:r>
            <a:r>
              <a:rPr lang="ru-RU" sz="1800" dirty="0"/>
              <a:t>эффективность защитных реакций.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88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87564" y="609088"/>
            <a:ext cx="1656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Процесс</a:t>
            </a:r>
            <a:br>
              <a:rPr lang="ru-RU" dirty="0" smtClean="0"/>
            </a:br>
            <a:r>
              <a:rPr lang="ru-RU" dirty="0" smtClean="0"/>
              <a:t>Гальванизации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10584426" cy="4129548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Физика на страже здоровья</a:t>
            </a:r>
            <a:endParaRPr lang="ru-RU" b="1" dirty="0" smtClean="0"/>
          </a:p>
          <a:p>
            <a:r>
              <a:rPr lang="ru-RU" b="1" dirty="0" smtClean="0"/>
              <a:t>Основные </a:t>
            </a:r>
            <a:r>
              <a:rPr lang="ru-RU" b="1" dirty="0"/>
              <a:t>показания к применению</a:t>
            </a:r>
            <a:r>
              <a:rPr lang="ru-RU" b="1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 smtClean="0"/>
              <a:t>1</a:t>
            </a:r>
            <a:r>
              <a:rPr lang="ru-RU" b="1" dirty="0"/>
              <a:t>. </a:t>
            </a:r>
            <a:r>
              <a:rPr lang="ru-RU" dirty="0"/>
              <a:t>Воспалительные процессы (</a:t>
            </a:r>
            <a:r>
              <a:rPr lang="ru-RU" dirty="0" smtClean="0"/>
              <a:t>без нагноения</a:t>
            </a:r>
            <a:r>
              <a:rPr lang="ru-RU" dirty="0"/>
              <a:t>) в стадии разрешения.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 smtClean="0"/>
              <a:t>2</a:t>
            </a:r>
            <a:r>
              <a:rPr lang="ru-RU" b="1" dirty="0"/>
              <a:t>. </a:t>
            </a:r>
            <a:r>
              <a:rPr lang="ru-RU" dirty="0"/>
              <a:t>Заболевания и травмы периферической нервной системы.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 smtClean="0"/>
              <a:t>3</a:t>
            </a:r>
            <a:r>
              <a:rPr lang="ru-RU" b="1" dirty="0"/>
              <a:t>. </a:t>
            </a:r>
            <a:r>
              <a:rPr lang="ru-RU" dirty="0"/>
              <a:t>Дегенеративно-дистрофические заболевания опорно-двигательного </a:t>
            </a:r>
            <a:r>
              <a:rPr lang="ru-RU" dirty="0" smtClean="0"/>
              <a:t>аппарата</a:t>
            </a:r>
            <a:r>
              <a:rPr lang="ru-RU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 smtClean="0"/>
              <a:t>4</a:t>
            </a:r>
            <a:r>
              <a:rPr lang="ru-RU" b="1" dirty="0"/>
              <a:t>. </a:t>
            </a:r>
            <a:r>
              <a:rPr lang="ru-RU" dirty="0"/>
              <a:t>Дискинезии внутренних органов.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 smtClean="0"/>
              <a:t>5</a:t>
            </a:r>
            <a:r>
              <a:rPr lang="ru-RU" b="1" dirty="0"/>
              <a:t>. </a:t>
            </a:r>
            <a:r>
              <a:rPr lang="ru-RU" dirty="0" err="1"/>
              <a:t>Кортико</a:t>
            </a:r>
            <a:r>
              <a:rPr lang="ru-RU" dirty="0"/>
              <a:t>-висцеральные заболевания; функциональные расстройства центральной нервной системы.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 smtClean="0"/>
              <a:t>Основные </a:t>
            </a:r>
            <a:r>
              <a:rPr lang="ru-RU" b="1" dirty="0"/>
              <a:t>противопоказания к применению: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 smtClean="0"/>
              <a:t>1</a:t>
            </a:r>
            <a:r>
              <a:rPr lang="ru-RU" b="1" dirty="0"/>
              <a:t>. </a:t>
            </a:r>
            <a:r>
              <a:rPr lang="ru-RU" dirty="0"/>
              <a:t>Острые стадии воспалительного процесса, гнойное воспаление.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 smtClean="0"/>
              <a:t>2</a:t>
            </a:r>
            <a:r>
              <a:rPr lang="ru-RU" b="1" dirty="0"/>
              <a:t>. </a:t>
            </a:r>
            <a:r>
              <a:rPr lang="ru-RU" dirty="0"/>
              <a:t>Нарушения целостности кожных покровов (царапины, ссадины).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 smtClean="0"/>
              <a:t>3</a:t>
            </a:r>
            <a:r>
              <a:rPr lang="ru-RU" b="1" dirty="0"/>
              <a:t>. </a:t>
            </a:r>
            <a:r>
              <a:rPr lang="ru-RU" dirty="0"/>
              <a:t>Острая и подострая экзема, другие дерматиты в области наложения электродов</a:t>
            </a:r>
            <a:r>
              <a:rPr lang="ru-RU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 smtClean="0"/>
              <a:t>4</a:t>
            </a:r>
            <a:r>
              <a:rPr lang="ru-RU" b="1" dirty="0"/>
              <a:t>. </a:t>
            </a:r>
            <a:r>
              <a:rPr lang="ru-RU" dirty="0"/>
              <a:t>Наличие признаков раздражения кожи после предыдущей процедуры.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 smtClean="0"/>
              <a:t>5</a:t>
            </a:r>
            <a:r>
              <a:rPr lang="ru-RU" b="1" dirty="0"/>
              <a:t>. </a:t>
            </a:r>
            <a:r>
              <a:rPr lang="ru-RU" dirty="0"/>
              <a:t>Острейший болевой синдром, вызванный повреждением </a:t>
            </a:r>
            <a:r>
              <a:rPr lang="ru-RU" dirty="0" smtClean="0"/>
              <a:t>периферических </a:t>
            </a:r>
            <a:r>
              <a:rPr lang="ru-RU" dirty="0"/>
              <a:t>нервных стволов</a:t>
            </a:r>
          </a:p>
        </p:txBody>
      </p:sp>
      <p:pic>
        <p:nvPicPr>
          <p:cNvPr id="2050" name="Picture 2" descr="https://www.obuhovski.com/upload/resize_cache/iblock/000/1240_450_2/000c92541a4f09f8d5ed3578a7920e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940" y="374503"/>
            <a:ext cx="5270808" cy="1909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ГАЛЬВАНИЗАЦИЯ И ЭЛЕКТРОФОРЕЗ в санаториях России, Украины, Белоруссии -  Цены на 2023 год • Официальный сайт Путевка.к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336" y="374502"/>
            <a:ext cx="2952852" cy="1909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77321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14904"/>
            <a:ext cx="9601200" cy="1278385"/>
          </a:xfrm>
        </p:spPr>
        <p:txBody>
          <a:bodyPr>
            <a:normAutofit/>
          </a:bodyPr>
          <a:lstStyle/>
          <a:p>
            <a:r>
              <a:rPr lang="en-US" sz="4300" b="1" dirty="0" smtClean="0"/>
              <a:t>3. </a:t>
            </a:r>
            <a:r>
              <a:rPr lang="ru-RU" sz="4300" b="1" dirty="0" smtClean="0"/>
              <a:t>ЭЛЕКТРОФОРЕЗ ЛЕКАРСТВЕННЫХ ВЕЩЕСТВ.</a:t>
            </a:r>
            <a:endParaRPr lang="ru-RU" sz="43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793289"/>
            <a:ext cx="9601200" cy="4589756"/>
          </a:xfrm>
        </p:spPr>
        <p:txBody>
          <a:bodyPr>
            <a:normAutofit/>
          </a:bodyPr>
          <a:lstStyle/>
          <a:p>
            <a:r>
              <a:rPr lang="ru-RU" dirty="0" smtClean="0"/>
              <a:t>Электрофорез </a:t>
            </a:r>
            <a:r>
              <a:rPr lang="ru-RU" dirty="0"/>
              <a:t>(</a:t>
            </a:r>
            <a:r>
              <a:rPr lang="ru-RU" dirty="0" err="1"/>
              <a:t>phoresis</a:t>
            </a:r>
            <a:r>
              <a:rPr lang="ru-RU" dirty="0"/>
              <a:t> – несение, перенесение, греч.) – </a:t>
            </a:r>
            <a:r>
              <a:rPr lang="ru-RU" dirty="0">
                <a:solidFill>
                  <a:srgbClr val="FF0000"/>
                </a:solidFill>
              </a:rPr>
              <a:t>перемещение в электрическом поле взвешенных в жидкости частиц, молекул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 физиотерапии – это метод введения в организм лекарственных веществ посредством </a:t>
            </a:r>
            <a:r>
              <a:rPr lang="ru-RU" dirty="0" smtClean="0">
                <a:solidFill>
                  <a:srgbClr val="FF0000"/>
                </a:solidFill>
              </a:rPr>
              <a:t>постоянного </a:t>
            </a:r>
            <a:r>
              <a:rPr lang="ru-RU" dirty="0">
                <a:solidFill>
                  <a:srgbClr val="FF0000"/>
                </a:solidFill>
              </a:rPr>
              <a:t>электрического тока </a:t>
            </a:r>
            <a:r>
              <a:rPr lang="ru-RU" dirty="0"/>
              <a:t>через кожные покровы или слизистые оболочки. При этом имеется сочетанное воздействие постоянным электрическим током и </a:t>
            </a:r>
            <a:r>
              <a:rPr lang="ru-RU" dirty="0" smtClean="0"/>
              <a:t>лекарственным </a:t>
            </a:r>
            <a:r>
              <a:rPr lang="ru-RU" dirty="0"/>
              <a:t>веществом, в связи с чем данный метод относят к </a:t>
            </a:r>
            <a:r>
              <a:rPr lang="ru-RU" dirty="0" err="1" smtClean="0"/>
              <a:t>электрофармакологическому</a:t>
            </a:r>
            <a:r>
              <a:rPr lang="ru-RU" dirty="0" smtClean="0"/>
              <a:t> </a:t>
            </a:r>
            <a:r>
              <a:rPr lang="ru-RU" dirty="0"/>
              <a:t>методу лечения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Лекарственный электрофорез не сводится к простой суммации эффектов гальванического тока и лекарственного вещества. В результате их </a:t>
            </a:r>
            <a:r>
              <a:rPr lang="ru-RU" dirty="0" smtClean="0"/>
              <a:t>взаимодействия </a:t>
            </a:r>
            <a:r>
              <a:rPr lang="ru-RU" dirty="0"/>
              <a:t>усиливается влияние каждого из указанных факторов, в результате этого наблюдается качественно новое воздействие. Ответная реакция зависит в первую очередь от фармакологических свойств лекарственного вещества.</a:t>
            </a:r>
          </a:p>
        </p:txBody>
      </p:sp>
    </p:spTree>
    <p:extLst>
      <p:ext uri="{BB962C8B-B14F-4D97-AF65-F5344CB8AC3E}">
        <p14:creationId xmlns:p14="http://schemas.microsoft.com/office/powerpoint/2010/main" val="63064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370</TotalTime>
  <Words>993</Words>
  <Application>Microsoft Office PowerPoint</Application>
  <PresentationFormat>Широкоэкранный</PresentationFormat>
  <Paragraphs>60</Paragraphs>
  <Slides>17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Comic Sans MS</vt:lpstr>
      <vt:lpstr>Franklin Gothic Book</vt:lpstr>
      <vt:lpstr>Wingdings</vt:lpstr>
      <vt:lpstr>Crop</vt:lpstr>
      <vt:lpstr>Законы физики на службе здоровья человека</vt:lpstr>
      <vt:lpstr>Презентация PowerPoint</vt:lpstr>
      <vt:lpstr>1. ЧТО ТАКОЕ ФИЗИОТЕРАПИЯ?</vt:lpstr>
      <vt:lpstr>Презентация PowerPoint</vt:lpstr>
      <vt:lpstr>2. ЭЛЕКТРОТЕРАПИЯ. ГАЛЬВАНИЗАЦИЯ</vt:lpstr>
      <vt:lpstr>Презентация PowerPoint</vt:lpstr>
      <vt:lpstr>Презентация PowerPoint</vt:lpstr>
      <vt:lpstr>Презентация PowerPoint</vt:lpstr>
      <vt:lpstr>3. ЭЛЕКТРОФОРЕЗ ЛЕКАРСТВЕННЫХ ВЕЩЕСТВ.</vt:lpstr>
      <vt:lpstr>Презентация PowerPoint</vt:lpstr>
      <vt:lpstr>Презентация PowerPoint</vt:lpstr>
      <vt:lpstr>Основные физиологические реакции и лечебное действие</vt:lpstr>
      <vt:lpstr>Презентация PowerPoint</vt:lpstr>
      <vt:lpstr>Применение лазера в обследовании и хирургии</vt:lpstr>
      <vt:lpstr>Презентация PowerPoint</vt:lpstr>
      <vt:lpstr>ВЫВОД: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Законы физики на службе здоровья человека </dc:title>
  <dc:creator>Пользователь Windows</dc:creator>
  <cp:lastModifiedBy>Пользователь Windows</cp:lastModifiedBy>
  <cp:revision>43</cp:revision>
  <dcterms:created xsi:type="dcterms:W3CDTF">2023-11-13T03:35:41Z</dcterms:created>
  <dcterms:modified xsi:type="dcterms:W3CDTF">2023-11-20T03:01:50Z</dcterms:modified>
</cp:coreProperties>
</file>