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6" r:id="rId15"/>
    <p:sldId id="267" r:id="rId16"/>
    <p:sldId id="277" r:id="rId17"/>
    <p:sldId id="271" r:id="rId18"/>
    <p:sldId id="272" r:id="rId19"/>
    <p:sldId id="273" r:id="rId20"/>
    <p:sldId id="279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7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60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9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4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7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4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65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2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5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CED2-6FD5-4E0E-B2DA-9BCCFEA0BDF2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C719-E982-4A74-B1B5-D19270F5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96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15 октября.</a:t>
            </a:r>
            <a:br>
              <a:rPr lang="ru-RU" b="1" dirty="0" smtClean="0"/>
            </a:br>
            <a:r>
              <a:rPr lang="ru-RU" b="1" dirty="0" smtClean="0"/>
              <a:t>Классная работа.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400"/>
              </a:spcAft>
              <a:buNone/>
            </a:pPr>
            <a:r>
              <a:rPr lang="ru-RU" sz="3600" b="1" dirty="0" smtClean="0">
                <a:effectLst/>
                <a:latin typeface="Times New Roman"/>
                <a:ea typeface="Times New Roman"/>
              </a:rPr>
              <a:t>Родственные слова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Сходны по смыслу                      общая часть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-</a:t>
            </a:r>
            <a:r>
              <a:rPr lang="ru-RU" sz="3600" b="1" dirty="0" smtClean="0">
                <a:effectLst/>
                <a:latin typeface="Times New Roman"/>
                <a:ea typeface="Times New Roman"/>
              </a:rPr>
              <a:t>Общая часть родственных слов называется корнем  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2060848"/>
            <a:ext cx="27363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6016" y="2060848"/>
            <a:ext cx="252028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5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Homebook\Desktop\slid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Homebook\Desktop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5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Homebook\Desktop\Slide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4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Homebook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5400" b="1" dirty="0">
                <a:solidFill>
                  <a:prstClr val="black"/>
                </a:solidFill>
                <a:latin typeface="Times New Roman"/>
                <a:ea typeface="Times New Roman"/>
              </a:rPr>
              <a:t>Хлеб, бережок, хлебный, побережье, хлебушек , бережёт.</a:t>
            </a:r>
            <a:endParaRPr lang="ru-RU" sz="5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1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4800" b="1" dirty="0">
                <a:latin typeface="Times New Roman"/>
                <a:ea typeface="Times New Roman"/>
              </a:rPr>
              <a:t>1 группа: хлеб, хлебный, хлебушек 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800" b="1" dirty="0">
                <a:latin typeface="Times New Roman"/>
                <a:ea typeface="Times New Roman"/>
              </a:rPr>
              <a:t>2 группа: бережок, побережье</a:t>
            </a:r>
            <a:endParaRPr lang="ru-RU" sz="4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800" b="1" dirty="0">
                <a:latin typeface="Times New Roman"/>
                <a:ea typeface="Times New Roman"/>
              </a:rPr>
              <a:t>3группа: бережёт </a:t>
            </a:r>
            <a:endParaRPr lang="ru-RU" sz="4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7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/>
              <a:t>с</a:t>
            </a:r>
            <a:r>
              <a:rPr lang="ru-RU" sz="6000" b="1" dirty="0" smtClean="0"/>
              <a:t>тр.63, упр.90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5163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Оцените свою работу</a:t>
            </a:r>
          </a:p>
          <a:p>
            <a:pPr marL="0" indent="0" algn="ctr">
              <a:buNone/>
            </a:pPr>
            <a:r>
              <a:rPr lang="ru-RU" sz="4400" b="1" dirty="0"/>
              <a:t>П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26360" y="2636912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2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Придумайте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ru-RU" sz="5200" b="1" dirty="0">
                <a:solidFill>
                  <a:srgbClr val="333333"/>
                </a:solidFill>
                <a:latin typeface="Times New Roman"/>
                <a:ea typeface="Times New Roman"/>
              </a:rPr>
              <a:t>Лес, </a:t>
            </a: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лестница, лесничий.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Честный, чеснок, честность.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Смешной, смешить, хохотать,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Лев, левый, налево.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Белка, беленький, белить,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Соль, солома, посолить,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Горный, горка, городок,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Пёс, песочный и песок.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5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Где слова родные (однокоренные)?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2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Написал, рассказал, пошел, повёз</a:t>
            </a:r>
          </a:p>
          <a:p>
            <a:r>
              <a:rPr lang="ru-RU" sz="4000" b="1" dirty="0" smtClean="0"/>
              <a:t>Зубок, лес, глаз, дуб</a:t>
            </a:r>
          </a:p>
          <a:p>
            <a:r>
              <a:rPr lang="ru-RU" sz="4000" b="1" dirty="0" smtClean="0"/>
              <a:t>Смелый, отважный, мужественный</a:t>
            </a:r>
          </a:p>
          <a:p>
            <a:r>
              <a:rPr lang="ru-RU" sz="4000" b="1" dirty="0" smtClean="0"/>
              <a:t>Голос, голосочек, голосок, голосище, заголосить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7515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Лес, </a:t>
            </a: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лестница</a:t>
            </a: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, лесничий.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Честный, </a:t>
            </a: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чеснок</a:t>
            </a: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, честность.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Смешной, смешить, </a:t>
            </a: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хохотать,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Лев</a:t>
            </a: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, левый, налево.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Белка,</a:t>
            </a: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 беленький, белить,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Соль, </a:t>
            </a: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солома,</a:t>
            </a: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 посолить,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Горный, горка, </a:t>
            </a: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городок,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u="sng" dirty="0">
                <a:solidFill>
                  <a:srgbClr val="333333"/>
                </a:solidFill>
                <a:latin typeface="Times New Roman"/>
                <a:ea typeface="Times New Roman"/>
              </a:rPr>
              <a:t>Пёс</a:t>
            </a: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, песочный и песок.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Где слова родные (однокоренные)?</a:t>
            </a:r>
            <a:endParaRPr lang="ru-RU" sz="13500" dirty="0">
              <a:latin typeface="Times New Roman"/>
              <a:ea typeface="Times New Roman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ru-RU" sz="13500" b="1" dirty="0">
                <a:solidFill>
                  <a:srgbClr val="333333"/>
                </a:solidFill>
                <a:latin typeface="Times New Roman"/>
                <a:ea typeface="Times New Roman"/>
              </a:rPr>
              <a:t> </a:t>
            </a:r>
            <a:endParaRPr lang="ru-RU" sz="13500" dirty="0">
              <a:latin typeface="Times New Roman"/>
              <a:ea typeface="Times New Roman"/>
            </a:endParaRPr>
          </a:p>
          <a:p>
            <a:pPr>
              <a:spcAft>
                <a:spcPts val="400"/>
              </a:spcAft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4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400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Продолжите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предложения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: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Я понял, что...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-Я узнал...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-Я открыл для себя 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-Теперь я могу сам...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-Я легко справился...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-Мне было трудно...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-Мне было интересно...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-Мне понравилось...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-У меня получилось...</a:t>
            </a:r>
            <a:endParaRPr lang="ru-RU" sz="2800" b="1" dirty="0"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400"/>
              </a:spcAft>
            </a:pP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  <a:tabLst>
                <a:tab pos="457200" algn="l"/>
              </a:tabLst>
            </a:pPr>
            <a:r>
              <a:rPr lang="ru-RU" sz="4800" b="1" dirty="0">
                <a:solidFill>
                  <a:srgbClr val="333333"/>
                </a:solidFill>
                <a:latin typeface="Times New Roman"/>
                <a:ea typeface="Times New Roman"/>
              </a:rPr>
              <a:t>Составить рассказ с однокоренными словами образованными от  корня вод-</a:t>
            </a:r>
            <a:endParaRPr lang="ru-RU" sz="4800" b="1" dirty="0">
              <a:latin typeface="Times New Roman"/>
              <a:ea typeface="Times New Roman"/>
            </a:endParaRPr>
          </a:p>
          <a:p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1372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Homebook\Desktop\Slide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0648"/>
            <a:ext cx="8964488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ru-RU" sz="36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ctr">
              <a:lnSpc>
                <a:spcPts val="1350"/>
              </a:lnSpc>
              <a:buNone/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Правила работы в </a:t>
            </a:r>
            <a:r>
              <a:rPr lang="ru-RU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группе</a:t>
            </a:r>
          </a:p>
          <a:p>
            <a:pPr marL="0" indent="0" algn="ctr">
              <a:lnSpc>
                <a:spcPts val="1350"/>
              </a:lnSpc>
              <a:buNone/>
            </a:pPr>
            <a:endParaRPr lang="ru-RU" u="sng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14350" indent="-514350" algn="ctr">
              <a:lnSpc>
                <a:spcPts val="18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/>
              </a:rPr>
              <a:t>Выслушивайте мнение всех, с кем </a:t>
            </a:r>
          </a:p>
          <a:p>
            <a:pPr marL="0" indent="0" algn="ctr">
              <a:lnSpc>
                <a:spcPts val="1800"/>
              </a:lnSpc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/>
              </a:rPr>
              <a:t>работаете в группе, не перебивайте друг </a:t>
            </a:r>
          </a:p>
          <a:p>
            <a:pPr marL="0" indent="0" algn="ctr">
              <a:lnSpc>
                <a:spcPts val="1800"/>
              </a:lnSpc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/>
              </a:rPr>
              <a:t>друга, говорите по очереди.</a:t>
            </a:r>
          </a:p>
          <a:p>
            <a:pPr marL="514350" indent="-514350">
              <a:lnSpc>
                <a:spcPts val="1800"/>
              </a:lnSpc>
              <a:buFont typeface="+mj-lt"/>
              <a:buAutoNum type="arabicPeriod"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effectLst/>
              <a:ea typeface="Times New Roman"/>
            </a:endParaRPr>
          </a:p>
          <a:p>
            <a:pPr marL="514350" indent="-51435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/>
              </a:rPr>
              <a:t>Находите общее решение и умейте договариваться.</a:t>
            </a:r>
          </a:p>
          <a:p>
            <a:pPr marL="514350" indent="-514350">
              <a:buFont typeface="+mj-lt"/>
              <a:buAutoNum type="arabicPeriod"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effectLst/>
              <a:ea typeface="Times New Roman"/>
            </a:endParaRPr>
          </a:p>
          <a:p>
            <a:pPr marL="514350" indent="-514350">
              <a:lnSpc>
                <a:spcPts val="18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/>
              </a:rPr>
              <a:t>Работайте тихо, дружно, помогайте друг другу</a:t>
            </a:r>
          </a:p>
          <a:p>
            <a:pPr marL="514350" indent="-514350">
              <a:lnSpc>
                <a:spcPts val="1800"/>
              </a:lnSpc>
              <a:buFont typeface="+mj-lt"/>
              <a:buAutoNum type="arabicPeriod"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effectLst/>
              <a:ea typeface="Times New Roman"/>
            </a:endParaRPr>
          </a:p>
          <a:p>
            <a:pPr marL="514350" indent="-514350">
              <a:lnSpc>
                <a:spcPts val="18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/>
              </a:rPr>
              <a:t>Слушайте того, кого сами выбрали ответственным за свою </a:t>
            </a:r>
            <a:r>
              <a:rPr lang="ru-RU" b="1" dirty="0" smtClean="0">
                <a:solidFill>
                  <a:srgbClr val="000000"/>
                </a:solidFill>
                <a:effectLst/>
                <a:ea typeface="Times New Roman"/>
              </a:rPr>
              <a:t>группу.</a:t>
            </a:r>
            <a:endParaRPr lang="ru-RU" b="1" dirty="0">
              <a:solidFill>
                <a:srgbClr val="000000"/>
              </a:solidFill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40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40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Разделите слова на группы и назовите признаки.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b="1" dirty="0" smtClean="0">
                <a:effectLst/>
                <a:latin typeface="Times New Roman"/>
                <a:ea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5400" b="1" dirty="0" smtClean="0">
                <a:effectLst/>
                <a:latin typeface="Times New Roman"/>
                <a:ea typeface="Times New Roman"/>
              </a:rPr>
              <a:t>Хлеб, бережок, хлебный, побережье, хлебушек , бережёт.</a:t>
            </a:r>
            <a:endParaRPr lang="ru-RU" sz="5400" dirty="0" smtClean="0">
              <a:effectLst/>
              <a:latin typeface="Times New Roman"/>
              <a:ea typeface="Times New Roman"/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34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963518"/>
              </p:ext>
            </p:extLst>
          </p:nvPr>
        </p:nvGraphicFramePr>
        <p:xfrm>
          <a:off x="467544" y="2060848"/>
          <a:ext cx="8352927" cy="3744415"/>
        </p:xfrm>
        <a:graphic>
          <a:graphicData uri="http://schemas.openxmlformats.org/drawingml/2006/table">
            <a:tbl>
              <a:tblPr firstRow="1" firstCol="1" bandRow="1"/>
              <a:tblGrid>
                <a:gridCol w="2777565"/>
                <a:gridCol w="2878844"/>
                <a:gridCol w="2696518"/>
              </a:tblGrid>
              <a:tr h="3744415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ru-RU" sz="44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Хлеб, хлебный, хлебушек</a:t>
                      </a:r>
                      <a:endParaRPr lang="ru-RU" sz="44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ru-RU" sz="44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Бережок, побережье</a:t>
                      </a:r>
                      <a:endParaRPr lang="ru-RU" sz="44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ru-RU" sz="44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бережёт</a:t>
                      </a:r>
                      <a:endParaRPr lang="ru-RU" sz="44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7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effectLst/>
                <a:latin typeface="Times New Roman"/>
                <a:ea typeface="Times New Roman"/>
              </a:rPr>
              <a:t>Цель: научиться находить однокоренные слова и выделять корень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445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4000" b="1" dirty="0" smtClean="0">
                <a:effectLst/>
                <a:latin typeface="Times New Roman"/>
                <a:ea typeface="Times New Roman"/>
              </a:rPr>
              <a:t>1)</a:t>
            </a:r>
            <a:r>
              <a:rPr lang="ru-RU" sz="4000" b="1" u="sng" dirty="0" smtClean="0">
                <a:effectLst/>
                <a:latin typeface="Times New Roman"/>
                <a:ea typeface="Times New Roman"/>
              </a:rPr>
              <a:t>Что такое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>родственные (однокоренные) слова?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000" dirty="0" smtClean="0">
                <a:effectLst/>
                <a:latin typeface="Times New Roman"/>
                <a:ea typeface="Times New Roman"/>
              </a:rPr>
              <a:t>Какие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4000" b="1" u="sng" dirty="0" smtClean="0">
                <a:effectLst/>
                <a:latin typeface="Times New Roman"/>
                <a:ea typeface="Times New Roman"/>
              </a:rPr>
              <a:t>признаки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>имеют?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000" dirty="0" smtClean="0">
                <a:effectLst/>
                <a:latin typeface="Times New Roman"/>
                <a:ea typeface="Times New Roman"/>
              </a:rPr>
              <a:t>2)Что такое 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>корень?</a:t>
            </a:r>
            <a:endParaRPr lang="ru-RU" sz="40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000" b="1" dirty="0" smtClean="0">
                <a:effectLst/>
                <a:latin typeface="Times New Roman"/>
                <a:ea typeface="Times New Roman"/>
              </a:rPr>
              <a:t>3)Сформулируем общее правило по алгоритму.</a:t>
            </a:r>
            <a:endParaRPr lang="ru-RU" sz="4000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4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Homebook\Desktop\Slide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243</Words>
  <Application>Microsoft Office PowerPoint</Application>
  <PresentationFormat>Экран (4:3)</PresentationFormat>
  <Paragraphs>74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15 октября. Классная работа.</vt:lpstr>
      <vt:lpstr>Презентация PowerPoint</vt:lpstr>
      <vt:lpstr>Презентация PowerPoint</vt:lpstr>
      <vt:lpstr>Презентация PowerPoint</vt:lpstr>
      <vt:lpstr>Разделите слова на группы и назовите признаки. </vt:lpstr>
      <vt:lpstr>Презентация PowerPoint</vt:lpstr>
      <vt:lpstr>Презентация PowerPoint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Придумайте задание</vt:lpstr>
      <vt:lpstr>Презентация PowerPoint</vt:lpstr>
      <vt:lpstr>Продолжите предложения: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октября. Классная работа.</dc:title>
  <dc:creator>Homebook</dc:creator>
  <cp:lastModifiedBy>Homebook</cp:lastModifiedBy>
  <cp:revision>10</cp:revision>
  <dcterms:created xsi:type="dcterms:W3CDTF">2018-10-14T09:53:51Z</dcterms:created>
  <dcterms:modified xsi:type="dcterms:W3CDTF">2018-10-14T15:05:58Z</dcterms:modified>
</cp:coreProperties>
</file>