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0"/>
  </p:notesMasterIdLst>
  <p:handoutMasterIdLst>
    <p:handoutMasterId r:id="rId21"/>
  </p:handoutMasterIdLst>
  <p:sldIdLst>
    <p:sldId id="256" r:id="rId2"/>
    <p:sldId id="257" r:id="rId3"/>
    <p:sldId id="258" r:id="rId4"/>
    <p:sldId id="259" r:id="rId5"/>
    <p:sldId id="273" r:id="rId6"/>
    <p:sldId id="265" r:id="rId7"/>
    <p:sldId id="260" r:id="rId8"/>
    <p:sldId id="261" r:id="rId9"/>
    <p:sldId id="266" r:id="rId10"/>
    <p:sldId id="269" r:id="rId11"/>
    <p:sldId id="270" r:id="rId12"/>
    <p:sldId id="271" r:id="rId13"/>
    <p:sldId id="267" r:id="rId14"/>
    <p:sldId id="272" r:id="rId15"/>
    <p:sldId id="268" r:id="rId16"/>
    <p:sldId id="262" r:id="rId17"/>
    <p:sldId id="263" r:id="rId18"/>
    <p:sldId id="26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53" autoAdjust="0"/>
  </p:normalViewPr>
  <p:slideViewPr>
    <p:cSldViewPr>
      <p:cViewPr varScale="1">
        <p:scale>
          <a:sx n="109" d="100"/>
          <a:sy n="109" d="100"/>
        </p:scale>
        <p:origin x="129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2611A1-66D7-4870-9CD8-482D684C9557}" type="datetimeFigureOut">
              <a:rPr lang="ru-RU" smtClean="0"/>
              <a:pPr/>
              <a:t>18.10.2023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950188-F965-485C-AE98-0CEA3E6E556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C9424-1461-4813-9BE8-7885AD9F104B}" type="datetimeFigureOut">
              <a:rPr lang="ru-RU" smtClean="0"/>
              <a:pPr/>
              <a:t>18.10.2023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4F0D7-9937-4BB7-8412-38F18E0AC7B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BE4F0D7-9937-4BB7-8412-38F18E0AC7B5}"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5B106E36-FD25-4E2D-B0AA-010F637433A0}" type="datetimeFigureOut">
              <a:rPr lang="ru-RU" smtClean="0"/>
              <a:pPr/>
              <a:t>18.10.2023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5B106E36-FD25-4E2D-B0AA-010F637433A0}" type="datetimeFigureOut">
              <a:rPr lang="ru-RU" smtClean="0"/>
              <a:pPr/>
              <a:t>18.10.2023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5B106E36-FD25-4E2D-B0AA-010F637433A0}" type="datetimeFigureOut">
              <a:rPr lang="ru-RU" smtClean="0"/>
              <a:pPr/>
              <a:t>18.10.2023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5B106E36-FD25-4E2D-B0AA-010F637433A0}" type="datetimeFigureOut">
              <a:rPr lang="ru-RU" smtClean="0"/>
              <a:pPr/>
              <a:t>18.10.2023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p>
            <a:endParaRPr lang="ru-RU"/>
          </a:p>
        </p:txBody>
      </p:sp>
      <p:sp>
        <p:nvSpPr>
          <p:cNvPr id="4" name="Дата 3"/>
          <p:cNvSpPr>
            <a:spLocks noGrp="1"/>
          </p:cNvSpPr>
          <p:nvPr>
            <p:ph type="dt" sz="half" idx="11"/>
          </p:nvPr>
        </p:nvSpPr>
        <p:spPr/>
        <p:txBody>
          <a:bodyPr/>
          <a:lstStyle/>
          <a:p>
            <a:fld id="{5B106E36-FD25-4E2D-B0AA-010F637433A0}" type="datetimeFigureOut">
              <a:rPr lang="ru-RU" smtClean="0"/>
              <a:pPr/>
              <a:t>18.10.2023</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p>
            <a:endParaRPr lang="ru-RU"/>
          </a:p>
        </p:txBody>
      </p:sp>
      <p:sp>
        <p:nvSpPr>
          <p:cNvPr id="4" name="Дата 3"/>
          <p:cNvSpPr>
            <a:spLocks noGrp="1"/>
          </p:cNvSpPr>
          <p:nvPr>
            <p:ph type="dt" sz="half" idx="11"/>
          </p:nvPr>
        </p:nvSpPr>
        <p:spPr/>
        <p:txBody>
          <a:bodyPr/>
          <a:lstStyle/>
          <a:p>
            <a:fld id="{5B106E36-FD25-4E2D-B0AA-010F637433A0}" type="datetimeFigureOut">
              <a:rPr lang="ru-RU" smtClean="0"/>
              <a:pPr/>
              <a:t>18.10.2023</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18.10.2023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7" r:id="rId8"/>
    <p:sldLayoutId id="2147483816" r:id="rId9"/>
    <p:sldLayoutId id="2147483812" r:id="rId10"/>
    <p:sldLayoutId id="2147483813" r:id="rId11"/>
    <p:sldLayoutId id="2147483814" r:id="rId12"/>
    <p:sldLayoutId id="2147483815" r:id="rId13"/>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художественное отделение\Решетова Н.С\Методическая работа\Авторская бумага\IMG0066A.jpg"/>
          <p:cNvPicPr>
            <a:picLocks noChangeAspect="1" noChangeArrowheads="1"/>
          </p:cNvPicPr>
          <p:nvPr/>
        </p:nvPicPr>
        <p:blipFill>
          <a:blip r:embed="rId2" cstate="print">
            <a:lum bright="-10000" contrast="-40000"/>
          </a:blip>
          <a:srcRect/>
          <a:stretch>
            <a:fillRect/>
          </a:stretch>
        </p:blipFill>
        <p:spPr bwMode="auto">
          <a:xfrm>
            <a:off x="0" y="1714488"/>
            <a:ext cx="9358346" cy="4857784"/>
          </a:xfrm>
          <a:prstGeom prst="rect">
            <a:avLst/>
          </a:prstGeom>
          <a:noFill/>
          <a:effectLst>
            <a:softEdge rad="635000"/>
          </a:effectLst>
        </p:spPr>
      </p:pic>
      <p:sp>
        <p:nvSpPr>
          <p:cNvPr id="2" name="Заголовок 1"/>
          <p:cNvSpPr>
            <a:spLocks noGrp="1"/>
          </p:cNvSpPr>
          <p:nvPr>
            <p:ph type="title"/>
          </p:nvPr>
        </p:nvSpPr>
        <p:spPr>
          <a:xfrm>
            <a:off x="457200" y="214290"/>
            <a:ext cx="8229600" cy="1182246"/>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0" eaLnBrk="0" fontAlgn="base" hangingPunct="0">
              <a:lnSpc>
                <a:spcPts val="2200"/>
              </a:lnSpc>
              <a:spcAft>
                <a:spcPct val="0"/>
              </a:spcAft>
            </a:pP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600" b="1" dirty="0" smtClean="0">
                <a:ln/>
                <a:solidFill>
                  <a:schemeClr val="accent3"/>
                </a:solidFill>
                <a:effectLst/>
                <a:latin typeface="Times New Roman" pitchFamily="18" charset="0"/>
                <a:ea typeface="Calibri" pitchFamily="34" charset="0"/>
                <a:cs typeface="Times New Roman" pitchFamily="18" charset="0"/>
              </a:rPr>
              <a:t/>
            </a:r>
            <a:br>
              <a:rPr lang="ru-RU" sz="1600" b="1" dirty="0" smtClean="0">
                <a:ln/>
                <a:solidFill>
                  <a:schemeClr val="accent3"/>
                </a:solidFill>
                <a:effectLst/>
                <a:latin typeface="Times New Roman" pitchFamily="18" charset="0"/>
                <a:ea typeface="Calibri" pitchFamily="34" charset="0"/>
                <a:cs typeface="Times New Roman" pitchFamily="18" charset="0"/>
              </a:rPr>
            </a:br>
            <a:r>
              <a:rPr lang="ru-RU" sz="1800" b="1" dirty="0" smtClean="0">
                <a:ln/>
                <a:solidFill>
                  <a:schemeClr val="accent3"/>
                </a:solidFill>
                <a:effectLst/>
                <a:latin typeface="Times New Roman" pitchFamily="18" charset="0"/>
                <a:ea typeface="Calibri" pitchFamily="34" charset="0"/>
                <a:cs typeface="Times New Roman" pitchFamily="18" charset="0"/>
              </a:rPr>
              <a:t>муниципальное бюджетное учреждение</a:t>
            </a:r>
            <a:r>
              <a:rPr lang="ru-RU" sz="1800" b="1" dirty="0" smtClean="0">
                <a:ln/>
                <a:solidFill>
                  <a:schemeClr val="accent3"/>
                </a:solidFill>
                <a:effectLst/>
                <a:latin typeface="Times New Roman" pitchFamily="18" charset="0"/>
                <a:ea typeface="Calibri" pitchFamily="34" charset="0"/>
                <a:cs typeface="Times New Roman" pitchFamily="18" charset="0"/>
              </a:rPr>
              <a:t/>
            </a:r>
            <a:br>
              <a:rPr lang="ru-RU" sz="1800" b="1" dirty="0" smtClean="0">
                <a:ln/>
                <a:solidFill>
                  <a:schemeClr val="accent3"/>
                </a:solidFill>
                <a:effectLst/>
                <a:latin typeface="Times New Roman" pitchFamily="18" charset="0"/>
                <a:ea typeface="Calibri" pitchFamily="34" charset="0"/>
                <a:cs typeface="Times New Roman" pitchFamily="18" charset="0"/>
              </a:rPr>
            </a:br>
            <a:r>
              <a:rPr lang="ru-RU" sz="1800" b="1" dirty="0" smtClean="0">
                <a:ln/>
                <a:solidFill>
                  <a:schemeClr val="accent3"/>
                </a:solidFill>
                <a:effectLst/>
                <a:latin typeface="Times New Roman" pitchFamily="18" charset="0"/>
                <a:ea typeface="Calibri" pitchFamily="34" charset="0"/>
                <a:cs typeface="Times New Roman" pitchFamily="18" charset="0"/>
              </a:rPr>
              <a:t> дополнительного </a:t>
            </a:r>
            <a:r>
              <a:rPr lang="ru-RU" sz="1800" b="1" dirty="0" smtClean="0">
                <a:ln/>
                <a:solidFill>
                  <a:schemeClr val="accent3"/>
                </a:solidFill>
                <a:effectLst/>
                <a:latin typeface="Times New Roman" pitchFamily="18" charset="0"/>
                <a:ea typeface="Calibri" pitchFamily="34" charset="0"/>
                <a:cs typeface="Times New Roman" pitchFamily="18" charset="0"/>
              </a:rPr>
              <a:t>образования</a:t>
            </a:r>
            <a:r>
              <a:rPr lang="ru-RU" sz="1800" b="1" dirty="0" smtClean="0">
                <a:ln/>
                <a:solidFill>
                  <a:schemeClr val="accent3"/>
                </a:solidFill>
                <a:effectLst/>
                <a:latin typeface="Times New Roman" pitchFamily="18" charset="0"/>
                <a:ea typeface="Calibri" pitchFamily="34" charset="0"/>
                <a:cs typeface="Times New Roman" pitchFamily="18" charset="0"/>
              </a:rPr>
              <a:t/>
            </a:r>
            <a:br>
              <a:rPr lang="ru-RU" sz="1800" b="1" dirty="0" smtClean="0">
                <a:ln/>
                <a:solidFill>
                  <a:schemeClr val="accent3"/>
                </a:solidFill>
                <a:effectLst/>
                <a:latin typeface="Times New Roman" pitchFamily="18" charset="0"/>
                <a:ea typeface="Calibri" pitchFamily="34" charset="0"/>
                <a:cs typeface="Times New Roman" pitchFamily="18" charset="0"/>
              </a:rPr>
            </a:br>
            <a:r>
              <a:rPr lang="ru-RU" sz="1800" b="1" dirty="0" smtClean="0">
                <a:ln/>
                <a:solidFill>
                  <a:schemeClr val="accent3"/>
                </a:solidFill>
                <a:effectLst/>
                <a:latin typeface="Times New Roman" pitchFamily="18" charset="0"/>
                <a:ea typeface="Calibri" pitchFamily="34" charset="0"/>
                <a:cs typeface="Times New Roman" pitchFamily="18" charset="0"/>
              </a:rPr>
              <a:t>«Детская школа искусств № </a:t>
            </a:r>
            <a:r>
              <a:rPr lang="ru-RU" sz="1800" b="1" dirty="0" smtClean="0">
                <a:ln/>
                <a:solidFill>
                  <a:schemeClr val="accent3"/>
                </a:solidFill>
                <a:effectLst/>
                <a:latin typeface="Times New Roman" pitchFamily="18" charset="0"/>
                <a:ea typeface="Calibri" pitchFamily="34" charset="0"/>
                <a:cs typeface="Times New Roman" pitchFamily="18" charset="0"/>
              </a:rPr>
              <a:t>1 имени Петра Андреевича Фролова</a:t>
            </a:r>
            <a:br>
              <a:rPr lang="ru-RU" sz="1800" b="1" dirty="0" smtClean="0">
                <a:ln/>
                <a:solidFill>
                  <a:schemeClr val="accent3"/>
                </a:solidFill>
                <a:effectLst/>
                <a:latin typeface="Times New Roman" pitchFamily="18" charset="0"/>
                <a:ea typeface="Calibri" pitchFamily="34" charset="0"/>
                <a:cs typeface="Times New Roman" pitchFamily="18" charset="0"/>
              </a:rPr>
            </a:br>
            <a:r>
              <a:rPr lang="ru-RU" sz="1800" b="1" dirty="0" smtClean="0">
                <a:ln/>
                <a:solidFill>
                  <a:schemeClr val="accent3"/>
                </a:solidFill>
                <a:effectLst/>
                <a:latin typeface="Times New Roman" pitchFamily="18" charset="0"/>
                <a:ea typeface="Calibri" pitchFamily="34" charset="0"/>
                <a:cs typeface="Times New Roman" pitchFamily="18" charset="0"/>
              </a:rPr>
              <a:t>Энгельсского муниципального района</a:t>
            </a:r>
            <a:r>
              <a:rPr lang="ru-RU" sz="1800" b="1" dirty="0" smtClean="0">
                <a:ln/>
                <a:solidFill>
                  <a:schemeClr val="accent3"/>
                </a:solidFill>
                <a:effectLst/>
                <a:latin typeface="Times New Roman" pitchFamily="18" charset="0"/>
                <a:ea typeface="Calibri" pitchFamily="34" charset="0"/>
                <a:cs typeface="Times New Roman" pitchFamily="18" charset="0"/>
              </a:rPr>
              <a:t>»</a:t>
            </a:r>
            <a:endParaRPr lang="ru-RU" sz="1800" b="1" dirty="0">
              <a:ln/>
              <a:solidFill>
                <a:schemeClr val="accent3"/>
              </a:solidFill>
              <a:effectLst/>
            </a:endParaRPr>
          </a:p>
        </p:txBody>
      </p:sp>
      <p:sp>
        <p:nvSpPr>
          <p:cNvPr id="6" name="Прямоугольник 5"/>
          <p:cNvSpPr/>
          <p:nvPr/>
        </p:nvSpPr>
        <p:spPr>
          <a:xfrm>
            <a:off x="1928794" y="5286388"/>
            <a:ext cx="6858048" cy="830997"/>
          </a:xfrm>
          <a:prstGeom prst="rect">
            <a:avLst/>
          </a:prstGeom>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r" fontAlgn="base">
              <a:spcBef>
                <a:spcPct val="0"/>
              </a:spcBef>
              <a:spcAft>
                <a:spcPct val="0"/>
              </a:spcAft>
            </a:pPr>
            <a:r>
              <a:rPr lang="ru-RU" sz="1600" b="1" dirty="0" smtClean="0">
                <a:ln/>
                <a:solidFill>
                  <a:schemeClr val="accent3"/>
                </a:solidFill>
                <a:latin typeface="Times New Roman" pitchFamily="18" charset="0"/>
                <a:ea typeface="Calibri" pitchFamily="34" charset="0"/>
                <a:cs typeface="Times New Roman" pitchFamily="18" charset="0"/>
              </a:rPr>
              <a:t>Автор:  Решетова Наталья Сергеевна </a:t>
            </a:r>
            <a:endParaRPr lang="ru-RU" sz="1600" b="1" dirty="0" smtClean="0">
              <a:ln/>
              <a:solidFill>
                <a:schemeClr val="accent3"/>
              </a:solidFill>
              <a:latin typeface="Times New Roman" pitchFamily="18" charset="0"/>
              <a:cs typeface="Times New Roman" pitchFamily="18" charset="0"/>
            </a:endParaRPr>
          </a:p>
          <a:p>
            <a:pPr lvl="0" algn="r" eaLnBrk="0" fontAlgn="base" hangingPunct="0">
              <a:spcBef>
                <a:spcPct val="0"/>
              </a:spcBef>
              <a:spcAft>
                <a:spcPct val="0"/>
              </a:spcAft>
            </a:pPr>
            <a:r>
              <a:rPr lang="ru-RU" sz="1600" b="1" dirty="0" smtClean="0">
                <a:ln/>
                <a:solidFill>
                  <a:schemeClr val="accent3"/>
                </a:solidFill>
                <a:latin typeface="Times New Roman" pitchFamily="18" charset="0"/>
                <a:ea typeface="Calibri" pitchFamily="34" charset="0"/>
                <a:cs typeface="Times New Roman" pitchFamily="18" charset="0"/>
              </a:rPr>
              <a:t>                                     преподаватель </a:t>
            </a:r>
          </a:p>
          <a:p>
            <a:pPr lvl="0" algn="r" eaLnBrk="0" fontAlgn="base" hangingPunct="0">
              <a:spcBef>
                <a:spcPct val="0"/>
              </a:spcBef>
              <a:spcAft>
                <a:spcPct val="0"/>
              </a:spcAft>
            </a:pPr>
            <a:r>
              <a:rPr lang="ru-RU" sz="1600" b="1" dirty="0" smtClean="0">
                <a:ln/>
                <a:solidFill>
                  <a:schemeClr val="accent3"/>
                </a:solidFill>
                <a:latin typeface="Times New Roman" pitchFamily="18" charset="0"/>
                <a:ea typeface="Calibri" pitchFamily="34" charset="0"/>
                <a:cs typeface="Times New Roman" pitchFamily="18" charset="0"/>
              </a:rPr>
              <a:t>                                                 </a:t>
            </a:r>
            <a:r>
              <a:rPr lang="ru-RU" sz="1600" b="1" dirty="0" smtClean="0">
                <a:ln/>
                <a:solidFill>
                  <a:schemeClr val="accent3"/>
                </a:solidFill>
                <a:latin typeface="Times New Roman" pitchFamily="18" charset="0"/>
                <a:ea typeface="Calibri" pitchFamily="34" charset="0"/>
                <a:cs typeface="Times New Roman" pitchFamily="18" charset="0"/>
              </a:rPr>
              <a:t>МБУДО </a:t>
            </a:r>
            <a:r>
              <a:rPr lang="ru-RU" sz="1600" b="1" dirty="0" smtClean="0">
                <a:ln/>
                <a:solidFill>
                  <a:schemeClr val="accent3"/>
                </a:solidFill>
                <a:latin typeface="Times New Roman" pitchFamily="18" charset="0"/>
                <a:ea typeface="Calibri" pitchFamily="34" charset="0"/>
                <a:cs typeface="Times New Roman" pitchFamily="18" charset="0"/>
              </a:rPr>
              <a:t>«ДШИ № </a:t>
            </a:r>
            <a:r>
              <a:rPr lang="ru-RU" sz="1600" b="1" dirty="0" smtClean="0">
                <a:ln/>
                <a:solidFill>
                  <a:schemeClr val="accent3"/>
                </a:solidFill>
                <a:latin typeface="Times New Roman" pitchFamily="18" charset="0"/>
                <a:ea typeface="Calibri" pitchFamily="34" charset="0"/>
                <a:cs typeface="Times New Roman" pitchFamily="18" charset="0"/>
              </a:rPr>
              <a:t>1 ЭМР»</a:t>
            </a:r>
            <a:endParaRPr lang="ru-RU" sz="1600" b="1" dirty="0" smtClean="0">
              <a:ln/>
              <a:solidFill>
                <a:schemeClr val="accent3"/>
              </a:solidFill>
              <a:latin typeface="Times New Roman" pitchFamily="18" charset="0"/>
              <a:cs typeface="Times New Roman" pitchFamily="18" charset="0"/>
            </a:endParaRPr>
          </a:p>
        </p:txBody>
      </p:sp>
      <p:sp>
        <p:nvSpPr>
          <p:cNvPr id="7" name="Прямоугольник 6"/>
          <p:cNvSpPr/>
          <p:nvPr/>
        </p:nvSpPr>
        <p:spPr>
          <a:xfrm>
            <a:off x="3745612" y="6215082"/>
            <a:ext cx="1699248" cy="307777"/>
          </a:xfrm>
          <a:prstGeom prst="rect">
            <a:avLst/>
          </a:prstGeom>
        </p:spPr>
        <p:txBody>
          <a:bodyPr wrap="none">
            <a:spAutoFit/>
          </a:bodyPr>
          <a:lstStyle/>
          <a:p>
            <a:pPr lvl="0" algn="ctr" eaLnBrk="0" fontAlgn="base" hangingPunct="0">
              <a:spcBef>
                <a:spcPct val="0"/>
              </a:spcBef>
              <a:spcAft>
                <a:spcPct val="0"/>
              </a:spcAft>
            </a:pPr>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Calibri" pitchFamily="34" charset="0"/>
                <a:cs typeface="Times New Roman" pitchFamily="18" charset="0"/>
              </a:rPr>
              <a:t>г. Энгельс 2023 </a:t>
            </a:r>
            <a:r>
              <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Calibri" pitchFamily="34" charset="0"/>
                <a:cs typeface="Times New Roman" pitchFamily="18" charset="0"/>
              </a:rPr>
              <a:t>год</a:t>
            </a:r>
            <a:endParaRPr lang="ru-RU"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4" name="Содержимое 3"/>
          <p:cNvSpPr>
            <a:spLocks noGrp="1"/>
          </p:cNvSpPr>
          <p:nvPr>
            <p:ph sz="half" idx="2"/>
          </p:nvPr>
        </p:nvSpPr>
        <p:spPr>
          <a:xfrm>
            <a:off x="2071670" y="1785926"/>
            <a:ext cx="6643734" cy="3426154"/>
          </a:xfrm>
        </p:spPr>
        <p:txBody>
          <a:bodyPr/>
          <a:lstStyle/>
          <a:p>
            <a:pPr algn="r">
              <a:buNone/>
            </a:pP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МЕТОДИЧЕСКАЯ РАБОТА на тему:</a:t>
            </a:r>
            <a:b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«АВТОРСКАЯ БУМАГА</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НА УРОКАХ  </a:t>
            </a:r>
          </a:p>
          <a:p>
            <a:pPr algn="r">
              <a:buNone/>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ДЕКОРАТИВНО-</a:t>
            </a:r>
          </a:p>
          <a:p>
            <a:pPr algn="r">
              <a:buNone/>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ПРИКЛАДНОГО </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ИСКУССТВА»</a:t>
            </a:r>
          </a:p>
          <a:p>
            <a:pPr algn="r">
              <a:buNone/>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в ДХШ и ДШИ</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descr="D:\художественное отделение\Решетова Н.С\Методическая работа\Авторская бумага\IMG0047A.jpg"/>
          <p:cNvPicPr>
            <a:picLocks noGrp="1" noChangeAspect="1" noChangeArrowheads="1"/>
          </p:cNvPicPr>
          <p:nvPr>
            <p:ph sz="half" idx="1"/>
          </p:nvPr>
        </p:nvPicPr>
        <p:blipFill>
          <a:blip r:embed="rId3" cstate="print">
            <a:lum contrast="-10000"/>
          </a:blip>
          <a:stretch>
            <a:fillRect/>
          </a:stretch>
        </p:blipFill>
        <p:spPr bwMode="auto">
          <a:xfrm>
            <a:off x="214282" y="1500174"/>
            <a:ext cx="5216432" cy="4523599"/>
          </a:xfrm>
          <a:prstGeom prst="roundRect">
            <a:avLst/>
          </a:prstGeom>
          <a:ln>
            <a:noFill/>
          </a:ln>
          <a:effectLst>
            <a:softEdge rad="635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еша\Desktop\для презентации\IMG_2608.JPG"/>
          <p:cNvPicPr>
            <a:picLocks noChangeAspect="1" noChangeArrowheads="1"/>
          </p:cNvPicPr>
          <p:nvPr/>
        </p:nvPicPr>
        <p:blipFill>
          <a:blip r:embed="rId2" cstate="print">
            <a:lum bright="-10000" contrast="-10000"/>
          </a:blip>
          <a:srcRect/>
          <a:stretch>
            <a:fillRect/>
          </a:stretch>
        </p:blipFill>
        <p:spPr bwMode="auto">
          <a:xfrm>
            <a:off x="4283968" y="116632"/>
            <a:ext cx="4572016" cy="3528392"/>
          </a:xfrm>
          <a:prstGeom prst="rect">
            <a:avLst/>
          </a:prstGeom>
          <a:noFill/>
          <a:effectLst>
            <a:softEdge rad="635000"/>
          </a:effectLst>
        </p:spPr>
      </p:pic>
      <p:sp>
        <p:nvSpPr>
          <p:cNvPr id="3" name="TextBox 2"/>
          <p:cNvSpPr txBox="1"/>
          <p:nvPr/>
        </p:nvSpPr>
        <p:spPr>
          <a:xfrm>
            <a:off x="467544" y="548680"/>
            <a:ext cx="4752527" cy="1631216"/>
          </a:xfrm>
          <a:prstGeom prst="rect">
            <a:avLst/>
          </a:prstGeom>
          <a:noFill/>
        </p:spPr>
        <p:txBody>
          <a:bodyPr wrap="square" rtlCol="0">
            <a:spAutoFit/>
          </a:bodyPr>
          <a:lstStyle/>
          <a:p>
            <a:r>
              <a:rPr lang="ru-RU" sz="2000" dirty="0" smtClean="0">
                <a:latin typeface="Times New Roman" pitchFamily="18" charset="0"/>
                <a:cs typeface="Times New Roman" pitchFamily="18" charset="0"/>
              </a:rPr>
              <a:t>5. На последний слой так же </a:t>
            </a:r>
          </a:p>
          <a:p>
            <a:r>
              <a:rPr lang="ru-RU" sz="2000" dirty="0" smtClean="0">
                <a:latin typeface="Times New Roman" pitchFamily="18" charset="0"/>
                <a:cs typeface="Times New Roman" pitchFamily="18" charset="0"/>
              </a:rPr>
              <a:t>выкладывается клей, следить за тем, чтобы все слои были хорошо пропитаны. Излишки клея следует убрать ложкой (соскребая с поверхности листа по сетке).</a:t>
            </a:r>
            <a:endParaRPr lang="ru-RU" sz="2000" dirty="0">
              <a:latin typeface="Times New Roman" pitchFamily="18" charset="0"/>
              <a:cs typeface="Times New Roman" pitchFamily="18" charset="0"/>
            </a:endParaRPr>
          </a:p>
        </p:txBody>
      </p:sp>
      <p:sp>
        <p:nvSpPr>
          <p:cNvPr id="5" name="TextBox 4"/>
          <p:cNvSpPr txBox="1"/>
          <p:nvPr/>
        </p:nvSpPr>
        <p:spPr>
          <a:xfrm>
            <a:off x="4716016" y="3861048"/>
            <a:ext cx="4138505" cy="2246769"/>
          </a:xfrm>
          <a:prstGeom prst="rect">
            <a:avLst/>
          </a:prstGeom>
          <a:noFill/>
        </p:spPr>
        <p:txBody>
          <a:bodyPr wrap="none" rtlCol="0">
            <a:spAutoFit/>
          </a:bodyPr>
          <a:lstStyle/>
          <a:p>
            <a:r>
              <a:rPr lang="ru-RU" sz="2000" dirty="0" smtClean="0">
                <a:latin typeface="Times New Roman" pitchFamily="18" charset="0"/>
                <a:cs typeface="Times New Roman" pitchFamily="18" charset="0"/>
              </a:rPr>
              <a:t>6. Затем, следует закрепить лист</a:t>
            </a:r>
          </a:p>
          <a:p>
            <a:r>
              <a:rPr lang="ru-RU" sz="2000" dirty="0" smtClean="0">
                <a:latin typeface="Times New Roman" pitchFamily="18" charset="0"/>
                <a:cs typeface="Times New Roman" pitchFamily="18" charset="0"/>
              </a:rPr>
              <a:t>между сеткой с помощью булавок,</a:t>
            </a:r>
          </a:p>
          <a:p>
            <a:r>
              <a:rPr lang="ru-RU" sz="2000" dirty="0" smtClean="0">
                <a:latin typeface="Times New Roman" pitchFamily="18" charset="0"/>
                <a:cs typeface="Times New Roman" pitchFamily="18" charset="0"/>
              </a:rPr>
              <a:t>по всему периметру изготовленного</a:t>
            </a:r>
          </a:p>
          <a:p>
            <a:r>
              <a:rPr lang="ru-RU" sz="2000" dirty="0" smtClean="0">
                <a:latin typeface="Times New Roman" pitchFamily="18" charset="0"/>
                <a:cs typeface="Times New Roman" pitchFamily="18" charset="0"/>
              </a:rPr>
              <a:t>листа.</a:t>
            </a:r>
          </a:p>
          <a:p>
            <a:r>
              <a:rPr lang="ru-RU" sz="2000" dirty="0" smtClean="0">
                <a:latin typeface="Times New Roman" pitchFamily="18" charset="0"/>
                <a:cs typeface="Times New Roman" pitchFamily="18" charset="0"/>
              </a:rPr>
              <a:t>     Делается это для того, чтобы</a:t>
            </a:r>
          </a:p>
          <a:p>
            <a:r>
              <a:rPr lang="ru-RU" sz="2000" dirty="0" smtClean="0">
                <a:latin typeface="Times New Roman" pitchFamily="18" charset="0"/>
                <a:cs typeface="Times New Roman" pitchFamily="18" charset="0"/>
              </a:rPr>
              <a:t>лист удержался на сетке при</a:t>
            </a:r>
          </a:p>
          <a:p>
            <a:r>
              <a:rPr lang="ru-RU" sz="2000" dirty="0" smtClean="0">
                <a:latin typeface="Times New Roman" pitchFamily="18" charset="0"/>
                <a:cs typeface="Times New Roman" pitchFamily="18" charset="0"/>
              </a:rPr>
              <a:t>дальнейшей просушке.</a:t>
            </a:r>
            <a:endParaRPr lang="ru-RU" sz="2000" dirty="0">
              <a:latin typeface="Times New Roman" pitchFamily="18" charset="0"/>
              <a:cs typeface="Times New Roman" pitchFamily="18" charset="0"/>
            </a:endParaRPr>
          </a:p>
        </p:txBody>
      </p:sp>
      <p:pic>
        <p:nvPicPr>
          <p:cNvPr id="1028" name="Picture 4" descr="C:\Users\реша\Desktop\для презентации\IMG_2614.JPG"/>
          <p:cNvPicPr>
            <a:picLocks noChangeAspect="1" noChangeArrowheads="1"/>
          </p:cNvPicPr>
          <p:nvPr/>
        </p:nvPicPr>
        <p:blipFill>
          <a:blip r:embed="rId3" cstate="print">
            <a:lum bright="-10000" contrast="-20000"/>
          </a:blip>
          <a:srcRect/>
          <a:stretch>
            <a:fillRect/>
          </a:stretch>
        </p:blipFill>
        <p:spPr bwMode="auto">
          <a:xfrm>
            <a:off x="467544" y="2636912"/>
            <a:ext cx="3834852" cy="3933056"/>
          </a:xfrm>
          <a:prstGeom prst="rect">
            <a:avLst/>
          </a:prstGeom>
          <a:noFill/>
          <a:effectLst>
            <a:softEdge rad="6350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реша\Desktop\для презентации\IMG_2619.JPG"/>
          <p:cNvPicPr>
            <a:picLocks noChangeAspect="1" noChangeArrowheads="1"/>
          </p:cNvPicPr>
          <p:nvPr/>
        </p:nvPicPr>
        <p:blipFill>
          <a:blip r:embed="rId2" cstate="print">
            <a:lum bright="-10000" contrast="-10000"/>
          </a:blip>
          <a:srcRect/>
          <a:stretch>
            <a:fillRect/>
          </a:stretch>
        </p:blipFill>
        <p:spPr bwMode="auto">
          <a:xfrm>
            <a:off x="5292080" y="188640"/>
            <a:ext cx="3507854" cy="3960440"/>
          </a:xfrm>
          <a:prstGeom prst="rect">
            <a:avLst/>
          </a:prstGeom>
          <a:noFill/>
          <a:effectLst>
            <a:softEdge rad="317500"/>
          </a:effectLst>
        </p:spPr>
      </p:pic>
      <p:sp>
        <p:nvSpPr>
          <p:cNvPr id="3" name="TextBox 2"/>
          <p:cNvSpPr txBox="1"/>
          <p:nvPr/>
        </p:nvSpPr>
        <p:spPr>
          <a:xfrm>
            <a:off x="611560" y="764704"/>
            <a:ext cx="5040867" cy="2246769"/>
          </a:xfrm>
          <a:prstGeom prst="rect">
            <a:avLst/>
          </a:prstGeom>
          <a:noFill/>
        </p:spPr>
        <p:txBody>
          <a:bodyPr wrap="none" rtlCol="0">
            <a:spAutoFit/>
          </a:bodyPr>
          <a:lstStyle/>
          <a:p>
            <a:r>
              <a:rPr lang="ru-RU" sz="2000" dirty="0" smtClean="0">
                <a:latin typeface="Times New Roman" pitchFamily="18" charset="0"/>
                <a:cs typeface="Times New Roman" pitchFamily="18" charset="0"/>
              </a:rPr>
              <a:t>7. Далее лист подвешивается на рамку</a:t>
            </a:r>
          </a:p>
          <a:p>
            <a:r>
              <a:rPr lang="ru-RU" sz="2000" dirty="0" smtClean="0">
                <a:latin typeface="Times New Roman" pitchFamily="18" charset="0"/>
                <a:cs typeface="Times New Roman" pitchFamily="18" charset="0"/>
              </a:rPr>
              <a:t>(или веревку) для просушки на 24 часа.</a:t>
            </a:r>
          </a:p>
          <a:p>
            <a:endParaRPr lang="ru-RU" sz="2000" dirty="0" smtClean="0">
              <a:latin typeface="Times New Roman" pitchFamily="18" charset="0"/>
              <a:cs typeface="Times New Roman" pitchFamily="18" charset="0"/>
            </a:endParaRPr>
          </a:p>
          <a:p>
            <a:pPr>
              <a:buFont typeface="Arial" pitchFamily="34" charset="0"/>
              <a:buChar char="•"/>
            </a:pPr>
            <a:r>
              <a:rPr lang="ru-RU" sz="2000" i="1" dirty="0" smtClean="0">
                <a:latin typeface="Times New Roman" pitchFamily="18" charset="0"/>
                <a:cs typeface="Times New Roman" pitchFamily="18" charset="0"/>
              </a:rPr>
              <a:t> </a:t>
            </a:r>
            <a:r>
              <a:rPr lang="ru-RU" sz="2000" i="1" dirty="0" smtClean="0">
                <a:solidFill>
                  <a:schemeClr val="accent2"/>
                </a:solidFill>
                <a:latin typeface="Times New Roman" pitchFamily="18" charset="0"/>
                <a:cs typeface="Times New Roman" pitchFamily="18" charset="0"/>
              </a:rPr>
              <a:t>После высыхания лист становится</a:t>
            </a:r>
          </a:p>
          <a:p>
            <a:r>
              <a:rPr lang="ru-RU" sz="2000" i="1" dirty="0" smtClean="0">
                <a:solidFill>
                  <a:schemeClr val="accent2"/>
                </a:solidFill>
                <a:latin typeface="Times New Roman" pitchFamily="18" charset="0"/>
                <a:cs typeface="Times New Roman" pitchFamily="18" charset="0"/>
              </a:rPr>
              <a:t>твердым и хрупким, поэтому его не следует</a:t>
            </a:r>
          </a:p>
          <a:p>
            <a:r>
              <a:rPr lang="ru-RU" sz="2000" i="1" dirty="0" smtClean="0">
                <a:solidFill>
                  <a:schemeClr val="accent2"/>
                </a:solidFill>
                <a:latin typeface="Times New Roman" pitchFamily="18" charset="0"/>
                <a:cs typeface="Times New Roman" pitchFamily="18" charset="0"/>
              </a:rPr>
              <a:t>лишний раз сгибать, подвергая тем самым,</a:t>
            </a:r>
          </a:p>
          <a:p>
            <a:r>
              <a:rPr lang="ru-RU" sz="2000" i="1" dirty="0" smtClean="0">
                <a:solidFill>
                  <a:schemeClr val="accent2"/>
                </a:solidFill>
                <a:latin typeface="Times New Roman" pitchFamily="18" charset="0"/>
                <a:cs typeface="Times New Roman" pitchFamily="18" charset="0"/>
              </a:rPr>
              <a:t>не нужным изломам.</a:t>
            </a:r>
            <a:endParaRPr lang="ru-RU" sz="2000" i="1" dirty="0">
              <a:solidFill>
                <a:schemeClr val="accent2"/>
              </a:solidFill>
              <a:latin typeface="Times New Roman" pitchFamily="18" charset="0"/>
              <a:cs typeface="Times New Roman" pitchFamily="18" charset="0"/>
            </a:endParaRPr>
          </a:p>
        </p:txBody>
      </p:sp>
      <p:pic>
        <p:nvPicPr>
          <p:cNvPr id="2050" name="Picture 2" descr="C:\Users\реша\Desktop\для презентации\IMG_2630.JPG"/>
          <p:cNvPicPr>
            <a:picLocks noChangeAspect="1" noChangeArrowheads="1"/>
          </p:cNvPicPr>
          <p:nvPr/>
        </p:nvPicPr>
        <p:blipFill>
          <a:blip r:embed="rId3" cstate="print">
            <a:lum bright="-10000" contrast="-20000"/>
          </a:blip>
          <a:srcRect/>
          <a:stretch>
            <a:fillRect/>
          </a:stretch>
        </p:blipFill>
        <p:spPr bwMode="auto">
          <a:xfrm>
            <a:off x="539552" y="3429000"/>
            <a:ext cx="4283968" cy="3212976"/>
          </a:xfrm>
          <a:prstGeom prst="rect">
            <a:avLst/>
          </a:prstGeom>
          <a:noFill/>
          <a:effectLst>
            <a:softEdge rad="317500"/>
          </a:effectLst>
        </p:spPr>
      </p:pic>
      <p:sp>
        <p:nvSpPr>
          <p:cNvPr id="5" name="TextBox 4"/>
          <p:cNvSpPr txBox="1"/>
          <p:nvPr/>
        </p:nvSpPr>
        <p:spPr>
          <a:xfrm>
            <a:off x="4644008" y="4221088"/>
            <a:ext cx="4309962" cy="2246769"/>
          </a:xfrm>
          <a:prstGeom prst="rect">
            <a:avLst/>
          </a:prstGeom>
          <a:noFill/>
        </p:spPr>
        <p:txBody>
          <a:bodyPr wrap="none" rtlCol="0">
            <a:spAutoFit/>
          </a:bodyPr>
          <a:lstStyle/>
          <a:p>
            <a:r>
              <a:rPr lang="ru-RU" sz="2000" dirty="0" smtClean="0">
                <a:latin typeface="Times New Roman" pitchFamily="18" charset="0"/>
                <a:cs typeface="Times New Roman" pitchFamily="18" charset="0"/>
              </a:rPr>
              <a:t>8. Когда лист полностью просохнет,</a:t>
            </a:r>
          </a:p>
          <a:p>
            <a:r>
              <a:rPr lang="ru-RU" sz="2000" dirty="0" smtClean="0">
                <a:latin typeface="Times New Roman" pitchFamily="18" charset="0"/>
                <a:cs typeface="Times New Roman" pitchFamily="18" charset="0"/>
              </a:rPr>
              <a:t>его снимаем с рамки и убираем сетку.</a:t>
            </a:r>
          </a:p>
          <a:p>
            <a:r>
              <a:rPr lang="ru-RU" sz="2000" dirty="0" smtClean="0">
                <a:latin typeface="Times New Roman" pitchFamily="18" charset="0"/>
                <a:cs typeface="Times New Roman" pitchFamily="18" charset="0"/>
              </a:rPr>
              <a:t>Готовим брызгалку и емкость для</a:t>
            </a:r>
          </a:p>
          <a:p>
            <a:r>
              <a:rPr lang="ru-RU" sz="2000" dirty="0" smtClean="0">
                <a:latin typeface="Times New Roman" pitchFamily="18" charset="0"/>
                <a:cs typeface="Times New Roman" pitchFamily="18" charset="0"/>
              </a:rPr>
              <a:t>обтягивания (емкость – это любая</a:t>
            </a:r>
          </a:p>
          <a:p>
            <a:r>
              <a:rPr lang="ru-RU" sz="2000" dirty="0" smtClean="0">
                <a:latin typeface="Times New Roman" pitchFamily="18" charset="0"/>
                <a:cs typeface="Times New Roman" pitchFamily="18" charset="0"/>
              </a:rPr>
              <a:t>банка стеклянная или пластиковая, ее</a:t>
            </a:r>
          </a:p>
          <a:p>
            <a:r>
              <a:rPr lang="ru-RU" sz="2000" dirty="0" smtClean="0">
                <a:latin typeface="Times New Roman" pitchFamily="18" charset="0"/>
                <a:cs typeface="Times New Roman" pitchFamily="18" charset="0"/>
              </a:rPr>
              <a:t>помещаем в полиэтиленовый пакет </a:t>
            </a:r>
          </a:p>
          <a:p>
            <a:r>
              <a:rPr lang="ru-RU" sz="2000" dirty="0" smtClean="0">
                <a:latin typeface="Times New Roman" pitchFamily="18" charset="0"/>
                <a:cs typeface="Times New Roman" pitchFamily="18" charset="0"/>
              </a:rPr>
              <a:t>для удобства извлечения).</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художественное отделение\Решетова Н.С\Методическая работа\Авторская бумага\Копия IMG_2643.JPG"/>
          <p:cNvPicPr>
            <a:picLocks noChangeAspect="1" noChangeArrowheads="1"/>
          </p:cNvPicPr>
          <p:nvPr/>
        </p:nvPicPr>
        <p:blipFill>
          <a:blip r:embed="rId2" cstate="print">
            <a:lum bright="-10000" contrast="-20000"/>
          </a:blip>
          <a:srcRect/>
          <a:stretch>
            <a:fillRect/>
          </a:stretch>
        </p:blipFill>
        <p:spPr bwMode="auto">
          <a:xfrm>
            <a:off x="1714480" y="4143380"/>
            <a:ext cx="3097002" cy="2577241"/>
          </a:xfrm>
          <a:prstGeom prst="rect">
            <a:avLst/>
          </a:prstGeom>
          <a:noFill/>
          <a:effectLst>
            <a:softEdge rad="127000"/>
          </a:effectLst>
        </p:spPr>
      </p:pic>
      <p:pic>
        <p:nvPicPr>
          <p:cNvPr id="1026" name="Picture 2" descr="D:\художественное отделение\Решетова Н.С\Методическая работа\Авторская бумага\IMG_2639.JPG"/>
          <p:cNvPicPr>
            <a:picLocks noChangeAspect="1" noChangeArrowheads="1"/>
          </p:cNvPicPr>
          <p:nvPr/>
        </p:nvPicPr>
        <p:blipFill>
          <a:blip r:embed="rId3" cstate="print">
            <a:lum bright="-10000" contrast="-10000"/>
          </a:blip>
          <a:srcRect/>
          <a:stretch>
            <a:fillRect/>
          </a:stretch>
        </p:blipFill>
        <p:spPr bwMode="auto">
          <a:xfrm>
            <a:off x="2786050" y="2571744"/>
            <a:ext cx="2762420" cy="2071721"/>
          </a:xfrm>
          <a:prstGeom prst="rect">
            <a:avLst/>
          </a:prstGeom>
          <a:noFill/>
          <a:effectLst>
            <a:softEdge rad="317500"/>
          </a:effectLst>
        </p:spPr>
      </p:pic>
      <p:pic>
        <p:nvPicPr>
          <p:cNvPr id="3074" name="Picture 2" descr="C:\Users\реша\Desktop\для презентации\IMG_2633.JPG"/>
          <p:cNvPicPr>
            <a:picLocks noChangeAspect="1" noChangeArrowheads="1"/>
          </p:cNvPicPr>
          <p:nvPr/>
        </p:nvPicPr>
        <p:blipFill>
          <a:blip r:embed="rId4" cstate="print">
            <a:lum bright="-10000" contrast="-20000"/>
          </a:blip>
          <a:srcRect/>
          <a:stretch>
            <a:fillRect/>
          </a:stretch>
        </p:blipFill>
        <p:spPr bwMode="auto">
          <a:xfrm>
            <a:off x="5364088" y="0"/>
            <a:ext cx="3240360" cy="4005064"/>
          </a:xfrm>
          <a:prstGeom prst="rect">
            <a:avLst/>
          </a:prstGeom>
          <a:noFill/>
          <a:effectLst>
            <a:softEdge rad="635000"/>
          </a:effectLst>
        </p:spPr>
      </p:pic>
      <p:sp>
        <p:nvSpPr>
          <p:cNvPr id="3" name="TextBox 2"/>
          <p:cNvSpPr txBox="1"/>
          <p:nvPr/>
        </p:nvSpPr>
        <p:spPr>
          <a:xfrm>
            <a:off x="357158" y="642918"/>
            <a:ext cx="5068439" cy="1631216"/>
          </a:xfrm>
          <a:prstGeom prst="rect">
            <a:avLst/>
          </a:prstGeom>
          <a:noFill/>
        </p:spPr>
        <p:txBody>
          <a:bodyPr wrap="none" rtlCol="0">
            <a:spAutoFit/>
          </a:bodyPr>
          <a:lstStyle/>
          <a:p>
            <a:r>
              <a:rPr lang="ru-RU" sz="2000" dirty="0" smtClean="0">
                <a:latin typeface="Times New Roman" pitchFamily="18" charset="0"/>
                <a:cs typeface="Times New Roman" pitchFamily="18" charset="0"/>
              </a:rPr>
              <a:t>9. Лист немного смачивается из брызгалки с</a:t>
            </a:r>
          </a:p>
          <a:p>
            <a:r>
              <a:rPr lang="ru-RU" sz="2000" dirty="0" smtClean="0">
                <a:latin typeface="Times New Roman" pitchFamily="18" charset="0"/>
                <a:cs typeface="Times New Roman" pitchFamily="18" charset="0"/>
              </a:rPr>
              <a:t>двух сторон. </a:t>
            </a:r>
          </a:p>
          <a:p>
            <a:r>
              <a:rPr lang="ru-RU" sz="2000" dirty="0" smtClean="0">
                <a:latin typeface="Times New Roman" pitchFamily="18" charset="0"/>
                <a:cs typeface="Times New Roman" pitchFamily="18" charset="0"/>
              </a:rPr>
              <a:t>    Нужно следить за тем, чтобы лист стал </a:t>
            </a:r>
          </a:p>
          <a:p>
            <a:r>
              <a:rPr lang="ru-RU" sz="2000" dirty="0" smtClean="0">
                <a:latin typeface="Times New Roman" pitchFamily="18" charset="0"/>
                <a:cs typeface="Times New Roman" pitchFamily="18" charset="0"/>
              </a:rPr>
              <a:t>немного влажный и пластичный, а не </a:t>
            </a:r>
          </a:p>
          <a:p>
            <a:r>
              <a:rPr lang="ru-RU" sz="2000" dirty="0" smtClean="0">
                <a:latin typeface="Times New Roman" pitchFamily="18" charset="0"/>
                <a:cs typeface="Times New Roman" pitchFamily="18" charset="0"/>
              </a:rPr>
              <a:t>мокрый. Иначе ваш лист может развалиться.</a:t>
            </a:r>
          </a:p>
        </p:txBody>
      </p:sp>
      <p:sp>
        <p:nvSpPr>
          <p:cNvPr id="4" name="TextBox 3"/>
          <p:cNvSpPr txBox="1"/>
          <p:nvPr/>
        </p:nvSpPr>
        <p:spPr>
          <a:xfrm>
            <a:off x="4857752" y="4286256"/>
            <a:ext cx="4038773" cy="2246769"/>
          </a:xfrm>
          <a:prstGeom prst="rect">
            <a:avLst/>
          </a:prstGeom>
          <a:noFill/>
        </p:spPr>
        <p:txBody>
          <a:bodyPr wrap="square" rtlCol="0">
            <a:spAutoFit/>
          </a:bodyPr>
          <a:lstStyle/>
          <a:p>
            <a:r>
              <a:rPr lang="ru-RU" sz="2000" dirty="0" smtClean="0">
                <a:latin typeface="Times New Roman" pitchFamily="18" charset="0"/>
                <a:cs typeface="Times New Roman" pitchFamily="18" charset="0"/>
              </a:rPr>
              <a:t>10. В центр листа располагается форма. И лист необходимо как бы сложить вокруг формы, закладывая</a:t>
            </a:r>
          </a:p>
          <a:p>
            <a:r>
              <a:rPr lang="ru-RU" sz="2000" dirty="0" smtClean="0">
                <a:latin typeface="Times New Roman" pitchFamily="18" charset="0"/>
                <a:cs typeface="Times New Roman" pitchFamily="18" charset="0"/>
              </a:rPr>
              <a:t>красиво складки и закрепляя всё ниткой по кругу.</a:t>
            </a:r>
          </a:p>
          <a:p>
            <a:r>
              <a:rPr lang="ru-RU" sz="2000" dirty="0" smtClean="0">
                <a:latin typeface="Times New Roman" pitchFamily="18" charset="0"/>
                <a:cs typeface="Times New Roman" pitchFamily="18" charset="0"/>
              </a:rPr>
              <a:t>      Оставляем на 24 часа для полного высыхания.</a:t>
            </a:r>
            <a:endParaRPr lang="ru-RU" sz="2000" dirty="0">
              <a:latin typeface="Times New Roman" pitchFamily="18" charset="0"/>
              <a:cs typeface="Times New Roman" pitchFamily="18" charset="0"/>
            </a:endParaRPr>
          </a:p>
        </p:txBody>
      </p:sp>
      <p:pic>
        <p:nvPicPr>
          <p:cNvPr id="1027" name="Picture 3" descr="D:\художественное отделение\Решетова Н.С\Методическая работа\Авторская бумага\IMG_2640.JPG"/>
          <p:cNvPicPr>
            <a:picLocks noChangeAspect="1" noChangeArrowheads="1"/>
          </p:cNvPicPr>
          <p:nvPr/>
        </p:nvPicPr>
        <p:blipFill>
          <a:blip r:embed="rId5" cstate="print">
            <a:lum bright="-10000" contrast="-10000"/>
          </a:blip>
          <a:srcRect/>
          <a:stretch>
            <a:fillRect/>
          </a:stretch>
        </p:blipFill>
        <p:spPr bwMode="auto">
          <a:xfrm>
            <a:off x="0" y="2714620"/>
            <a:ext cx="2561309" cy="3415233"/>
          </a:xfrm>
          <a:prstGeom prst="rect">
            <a:avLst/>
          </a:prstGeom>
          <a:noFill/>
          <a:effectLst>
            <a:softEdge rad="635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художественное отделение\Решетова Н.С\Методическая работа\Авторская бумага\для презентации\IMG_2653.JPG"/>
          <p:cNvPicPr>
            <a:picLocks noChangeAspect="1" noChangeArrowheads="1"/>
          </p:cNvPicPr>
          <p:nvPr/>
        </p:nvPicPr>
        <p:blipFill>
          <a:blip r:embed="rId2" cstate="print">
            <a:lum bright="-10000" contrast="-20000"/>
          </a:blip>
          <a:srcRect/>
          <a:stretch>
            <a:fillRect/>
          </a:stretch>
        </p:blipFill>
        <p:spPr bwMode="auto">
          <a:xfrm>
            <a:off x="1500166" y="2714596"/>
            <a:ext cx="5524788" cy="4143404"/>
          </a:xfrm>
          <a:prstGeom prst="rect">
            <a:avLst/>
          </a:prstGeom>
          <a:noFill/>
          <a:effectLst>
            <a:softEdge rad="635000"/>
          </a:effectLst>
        </p:spPr>
      </p:pic>
      <p:pic>
        <p:nvPicPr>
          <p:cNvPr id="2051" name="Picture 3" descr="D:\художественное отделение\Решетова Н.С\Методическая работа\Авторская бумага\для презентации\IMG_2650.JPG"/>
          <p:cNvPicPr>
            <a:picLocks noChangeAspect="1" noChangeArrowheads="1"/>
          </p:cNvPicPr>
          <p:nvPr/>
        </p:nvPicPr>
        <p:blipFill>
          <a:blip r:embed="rId3" cstate="print">
            <a:lum bright="-10000" contrast="-10000"/>
          </a:blip>
          <a:srcRect/>
          <a:stretch>
            <a:fillRect/>
          </a:stretch>
        </p:blipFill>
        <p:spPr bwMode="auto">
          <a:xfrm>
            <a:off x="4056848" y="0"/>
            <a:ext cx="5087152" cy="4143380"/>
          </a:xfrm>
          <a:prstGeom prst="rect">
            <a:avLst/>
          </a:prstGeom>
          <a:noFill/>
          <a:effectLst>
            <a:softEdge rad="635000"/>
          </a:effectLst>
        </p:spPr>
      </p:pic>
      <p:sp>
        <p:nvSpPr>
          <p:cNvPr id="4" name="TextBox 3"/>
          <p:cNvSpPr txBox="1"/>
          <p:nvPr/>
        </p:nvSpPr>
        <p:spPr>
          <a:xfrm>
            <a:off x="500034" y="714356"/>
            <a:ext cx="4407232" cy="1323439"/>
          </a:xfrm>
          <a:prstGeom prst="rect">
            <a:avLst/>
          </a:prstGeom>
          <a:noFill/>
        </p:spPr>
        <p:txBody>
          <a:bodyPr wrap="none" rtlCol="0">
            <a:spAutoFit/>
          </a:bodyPr>
          <a:lstStyle/>
          <a:p>
            <a:r>
              <a:rPr lang="ru-RU" sz="2000" dirty="0" smtClean="0">
                <a:latin typeface="Times New Roman" pitchFamily="18" charset="0"/>
                <a:cs typeface="Times New Roman" pitchFamily="18" charset="0"/>
              </a:rPr>
              <a:t>11. Когда лист просохнет и станет</a:t>
            </a:r>
          </a:p>
          <a:p>
            <a:r>
              <a:rPr lang="ru-RU" sz="2000" dirty="0" smtClean="0">
                <a:latin typeface="Times New Roman" pitchFamily="18" charset="0"/>
                <a:cs typeface="Times New Roman" pitchFamily="18" charset="0"/>
              </a:rPr>
              <a:t>твердым, можно извлечь форму.</a:t>
            </a:r>
          </a:p>
          <a:p>
            <a:r>
              <a:rPr lang="ru-RU" sz="2000" dirty="0" smtClean="0">
                <a:latin typeface="Times New Roman" pitchFamily="18" charset="0"/>
                <a:cs typeface="Times New Roman" pitchFamily="18" charset="0"/>
              </a:rPr>
              <a:t>      На этом этапе важно не сдавливать</a:t>
            </a:r>
          </a:p>
          <a:p>
            <a:r>
              <a:rPr lang="ru-RU" sz="2000" dirty="0" smtClean="0">
                <a:latin typeface="Times New Roman" pitchFamily="18" charset="0"/>
                <a:cs typeface="Times New Roman" pitchFamily="18" charset="0"/>
              </a:rPr>
              <a:t>получившееся изделие.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художественное отделение\Решетова Н.С\Методическая работа\Авторская бумага\для презентации\IMG0017A.jpg"/>
          <p:cNvPicPr>
            <a:picLocks noChangeAspect="1" noChangeArrowheads="1"/>
          </p:cNvPicPr>
          <p:nvPr/>
        </p:nvPicPr>
        <p:blipFill>
          <a:blip r:embed="rId2" cstate="print">
            <a:lum bright="-10000" contrast="-20000"/>
          </a:blip>
          <a:srcRect/>
          <a:stretch>
            <a:fillRect/>
          </a:stretch>
        </p:blipFill>
        <p:spPr bwMode="auto">
          <a:xfrm>
            <a:off x="1214414" y="1881174"/>
            <a:ext cx="4304124" cy="4976826"/>
          </a:xfrm>
          <a:prstGeom prst="rect">
            <a:avLst/>
          </a:prstGeom>
          <a:noFill/>
          <a:effectLst>
            <a:softEdge rad="635000"/>
          </a:effectLst>
        </p:spPr>
      </p:pic>
      <p:pic>
        <p:nvPicPr>
          <p:cNvPr id="3074" name="Picture 2" descr="D:\художественное отделение\Решетова Н.С\Методическая работа\Авторская бумага\для презентации\IMG_2645.JPG"/>
          <p:cNvPicPr>
            <a:picLocks noChangeAspect="1" noChangeArrowheads="1"/>
          </p:cNvPicPr>
          <p:nvPr/>
        </p:nvPicPr>
        <p:blipFill>
          <a:blip r:embed="rId3" cstate="print">
            <a:lum bright="-10000" contrast="-20000"/>
          </a:blip>
          <a:srcRect/>
          <a:stretch>
            <a:fillRect/>
          </a:stretch>
        </p:blipFill>
        <p:spPr bwMode="auto">
          <a:xfrm>
            <a:off x="4857752" y="642918"/>
            <a:ext cx="4286248" cy="5286388"/>
          </a:xfrm>
          <a:prstGeom prst="rect">
            <a:avLst/>
          </a:prstGeom>
          <a:noFill/>
          <a:effectLst>
            <a:softEdge rad="317500"/>
          </a:effectLst>
        </p:spPr>
      </p:pic>
      <p:sp>
        <p:nvSpPr>
          <p:cNvPr id="3" name="TextBox 2"/>
          <p:cNvSpPr txBox="1"/>
          <p:nvPr/>
        </p:nvSpPr>
        <p:spPr>
          <a:xfrm>
            <a:off x="357158" y="571480"/>
            <a:ext cx="5252785" cy="1631216"/>
          </a:xfrm>
          <a:prstGeom prst="rect">
            <a:avLst/>
          </a:prstGeom>
          <a:noFill/>
        </p:spPr>
        <p:txBody>
          <a:bodyPr wrap="none" rtlCol="0">
            <a:spAutoFit/>
          </a:bodyPr>
          <a:lstStyle/>
          <a:p>
            <a:r>
              <a:rPr lang="ru-RU" sz="2000" dirty="0" smtClean="0">
                <a:latin typeface="Times New Roman" pitchFamily="18" charset="0"/>
                <a:cs typeface="Times New Roman" pitchFamily="18" charset="0"/>
              </a:rPr>
              <a:t>12. Далее с изделия убираются скрепляющие</a:t>
            </a:r>
          </a:p>
          <a:p>
            <a:r>
              <a:rPr lang="ru-RU" sz="2000" dirty="0" smtClean="0">
                <a:latin typeface="Times New Roman" pitchFamily="18" charset="0"/>
                <a:cs typeface="Times New Roman" pitchFamily="18" charset="0"/>
              </a:rPr>
              <a:t>нити.</a:t>
            </a:r>
          </a:p>
          <a:p>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Наша подставка под карандаши – готова.</a:t>
            </a:r>
          </a:p>
          <a:p>
            <a:r>
              <a:rPr lang="ru-RU" sz="2000" dirty="0" smtClean="0">
                <a:latin typeface="Times New Roman" pitchFamily="18" charset="0"/>
                <a:cs typeface="Times New Roman" pitchFamily="18" charset="0"/>
              </a:rPr>
              <a:t>      Можно украсить изделие лентами с </a:t>
            </a:r>
          </a:p>
          <a:p>
            <a:r>
              <a:rPr lang="ru-RU" sz="2000" dirty="0" smtClean="0">
                <a:latin typeface="Times New Roman" pitchFamily="18" charset="0"/>
                <a:cs typeface="Times New Roman" pitchFamily="18" charset="0"/>
              </a:rPr>
              <a:t>бусинами, подобранными по цвету.</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художественное отделение\Решетова Н.С\Методическая работа\Авторская бумага\для презентации\IMG0063A.jpg"/>
          <p:cNvPicPr>
            <a:picLocks noChangeAspect="1" noChangeArrowheads="1"/>
          </p:cNvPicPr>
          <p:nvPr/>
        </p:nvPicPr>
        <p:blipFill>
          <a:blip r:embed="rId2" cstate="print">
            <a:lum bright="-10000" contrast="-10000"/>
          </a:blip>
          <a:srcRect/>
          <a:stretch>
            <a:fillRect/>
          </a:stretch>
        </p:blipFill>
        <p:spPr bwMode="auto">
          <a:xfrm>
            <a:off x="214282" y="1857364"/>
            <a:ext cx="4495802" cy="4848225"/>
          </a:xfrm>
          <a:prstGeom prst="rect">
            <a:avLst/>
          </a:prstGeom>
          <a:noFill/>
          <a:effectLst>
            <a:softEdge rad="317500"/>
          </a:effectLst>
        </p:spPr>
      </p:pic>
      <p:pic>
        <p:nvPicPr>
          <p:cNvPr id="1026" name="Picture 2" descr="D:\художественное отделение\Решетова Н.С\Методическая работа\Авторская бумага\для презентации\IMG_2647.JPG"/>
          <p:cNvPicPr>
            <a:picLocks noChangeAspect="1" noChangeArrowheads="1"/>
          </p:cNvPicPr>
          <p:nvPr/>
        </p:nvPicPr>
        <p:blipFill>
          <a:blip r:embed="rId3" cstate="print">
            <a:lum bright="-10000" contrast="-10000"/>
          </a:blip>
          <a:srcRect/>
          <a:stretch>
            <a:fillRect/>
          </a:stretch>
        </p:blipFill>
        <p:spPr bwMode="auto">
          <a:xfrm>
            <a:off x="4214810" y="0"/>
            <a:ext cx="4929190" cy="6858000"/>
          </a:xfrm>
          <a:prstGeom prst="rect">
            <a:avLst/>
          </a:prstGeom>
          <a:noFill/>
          <a:effectLst>
            <a:softEdge rad="635000"/>
          </a:effectLst>
        </p:spPr>
      </p:pic>
      <p:sp>
        <p:nvSpPr>
          <p:cNvPr id="2" name="Прямоугольник 1"/>
          <p:cNvSpPr/>
          <p:nvPr/>
        </p:nvSpPr>
        <p:spPr>
          <a:xfrm>
            <a:off x="428596" y="428604"/>
            <a:ext cx="5072098" cy="1323439"/>
          </a:xfrm>
          <a:prstGeom prst="rect">
            <a:avLst/>
          </a:prstGeom>
        </p:spPr>
        <p:txBody>
          <a:bodyPr wrap="square">
            <a:spAutoFit/>
          </a:bodyPr>
          <a:lstStyle/>
          <a:p>
            <a:pPr>
              <a:buNone/>
            </a:pPr>
            <a:r>
              <a:rPr lang="ru-RU" sz="2000" dirty="0" smtClean="0">
                <a:latin typeface="Times New Roman" pitchFamily="18" charset="0"/>
                <a:cs typeface="Times New Roman" pitchFamily="18" charset="0"/>
              </a:rPr>
              <a:t>13. Так же, в технике «Авторская бумага» можно делать различные декоративные панно, обложки для дневников, блокнотов, вазочки под сухоцветы или сладости.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художественное отделение\Решетова Н.С\Методическая работа\Авторская бумага\IMG0066A.jpg"/>
          <p:cNvPicPr>
            <a:picLocks noChangeAspect="1" noChangeArrowheads="1"/>
          </p:cNvPicPr>
          <p:nvPr/>
        </p:nvPicPr>
        <p:blipFill>
          <a:blip r:embed="rId2" cstate="print">
            <a:lum bright="-20000" contrast="-40000"/>
          </a:blip>
          <a:srcRect/>
          <a:stretch>
            <a:fillRect/>
          </a:stretch>
        </p:blipFill>
        <p:spPr bwMode="auto">
          <a:xfrm>
            <a:off x="4714876" y="142852"/>
            <a:ext cx="4572000" cy="1714512"/>
          </a:xfrm>
          <a:prstGeom prst="rect">
            <a:avLst/>
          </a:prstGeom>
          <a:noFill/>
          <a:effectLst>
            <a:softEdge rad="635000"/>
          </a:effectLst>
        </p:spPr>
      </p:pic>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Заключение.</a:t>
            </a:r>
            <a:endParaRPr lang="ru-RU" sz="3200" dirty="0"/>
          </a:p>
        </p:txBody>
      </p:sp>
      <p:sp>
        <p:nvSpPr>
          <p:cNvPr id="3" name="Содержимое 2"/>
          <p:cNvSpPr>
            <a:spLocks noGrp="1"/>
          </p:cNvSpPr>
          <p:nvPr>
            <p:ph idx="1"/>
          </p:nvPr>
        </p:nvSpPr>
        <p:spPr>
          <a:xfrm>
            <a:off x="467544" y="2060848"/>
            <a:ext cx="8229600" cy="4159027"/>
          </a:xfrm>
        </p:spPr>
        <p:txBody>
          <a:bodyPr>
            <a:normAutofit fontScale="55000" lnSpcReduction="20000"/>
          </a:bodyPr>
          <a:lstStyle/>
          <a:p>
            <a:pPr marL="87313" indent="249238" algn="just"/>
            <a:r>
              <a:rPr lang="ru-RU" dirty="0" smtClean="0">
                <a:latin typeface="Times New Roman" pitchFamily="18" charset="0"/>
                <a:cs typeface="Times New Roman" pitchFamily="18" charset="0"/>
              </a:rPr>
              <a:t>Занятия декоративно-прикладным искусством дает учащимся возможность научиться передавать свои мысли и представления средствами пластического языка, т. е. учит их пользоваться языком художественных образов.</a:t>
            </a:r>
          </a:p>
          <a:p>
            <a:pPr marL="87313" indent="249238" algn="just">
              <a:buNone/>
            </a:pPr>
            <a:endParaRPr lang="ru-RU" dirty="0" smtClean="0">
              <a:latin typeface="Times New Roman" pitchFamily="18" charset="0"/>
              <a:cs typeface="Times New Roman" pitchFamily="18" charset="0"/>
            </a:endParaRPr>
          </a:p>
          <a:p>
            <a:pPr marL="87313" indent="249238" algn="just"/>
            <a:r>
              <a:rPr lang="ru-RU" dirty="0" smtClean="0">
                <a:latin typeface="Times New Roman" pitchFamily="18" charset="0"/>
                <a:cs typeface="Times New Roman" pitchFamily="18" charset="0"/>
              </a:rPr>
              <a:t>Данное занятие развивает творческие способности, приучает детей к самостоятельности в работе, даёт возможность самостоятельно подобрать материал по цвету, полнее выразить свои мысли и чувства. В своих работах дети учатся гармонично сочетать цвета, знакомятся с возможностями материала. Учатся стойко принимать первые поражения и неудачи.</a:t>
            </a:r>
          </a:p>
          <a:p>
            <a:pPr marL="87313" indent="249238" algn="just">
              <a:buNone/>
            </a:pPr>
            <a:endParaRPr lang="ru-RU" dirty="0" smtClean="0">
              <a:latin typeface="Times New Roman" pitchFamily="18" charset="0"/>
              <a:cs typeface="Times New Roman" pitchFamily="18" charset="0"/>
            </a:endParaRPr>
          </a:p>
          <a:p>
            <a:pPr marL="87313" indent="249238" algn="just"/>
            <a:r>
              <a:rPr lang="ru-RU" dirty="0" smtClean="0">
                <a:latin typeface="Times New Roman" pitchFamily="18" charset="0"/>
                <a:cs typeface="Times New Roman" pitchFamily="18" charset="0"/>
              </a:rPr>
              <a:t>В методической работе просматриваются межпредметные связи с композицией, живописью. </a:t>
            </a:r>
          </a:p>
          <a:p>
            <a:pPr marL="87313" indent="249238" algn="just">
              <a:buNone/>
            </a:pPr>
            <a:endParaRPr lang="ru-RU" dirty="0" smtClean="0">
              <a:latin typeface="Times New Roman" pitchFamily="18" charset="0"/>
              <a:cs typeface="Times New Roman" pitchFamily="18" charset="0"/>
            </a:endParaRPr>
          </a:p>
          <a:p>
            <a:pPr marL="87313" indent="249238" algn="just"/>
            <a:r>
              <a:rPr lang="ru-RU" dirty="0" smtClean="0">
                <a:latin typeface="Times New Roman" pitchFamily="18" charset="0"/>
                <a:cs typeface="Times New Roman" pitchFamily="18" charset="0"/>
              </a:rPr>
              <a:t>Занятия декоративно-прикладным творчеством имеют большое значение  для создания атмосферы сотрудничества: они дают возможность ближе познакомиться с духовным миром воспитанников, узнать особенности характера каждого ученика, проследить, как развиваются его способности образного представления и воображения.</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художественное отделение\Решетова Н.С\Методическая работа\Авторская бумага\IMG0066A.jpg"/>
          <p:cNvPicPr>
            <a:picLocks noChangeAspect="1" noChangeArrowheads="1"/>
          </p:cNvPicPr>
          <p:nvPr/>
        </p:nvPicPr>
        <p:blipFill>
          <a:blip r:embed="rId2" cstate="print">
            <a:lum bright="-20000" contrast="-40000"/>
          </a:blip>
          <a:srcRect/>
          <a:stretch>
            <a:fillRect/>
          </a:stretch>
        </p:blipFill>
        <p:spPr bwMode="auto">
          <a:xfrm>
            <a:off x="1857356" y="0"/>
            <a:ext cx="7286644" cy="1857388"/>
          </a:xfrm>
          <a:prstGeom prst="rect">
            <a:avLst/>
          </a:prstGeom>
          <a:noFill/>
          <a:effectLst>
            <a:softEdge rad="635000"/>
          </a:effectLst>
        </p:spPr>
      </p:pic>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Список используемых источников:</a:t>
            </a:r>
            <a:endParaRPr lang="ru-RU" sz="3200" dirty="0"/>
          </a:p>
        </p:txBody>
      </p:sp>
      <p:sp>
        <p:nvSpPr>
          <p:cNvPr id="3" name="Содержимое 2"/>
          <p:cNvSpPr>
            <a:spLocks noGrp="1"/>
          </p:cNvSpPr>
          <p:nvPr>
            <p:ph idx="1"/>
          </p:nvPr>
        </p:nvSpPr>
        <p:spPr>
          <a:xfrm>
            <a:off x="467544" y="2132856"/>
            <a:ext cx="8229600" cy="3948470"/>
          </a:xfrm>
        </p:spPr>
        <p:txBody>
          <a:bodyPr>
            <a:normAutofit/>
          </a:bodyPr>
          <a:lstStyle/>
          <a:p>
            <a:r>
              <a:rPr lang="en-US" sz="1600" dirty="0" smtClean="0">
                <a:solidFill>
                  <a:schemeClr val="accent2"/>
                </a:solidFill>
                <a:latin typeface="Times New Roman" pitchFamily="18" charset="0"/>
                <a:cs typeface="Times New Roman" pitchFamily="18" charset="0"/>
              </a:rPr>
              <a:t>http://iablotchki.narod.ru</a:t>
            </a:r>
            <a:endParaRPr lang="ru-RU" sz="1600" dirty="0" smtClean="0">
              <a:solidFill>
                <a:schemeClr val="accent2"/>
              </a:solidFill>
              <a:latin typeface="Times New Roman" pitchFamily="18" charset="0"/>
              <a:cs typeface="Times New Roman" pitchFamily="18" charset="0"/>
            </a:endParaRPr>
          </a:p>
          <a:p>
            <a:r>
              <a:rPr lang="en-US" sz="1600" dirty="0" smtClean="0">
                <a:solidFill>
                  <a:schemeClr val="accent2"/>
                </a:solidFill>
                <a:latin typeface="Times New Roman" pitchFamily="18" charset="0"/>
                <a:cs typeface="Times New Roman" pitchFamily="18" charset="0"/>
              </a:rPr>
              <a:t>http://www.papermaker.ru</a:t>
            </a:r>
            <a:endParaRPr lang="ru-RU" sz="1600" dirty="0" smtClean="0">
              <a:solidFill>
                <a:schemeClr val="accent2"/>
              </a:solidFill>
              <a:latin typeface="Times New Roman" pitchFamily="18" charset="0"/>
              <a:cs typeface="Times New Roman" pitchFamily="18" charset="0"/>
            </a:endParaRPr>
          </a:p>
          <a:p>
            <a:r>
              <a:rPr lang="en-US" sz="1600" dirty="0" smtClean="0">
                <a:solidFill>
                  <a:schemeClr val="accent2"/>
                </a:solidFill>
                <a:latin typeface="Times New Roman" pitchFamily="18" charset="0"/>
                <a:cs typeface="Times New Roman" pitchFamily="18" charset="0"/>
              </a:rPr>
              <a:t>http://www.livemaster.ru</a:t>
            </a:r>
            <a:endParaRPr lang="ru-RU" sz="1600" dirty="0" smtClean="0">
              <a:solidFill>
                <a:schemeClr val="accent2"/>
              </a:solidFill>
              <a:latin typeface="Times New Roman" pitchFamily="18" charset="0"/>
              <a:cs typeface="Times New Roman" pitchFamily="18" charset="0"/>
            </a:endParaRPr>
          </a:p>
          <a:p>
            <a:r>
              <a:rPr lang="en-US" sz="1600" dirty="0" smtClean="0">
                <a:solidFill>
                  <a:schemeClr val="accent2"/>
                </a:solidFill>
                <a:latin typeface="Times New Roman" pitchFamily="18" charset="0"/>
                <a:cs typeface="Times New Roman" pitchFamily="18" charset="0"/>
              </a:rPr>
              <a:t>http://www.artmars.net/</a:t>
            </a:r>
            <a:endParaRPr lang="ru-RU" sz="1600" dirty="0" smtClean="0">
              <a:solidFill>
                <a:schemeClr val="accent2"/>
              </a:solidFill>
              <a:latin typeface="Times New Roman" pitchFamily="18" charset="0"/>
              <a:cs typeface="Times New Roman" pitchFamily="18" charset="0"/>
            </a:endParaRPr>
          </a:p>
          <a:p>
            <a:r>
              <a:rPr lang="ru-RU" sz="1600" dirty="0" err="1" smtClean="0">
                <a:solidFill>
                  <a:schemeClr val="accent2"/>
                </a:solidFill>
              </a:rPr>
              <a:t>Латиф</a:t>
            </a:r>
            <a:r>
              <a:rPr lang="ru-RU" sz="1600" dirty="0" smtClean="0">
                <a:solidFill>
                  <a:schemeClr val="accent2"/>
                </a:solidFill>
              </a:rPr>
              <a:t> </a:t>
            </a:r>
            <a:r>
              <a:rPr lang="ru-RU" sz="1600" dirty="0" err="1" smtClean="0">
                <a:solidFill>
                  <a:schemeClr val="accent2"/>
                </a:solidFill>
              </a:rPr>
              <a:t>Казбеков</a:t>
            </a:r>
            <a:r>
              <a:rPr lang="ru-RU" sz="1600" dirty="0" smtClean="0">
                <a:solidFill>
                  <a:schemeClr val="accent2"/>
                </a:solidFill>
              </a:rPr>
              <a:t>. Акварель. Авторская бумага. Книжная графика. – изд., Вита Нова, 2010. – 176 с.</a:t>
            </a:r>
          </a:p>
          <a:p>
            <a:r>
              <a:rPr lang="ru-RU" sz="1600" dirty="0" err="1" smtClean="0">
                <a:solidFill>
                  <a:schemeClr val="accent2"/>
                </a:solidFill>
                <a:latin typeface="Times New Roman" pitchFamily="18" charset="0"/>
                <a:cs typeface="Times New Roman" pitchFamily="18" charset="0"/>
              </a:rPr>
              <a:t>Выготский</a:t>
            </a:r>
            <a:r>
              <a:rPr lang="ru-RU" sz="1600" dirty="0" smtClean="0">
                <a:solidFill>
                  <a:schemeClr val="accent2"/>
                </a:solidFill>
                <a:latin typeface="Times New Roman" pitchFamily="18" charset="0"/>
                <a:cs typeface="Times New Roman" pitchFamily="18" charset="0"/>
              </a:rPr>
              <a:t> Л.С. Воображение и творчество в детском возрасте. – М.: Просвещение, 1991. –С. 30.</a:t>
            </a:r>
          </a:p>
          <a:p>
            <a:r>
              <a:rPr lang="ru-RU" sz="1600" dirty="0" smtClean="0">
                <a:solidFill>
                  <a:schemeClr val="accent2"/>
                </a:solidFill>
                <a:latin typeface="Times New Roman" pitchFamily="18" charset="0"/>
                <a:cs typeface="Times New Roman" pitchFamily="18" charset="0"/>
              </a:rPr>
              <a:t>Сокольникова Н.М. Изобразительное искусство и методика его преподавания в начальной школе: Учеб. пособие для студ. </a:t>
            </a:r>
            <a:r>
              <a:rPr lang="ru-RU" sz="1600" dirty="0" err="1" smtClean="0">
                <a:solidFill>
                  <a:schemeClr val="accent2"/>
                </a:solidFill>
                <a:latin typeface="Times New Roman" pitchFamily="18" charset="0"/>
                <a:cs typeface="Times New Roman" pitchFamily="18" charset="0"/>
              </a:rPr>
              <a:t>пед</a:t>
            </a:r>
            <a:r>
              <a:rPr lang="ru-RU" sz="1600" dirty="0" smtClean="0">
                <a:solidFill>
                  <a:schemeClr val="accent2"/>
                </a:solidFill>
                <a:latin typeface="Times New Roman" pitchFamily="18" charset="0"/>
                <a:cs typeface="Times New Roman" pitchFamily="18" charset="0"/>
              </a:rPr>
              <a:t>. вузов. –  М.: Издательский центр «Академия», 1999. – 368 с., 12 л. ил.: ил.</a:t>
            </a:r>
          </a:p>
          <a:p>
            <a:r>
              <a:rPr lang="ru-RU" sz="1600" dirty="0" smtClean="0">
                <a:solidFill>
                  <a:schemeClr val="accent2"/>
                </a:solidFill>
                <a:latin typeface="Times New Roman" pitchFamily="18" charset="0"/>
                <a:cs typeface="Times New Roman" pitchFamily="18" charset="0"/>
              </a:rPr>
              <a:t>Хрестоматия по психологии: Учеб. пособие для студентов </a:t>
            </a:r>
            <a:r>
              <a:rPr lang="ru-RU" sz="1600" dirty="0" err="1" smtClean="0">
                <a:solidFill>
                  <a:schemeClr val="accent2"/>
                </a:solidFill>
                <a:latin typeface="Times New Roman" pitchFamily="18" charset="0"/>
                <a:cs typeface="Times New Roman" pitchFamily="18" charset="0"/>
              </a:rPr>
              <a:t>пед</a:t>
            </a:r>
            <a:r>
              <a:rPr lang="ru-RU" sz="1600" dirty="0" smtClean="0">
                <a:solidFill>
                  <a:schemeClr val="accent2"/>
                </a:solidFill>
                <a:latin typeface="Times New Roman" pitchFamily="18" charset="0"/>
                <a:cs typeface="Times New Roman" pitchFamily="18" charset="0"/>
              </a:rPr>
              <a:t>. </a:t>
            </a:r>
            <a:r>
              <a:rPr lang="ru-RU" sz="1600" dirty="0" err="1" smtClean="0">
                <a:solidFill>
                  <a:schemeClr val="accent2"/>
                </a:solidFill>
                <a:latin typeface="Times New Roman" pitchFamily="18" charset="0"/>
                <a:cs typeface="Times New Roman" pitchFamily="18" charset="0"/>
              </a:rPr>
              <a:t>ин-тов</a:t>
            </a:r>
            <a:r>
              <a:rPr lang="ru-RU" sz="1600" dirty="0" smtClean="0">
                <a:solidFill>
                  <a:schemeClr val="accent2"/>
                </a:solidFill>
                <a:latin typeface="Times New Roman" pitchFamily="18" charset="0"/>
                <a:cs typeface="Times New Roman" pitchFamily="18" charset="0"/>
              </a:rPr>
              <a:t>. / Сост. В.В. Мироненко; Под ред. А.В. Петровского. – 2-е изд., </a:t>
            </a:r>
            <a:r>
              <a:rPr lang="ru-RU" sz="1600" dirty="0" err="1" smtClean="0">
                <a:solidFill>
                  <a:schemeClr val="accent2"/>
                </a:solidFill>
                <a:latin typeface="Times New Roman" pitchFamily="18" charset="0"/>
                <a:cs typeface="Times New Roman" pitchFamily="18" charset="0"/>
              </a:rPr>
              <a:t>перераб</a:t>
            </a:r>
            <a:r>
              <a:rPr lang="ru-RU" sz="1600" dirty="0" smtClean="0">
                <a:solidFill>
                  <a:schemeClr val="accent2"/>
                </a:solidFill>
                <a:latin typeface="Times New Roman" pitchFamily="18" charset="0"/>
                <a:cs typeface="Times New Roman" pitchFamily="18" charset="0"/>
              </a:rPr>
              <a:t>. и доп. – М.: Просвещение, 1987. – 447 с.</a:t>
            </a:r>
            <a:endParaRPr lang="ru-RU" sz="1600" dirty="0" smtClean="0">
              <a:solidFill>
                <a:schemeClr val="accent2"/>
              </a:solidFill>
            </a:endParaRPr>
          </a:p>
          <a:p>
            <a:endParaRPr lang="ru-RU"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2294267673"/>
              </p:ext>
            </p:extLst>
          </p:nvPr>
        </p:nvGraphicFramePr>
        <p:xfrm>
          <a:off x="5004048" y="1148949"/>
          <a:ext cx="3797300" cy="5440362"/>
        </p:xfrm>
        <a:graphic>
          <a:graphicData uri="http://schemas.openxmlformats.org/presentationml/2006/ole">
            <mc:AlternateContent xmlns:mc="http://schemas.openxmlformats.org/markup-compatibility/2006">
              <mc:Choice xmlns:v="urn:schemas-microsoft-com:vml" Requires="v">
                <p:oleObj spid="_x0000_s2054" name="Документ" r:id="rId3" imgW="6894360" imgH="9847440" progId="Word.Document.12">
                  <p:embed/>
                </p:oleObj>
              </mc:Choice>
              <mc:Fallback>
                <p:oleObj name="Документ" r:id="rId3" imgW="6894360" imgH="9847440" progId="Word.Document.12">
                  <p:embed/>
                  <p:pic>
                    <p:nvPicPr>
                      <p:cNvPr id="0" name="Picture 2" descr="Упаковочная бумага"/>
                      <p:cNvPicPr>
                        <a:picLocks noChangeAspect="1" noChangeArrowheads="1"/>
                      </p:cNvPicPr>
                      <p:nvPr/>
                    </p:nvPicPr>
                    <p:blipFill>
                      <a:blip r:embed="rId4"/>
                      <a:srcRect/>
                      <a:stretch>
                        <a:fillRect/>
                      </a:stretch>
                    </p:blipFill>
                    <p:spPr bwMode="auto">
                      <a:xfrm>
                        <a:off x="5004048" y="1148949"/>
                        <a:ext cx="3797300" cy="5440362"/>
                      </a:xfrm>
                      <a:prstGeom prst="rect">
                        <a:avLst/>
                      </a:prstGeom>
                      <a:solidFill>
                        <a:schemeClr val="tx1"/>
                      </a:solidFill>
                      <a:ln>
                        <a:noFill/>
                      </a:ln>
                      <a:effectLst/>
                    </p:spPr>
                  </p:pic>
                </p:oleObj>
              </mc:Fallback>
            </mc:AlternateContent>
          </a:graphicData>
        </a:graphic>
      </p:graphicFrame>
      <p:pic>
        <p:nvPicPr>
          <p:cNvPr id="6" name="Picture 3" descr="D:\художественное отделение\Решетова Н.С\Методическая работа\Авторская бумага\IMG0066A.jpg"/>
          <p:cNvPicPr>
            <a:picLocks noChangeAspect="1" noChangeArrowheads="1"/>
          </p:cNvPicPr>
          <p:nvPr/>
        </p:nvPicPr>
        <p:blipFill>
          <a:blip r:embed="rId5" cstate="print">
            <a:lum bright="-20000" contrast="-40000"/>
          </a:blip>
          <a:srcRect/>
          <a:stretch>
            <a:fillRect/>
          </a:stretch>
        </p:blipFill>
        <p:spPr bwMode="auto">
          <a:xfrm>
            <a:off x="4753123" y="-151322"/>
            <a:ext cx="4572000" cy="1857364"/>
          </a:xfrm>
          <a:prstGeom prst="rect">
            <a:avLst/>
          </a:prstGeom>
          <a:noFill/>
          <a:effectLst>
            <a:softEdge rad="635000"/>
          </a:effectLst>
        </p:spPr>
      </p:pic>
      <p:sp>
        <p:nvSpPr>
          <p:cNvPr id="2" name="Заголовок 1"/>
          <p:cNvSpPr>
            <a:spLocks noGrp="1"/>
          </p:cNvSpPr>
          <p:nvPr>
            <p:ph type="title"/>
          </p:nvPr>
        </p:nvSpPr>
        <p:spPr>
          <a:xfrm>
            <a:off x="467544" y="336242"/>
            <a:ext cx="8229600" cy="601376"/>
          </a:xfrm>
        </p:spPr>
        <p:txBody>
          <a:bodyPr/>
          <a:lstStyle/>
          <a:p>
            <a:r>
              <a:rPr lang="ru-RU" sz="3200" dirty="0" smtClean="0"/>
              <a:t>Рецензия.</a:t>
            </a:r>
            <a:endParaRPr lang="ru-RU" sz="3200" dirty="0"/>
          </a:p>
        </p:txBody>
      </p:sp>
      <p:pic>
        <p:nvPicPr>
          <p:cNvPr id="4" name="Picture 2" descr="D:\художественное отделение\Решетова Н.С\Методическая работа\Авторская бумага\IMG0047A.jpg"/>
          <p:cNvPicPr>
            <a:picLocks noChangeAspect="1" noChangeArrowheads="1"/>
          </p:cNvPicPr>
          <p:nvPr/>
        </p:nvPicPr>
        <p:blipFill>
          <a:blip r:embed="rId6" cstate="print"/>
          <a:stretch>
            <a:fillRect/>
          </a:stretch>
        </p:blipFill>
        <p:spPr bwMode="auto">
          <a:xfrm>
            <a:off x="142844" y="1571612"/>
            <a:ext cx="5134053" cy="4595037"/>
          </a:xfrm>
          <a:prstGeom prst="rect">
            <a:avLst/>
          </a:prstGeom>
          <a:ln>
            <a:noFill/>
          </a:ln>
          <a:effectLst>
            <a:softEdge rad="635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художественное отделение\Решетова Н.С\Методическая работа\Авторская бумага\IMG0066A.jpg"/>
          <p:cNvPicPr>
            <a:picLocks noChangeAspect="1" noChangeArrowheads="1"/>
          </p:cNvPicPr>
          <p:nvPr/>
        </p:nvPicPr>
        <p:blipFill>
          <a:blip r:embed="rId3" cstate="print">
            <a:lum bright="-20000" contrast="-40000"/>
          </a:blip>
          <a:srcRect/>
          <a:stretch>
            <a:fillRect/>
          </a:stretch>
        </p:blipFill>
        <p:spPr bwMode="auto">
          <a:xfrm>
            <a:off x="4714876" y="71414"/>
            <a:ext cx="4572000" cy="1643074"/>
          </a:xfrm>
          <a:prstGeom prst="rect">
            <a:avLst/>
          </a:prstGeom>
          <a:noFill/>
          <a:effectLst>
            <a:softEdge rad="635000"/>
          </a:effectLst>
        </p:spPr>
      </p:pic>
      <p:pic>
        <p:nvPicPr>
          <p:cNvPr id="2050" name="Picture 2" descr="D:\художественное отделение\Решетова Н.С\Методическая работа\Авторская бумага\IMG0063A.jpg"/>
          <p:cNvPicPr>
            <a:picLocks noChangeAspect="1" noChangeArrowheads="1"/>
          </p:cNvPicPr>
          <p:nvPr/>
        </p:nvPicPr>
        <p:blipFill>
          <a:blip r:embed="rId4" cstate="print">
            <a:lum bright="-20000" contrast="-40000"/>
          </a:blip>
          <a:srcRect/>
          <a:stretch>
            <a:fillRect/>
          </a:stretch>
        </p:blipFill>
        <p:spPr bwMode="auto">
          <a:xfrm>
            <a:off x="4143372" y="1571612"/>
            <a:ext cx="4714908" cy="4932520"/>
          </a:xfrm>
          <a:prstGeom prst="rect">
            <a:avLst/>
          </a:prstGeom>
          <a:ln>
            <a:noFill/>
          </a:ln>
          <a:effectLst>
            <a:softEdge rad="635000"/>
          </a:effectLst>
        </p:spPr>
      </p:pic>
      <p:sp>
        <p:nvSpPr>
          <p:cNvPr id="2" name="Заголовок 1"/>
          <p:cNvSpPr>
            <a:spLocks noGrp="1"/>
          </p:cNvSpPr>
          <p:nvPr>
            <p:ph type="title"/>
          </p:nvPr>
        </p:nvSpPr>
        <p:spPr/>
        <p:txBody>
          <a:bodyPr>
            <a:normAutofit/>
          </a:bodyPr>
          <a:lstStyle/>
          <a:p>
            <a:r>
              <a:rPr lang="ru-RU" sz="3200" b="1" dirty="0" smtClean="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Содержание:</a:t>
            </a:r>
            <a:endParaRPr lang="ru-RU" sz="3200" dirty="0"/>
          </a:p>
        </p:txBody>
      </p:sp>
      <p:sp>
        <p:nvSpPr>
          <p:cNvPr id="3" name="Содержимое 2"/>
          <p:cNvSpPr>
            <a:spLocks noGrp="1"/>
          </p:cNvSpPr>
          <p:nvPr>
            <p:ph idx="1"/>
          </p:nvPr>
        </p:nvSpPr>
        <p:spPr>
          <a:xfrm>
            <a:off x="928662" y="2143116"/>
            <a:ext cx="7758138" cy="4526280"/>
          </a:xfrm>
        </p:spPr>
        <p:txBody>
          <a:bodyPr>
            <a:normAutofit/>
            <a:scene3d>
              <a:camera prst="orthographicFront"/>
              <a:lightRig rig="soft" dir="t">
                <a:rot lat="0" lon="0" rev="10800000"/>
              </a:lightRig>
            </a:scene3d>
            <a:sp3d>
              <a:bevelT w="27940" h="12700"/>
              <a:contourClr>
                <a:srgbClr val="DDDDDD"/>
              </a:contourClr>
            </a:sp3d>
          </a:bodyPr>
          <a:lstStyle/>
          <a:p>
            <a:pPr marL="514350" indent="-514350">
              <a:buNone/>
            </a:pPr>
            <a:r>
              <a:rPr lang="ru-RU" sz="2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 Аннотация</a:t>
            </a:r>
          </a:p>
          <a:p>
            <a:pPr marL="514350" indent="-514350">
              <a:buNone/>
            </a:pPr>
            <a:r>
              <a:rPr lang="ru-RU" sz="2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2. Введение</a:t>
            </a:r>
          </a:p>
          <a:p>
            <a:pPr marL="514350" indent="-514350">
              <a:buNone/>
            </a:pPr>
            <a:r>
              <a:rPr lang="ru-RU" sz="2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3. О материале</a:t>
            </a:r>
          </a:p>
          <a:p>
            <a:pPr marL="514350" indent="-514350">
              <a:buNone/>
            </a:pPr>
            <a:r>
              <a:rPr lang="ru-RU" sz="2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4. Последовательность работы</a:t>
            </a:r>
          </a:p>
          <a:p>
            <a:pPr marL="514350" indent="-514350">
              <a:buNone/>
            </a:pPr>
            <a:r>
              <a:rPr lang="ru-RU" sz="2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5. Заключение</a:t>
            </a:r>
          </a:p>
          <a:p>
            <a:pPr marL="514350" indent="-514350">
              <a:buNone/>
            </a:pPr>
            <a:r>
              <a:rPr lang="ru-RU" sz="2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6. Список используемых источников</a:t>
            </a:r>
          </a:p>
          <a:p>
            <a:pPr marL="514350" indent="-514350">
              <a:buNone/>
            </a:pPr>
            <a:r>
              <a:rPr lang="ru-RU" sz="2800" b="1" spc="150" dirty="0" smtClean="0">
                <a:ln w="11430"/>
                <a:solidFill>
                  <a:srgbClr val="F8F8F8"/>
                </a:solidFill>
                <a:effectLst>
                  <a:outerShdw blurRad="25400" algn="tl" rotWithShape="0">
                    <a:srgbClr val="000000">
                      <a:alpha val="43000"/>
                    </a:srgbClr>
                  </a:outerShdw>
                </a:effectLst>
              </a:rPr>
              <a:t>7. Рецензия</a:t>
            </a:r>
            <a:endParaRPr lang="ru-RU" sz="2800" b="1" spc="150" dirty="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художественное отделение\Решетова Н.С\Методическая работа\Авторская бумага\IMG0066A.jpg"/>
          <p:cNvPicPr>
            <a:picLocks noChangeAspect="1" noChangeArrowheads="1"/>
          </p:cNvPicPr>
          <p:nvPr/>
        </p:nvPicPr>
        <p:blipFill>
          <a:blip r:embed="rId2" cstate="print">
            <a:lum bright="-20000" contrast="-40000"/>
          </a:blip>
          <a:srcRect/>
          <a:stretch>
            <a:fillRect/>
          </a:stretch>
        </p:blipFill>
        <p:spPr bwMode="auto">
          <a:xfrm>
            <a:off x="4714876" y="0"/>
            <a:ext cx="4572000" cy="1785926"/>
          </a:xfrm>
          <a:prstGeom prst="rect">
            <a:avLst/>
          </a:prstGeom>
          <a:noFill/>
          <a:effectLst>
            <a:softEdge rad="635000"/>
          </a:effectLst>
        </p:spPr>
      </p:pic>
      <p:sp>
        <p:nvSpPr>
          <p:cNvPr id="2" name="Заголовок 1"/>
          <p:cNvSpPr>
            <a:spLocks noGrp="1"/>
          </p:cNvSpPr>
          <p:nvPr>
            <p:ph type="title"/>
          </p:nvPr>
        </p:nvSpPr>
        <p:spPr/>
        <p:txBody>
          <a:bodyPr>
            <a:normAutofit/>
          </a:bodyPr>
          <a:lstStyle/>
          <a:p>
            <a:r>
              <a:rPr lang="ru-RU" sz="3200" b="1" dirty="0" smtClean="0">
                <a:effectLst/>
                <a:latin typeface="Times New Roman" pitchFamily="18" charset="0"/>
                <a:cs typeface="Times New Roman" pitchFamily="18" charset="0"/>
              </a:rPr>
              <a:t>Аннотация.</a:t>
            </a:r>
            <a:endParaRPr lang="ru-RU" sz="3200" dirty="0"/>
          </a:p>
        </p:txBody>
      </p:sp>
      <p:sp>
        <p:nvSpPr>
          <p:cNvPr id="3" name="Содержимое 2"/>
          <p:cNvSpPr>
            <a:spLocks noGrp="1"/>
          </p:cNvSpPr>
          <p:nvPr>
            <p:ph idx="1"/>
          </p:nvPr>
        </p:nvSpPr>
        <p:spPr>
          <a:xfrm>
            <a:off x="323528" y="1500174"/>
            <a:ext cx="8496944" cy="5143535"/>
          </a:xfrm>
        </p:spPr>
        <p:txBody>
          <a:bodyPr>
            <a:noAutofit/>
          </a:bodyPr>
          <a:lstStyle/>
          <a:p>
            <a:pPr marL="0" lvl="0" indent="269875" algn="just" fontAlgn="base">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Основной задачей занятий в школе искусств является развитие художественно-творческих способностей учащихся. Они направлены на раскрытие и развитие индивидуальных способностей каждого ученика.</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 На занятиях декоративно-прикладного искусства освоение материала проходит в процессе творческой деятельности детей. Работа осуществляется в форме практического занятия.</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 Каждой возрастной группе предлагаются отдельные задания, в которых учитываются особенности детей и связанные с этим творческие возможности и предпочтения для более полного самовыражения в том или ином виде творческой деятельности.</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Такие занятия помогут учащимся в дальнейшем воспринимать произведения искусства цельно.</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Целью методической работы является ознакомление и приобщение детей к декоративно-прикладному искусству, но не посредством традиционного народного творчества, а с помощью новых методов и средств выразительности. А именно, изучение новой техники «Авторская бумага».</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Основные задачи, которые должны выполнить эти занятия:</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 обеспечить знакомство детей с декоративно-прикладным творчеством;</a:t>
            </a: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cs typeface="Times New Roman" pitchFamily="18" charset="0"/>
              </a:rPr>
              <a:t>- познакомить с техникой «Авторская бумага»;</a:t>
            </a: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cs typeface="Times New Roman" pitchFamily="18" charset="0"/>
              </a:rPr>
              <a:t>- обучить работе в данной технике;</a:t>
            </a: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 учить анализировать и стилизовать природные формы;</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 развивать внимание, наблюдательность, память и быстроту реакции;</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 развивать способность и умение применять опыт наших предков в разработке собственных творческих идей.</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У каждого ребенка есть свои способности и таланты, поэтому задачей педагога является систематическое целенаправленное развитие у детей подвижности и гибкости мышления, воображения, интуиции, способности высказывать оригинальные идеи.</a:t>
            </a:r>
            <a:endParaRPr lang="ru-RU" sz="1500" dirty="0" smtClean="0">
              <a:latin typeface="Times New Roman" pitchFamily="18" charset="0"/>
              <a:cs typeface="Times New Roman" pitchFamily="18" charset="0"/>
            </a:endParaRPr>
          </a:p>
          <a:p>
            <a:pPr marL="0" lvl="0" indent="269875" algn="just" eaLnBrk="0" fontAlgn="base" hangingPunct="0">
              <a:lnSpc>
                <a:spcPts val="1500"/>
              </a:lnSpc>
              <a:spcBef>
                <a:spcPct val="0"/>
              </a:spcBef>
              <a:spcAft>
                <a:spcPct val="0"/>
              </a:spcAft>
              <a:buClrTx/>
              <a:buSzTx/>
              <a:buNone/>
            </a:pPr>
            <a:r>
              <a:rPr lang="ru-RU" sz="1500" dirty="0" smtClean="0">
                <a:latin typeface="Times New Roman" pitchFamily="18" charset="0"/>
                <a:ea typeface="Calibri" pitchFamily="34" charset="0"/>
                <a:cs typeface="Times New Roman" pitchFamily="18" charset="0"/>
              </a:rPr>
              <a:t>Обращение к рассмотрению народного искусства и культуры на национальном и региональном уровне способствует активизации творчества не только учащихся, но и педагогов, помогает им вырабатывать множество инновационных методик и подходов.</a:t>
            </a:r>
            <a:endParaRPr lang="ru-RU" sz="1500" dirty="0" smtClean="0">
              <a:latin typeface="Times New Roman" pitchFamily="18" charset="0"/>
              <a:cs typeface="Times New Roman" pitchFamily="18" charset="0"/>
            </a:endParaRPr>
          </a:p>
          <a:p>
            <a:endParaRPr lang="ru-RU"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художественное отделение\Решетова Н.С\Методическая работа\Авторская бумага\IMG0066A.jpg"/>
          <p:cNvPicPr>
            <a:picLocks noChangeAspect="1" noChangeArrowheads="1"/>
          </p:cNvPicPr>
          <p:nvPr/>
        </p:nvPicPr>
        <p:blipFill>
          <a:blip r:embed="rId2" cstate="print">
            <a:lum bright="-20000" contrast="-40000"/>
          </a:blip>
          <a:srcRect/>
          <a:stretch>
            <a:fillRect/>
          </a:stretch>
        </p:blipFill>
        <p:spPr bwMode="auto">
          <a:xfrm>
            <a:off x="4714876" y="0"/>
            <a:ext cx="4572000" cy="1785926"/>
          </a:xfrm>
          <a:prstGeom prst="rect">
            <a:avLst/>
          </a:prstGeom>
          <a:noFill/>
          <a:effectLst>
            <a:softEdge rad="635000"/>
          </a:effectLst>
        </p:spPr>
      </p:pic>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Введение :</a:t>
            </a:r>
            <a:endParaRPr lang="ru-RU" sz="3200" dirty="0"/>
          </a:p>
        </p:txBody>
      </p:sp>
      <p:sp>
        <p:nvSpPr>
          <p:cNvPr id="5" name="Прямоугольник 4"/>
          <p:cNvSpPr/>
          <p:nvPr/>
        </p:nvSpPr>
        <p:spPr>
          <a:xfrm>
            <a:off x="251520" y="1700808"/>
            <a:ext cx="8640960" cy="4893647"/>
          </a:xfrm>
          <a:prstGeom prst="rect">
            <a:avLst/>
          </a:prstGeom>
        </p:spPr>
        <p:txBody>
          <a:bodyPr wrap="square">
            <a:spAutoFit/>
          </a:bodyPr>
          <a:lstStyle/>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Декоративно-прикладное искусство — это особый мир художественного творчества, бесконечно разнообразная область художественных объектов, создаваемых на протяжении многовековой истории развития человеческой цивилизации. Это сфера, вне которой невозможно представить себе жизнь человека. Каждая вещь, будь то мебель, посуда, одежда, украшения для дома или подарочные сувениры занимает определенное место не только в организованной человеком среде жизнедеятельности, но прежде всего - в его  духовном мире.</a:t>
            </a:r>
          </a:p>
          <a:p>
            <a:pPr lvl="0" indent="269875" algn="just" eaLnBrk="0" fontAlgn="base" hangingPunct="0">
              <a:spcBef>
                <a:spcPct val="0"/>
              </a:spcBef>
              <a:spcAft>
                <a:spcPct val="0"/>
              </a:spcAft>
            </a:pPr>
            <a:r>
              <a:rPr lang="ru-RU" sz="1500" dirty="0" smtClean="0">
                <a:latin typeface="Times New Roman" pitchFamily="18" charset="0"/>
                <a:cs typeface="Times New Roman" pitchFamily="18" charset="0"/>
              </a:rPr>
              <a:t>Занятия </a:t>
            </a:r>
            <a:r>
              <a:rPr lang="ru-RU" sz="1500" dirty="0" smtClean="0">
                <a:latin typeface="Times New Roman" pitchFamily="18" charset="0"/>
                <a:ea typeface="Calibri" pitchFamily="34" charset="0"/>
                <a:cs typeface="Times New Roman" pitchFamily="18" charset="0"/>
              </a:rPr>
              <a:t>декоративно-прикладным искусством в</a:t>
            </a:r>
            <a:r>
              <a:rPr lang="ru-RU" sz="1500" dirty="0" smtClean="0">
                <a:latin typeface="Times New Roman" pitchFamily="18" charset="0"/>
                <a:cs typeface="Times New Roman" pitchFamily="18" charset="0"/>
              </a:rPr>
              <a:t> ДХШ и ДШИ зачастую связывают </a:t>
            </a:r>
            <a:r>
              <a:rPr lang="ru-RU" sz="1500" dirty="0" smtClean="0">
                <a:latin typeface="Times New Roman" pitchFamily="18" charset="0"/>
                <a:ea typeface="Calibri" pitchFamily="34" charset="0"/>
                <a:cs typeface="Times New Roman" pitchFamily="18" charset="0"/>
              </a:rPr>
              <a:t>с углубленным изучением традиционных, народных техник  и мало уделяют внимание знакомству с новыми методами и средствами выразительности.</a:t>
            </a:r>
            <a:endParaRPr lang="ru-RU" sz="1500" dirty="0" smtClean="0">
              <a:latin typeface="Times New Roman" pitchFamily="18" charset="0"/>
              <a:cs typeface="Times New Roman" pitchFamily="18" charset="0"/>
            </a:endParaRPr>
          </a:p>
          <a:p>
            <a:pPr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Целью моей работы является ознакомление и приобщение детей к декоративно-прикладному искусству с помощью новых методов и средств выразительности. А именно, знакомство с историей возникновения авторской бумаги и изучение самой техники «Авторская бумага».</a:t>
            </a:r>
            <a:endParaRPr lang="ru-RU" sz="1500" dirty="0" smtClean="0">
              <a:latin typeface="Times New Roman" pitchFamily="18" charset="0"/>
              <a:cs typeface="Times New Roman" pitchFamily="18" charset="0"/>
            </a:endParaRPr>
          </a:p>
          <a:p>
            <a:pPr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Темы заданий для младшей группы детей (7—10 лет) строятся по принципу глубинного созерцания,  познания и изучения мира окружающей природы.  Задания даются простые и не усложненные. Например: создание подставки под карандаши. Для старшей группы (11-15 лет) задания строятся на основе изучения и открытия новых средств выражения. Подводят к таким понятиям, как композиционный ритм, цельность, пластическая выразительность, обобщенность. Задания такие как: создание декоративных панно, обложка для блокнота или декоративные вазочки для сладостей.</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Освоение мастерства происходит на основе главных принципов народного творчества — повтора, вариации и импровизации.</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endParaRPr lang="ru-RU" sz="1200"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76672"/>
            <a:ext cx="8712968" cy="6078587"/>
          </a:xfrm>
          <a:prstGeom prst="rect">
            <a:avLst/>
          </a:prstGeom>
        </p:spPr>
        <p:txBody>
          <a:bodyPr wrap="square">
            <a:spAutoFit/>
          </a:bodyPr>
          <a:lstStyle/>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В процессе освоения декоративно-прикладного искусства должны быть поставлены и решены следующие задачи:</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u="sng" dirty="0" smtClean="0">
                <a:latin typeface="Times New Roman" pitchFamily="18" charset="0"/>
                <a:ea typeface="Calibri" pitchFamily="34" charset="0"/>
                <a:cs typeface="Times New Roman" pitchFamily="18" charset="0"/>
              </a:rPr>
              <a:t>Обучающие:</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моделирование формы в соответствии с ее характером;</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разработка стилизованной композиции в декоративно-прикладном творчестве;</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знакомство с работой в технике авторская бумага;</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умение работать с фактурными материалами.</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u="sng" dirty="0" smtClean="0">
                <a:latin typeface="Times New Roman" pitchFamily="18" charset="0"/>
                <a:ea typeface="Calibri" pitchFamily="34" charset="0"/>
                <a:cs typeface="Times New Roman" pitchFamily="18" charset="0"/>
              </a:rPr>
              <a:t>Развивающие:</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пространственное мышление;</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фантазия;</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моторика рук;</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образность;</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творческие способности.</a:t>
            </a:r>
            <a:endParaRPr lang="ru-RU" sz="1500" u="sng" dirty="0" smtClean="0">
              <a:latin typeface="Times New Roman" pitchFamily="18" charset="0"/>
              <a:ea typeface="Calibri" pitchFamily="34" charset="0"/>
              <a:cs typeface="Times New Roman" pitchFamily="18" charset="0"/>
            </a:endParaRPr>
          </a:p>
          <a:p>
            <a:pPr lvl="0" indent="269875" algn="just" eaLnBrk="0" fontAlgn="base" hangingPunct="0">
              <a:spcBef>
                <a:spcPct val="0"/>
              </a:spcBef>
              <a:spcAft>
                <a:spcPct val="0"/>
              </a:spcAft>
            </a:pPr>
            <a:r>
              <a:rPr lang="ru-RU" sz="1500" u="sng" dirty="0" smtClean="0">
                <a:latin typeface="Times New Roman" pitchFamily="18" charset="0"/>
                <a:ea typeface="Calibri" pitchFamily="34" charset="0"/>
                <a:cs typeface="Times New Roman" pitchFamily="18" charset="0"/>
              </a:rPr>
              <a:t>Воспитывающие:</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интерес к истории декоративного творчества;</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любовь к прикладному искусству;</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способность работать на время;</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 умение работать в коллективе.</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Развитие способностей возможно лишь в процессе усвоения и практического применения знаний, умений и навыков. Обучение и воспитание служат решающим фактором в формировании творческих способностей.</a:t>
            </a:r>
            <a:endParaRPr lang="ru-RU" sz="1500" dirty="0" smtClean="0">
              <a:latin typeface="Times New Roman" pitchFamily="18" charset="0"/>
              <a:cs typeface="Times New Roman" pitchFamily="18" charset="0"/>
            </a:endParaRPr>
          </a:p>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О важности постоянного овладения знаниями и навыками для успешного развития творческих способностей говорят высказывания многих прославленных мастеров:</a:t>
            </a:r>
            <a:r>
              <a:rPr lang="ru-RU" sz="1500" dirty="0" smtClean="0">
                <a:latin typeface="Times New Roman" pitchFamily="18" charset="0"/>
                <a:cs typeface="Times New Roman" pitchFamily="18" charset="0"/>
              </a:rPr>
              <a:t> </a:t>
            </a:r>
            <a:r>
              <a:rPr lang="ru-RU" sz="1500" dirty="0" smtClean="0">
                <a:latin typeface="Times New Roman" pitchFamily="18" charset="0"/>
                <a:ea typeface="Calibri" pitchFamily="34" charset="0"/>
                <a:cs typeface="Times New Roman" pitchFamily="18" charset="0"/>
              </a:rPr>
              <a:t>М.В. Нестеров отмечал: «Начало и конец учения — это познание природы, настойчивое, терпеливое изучение того, что изображают. Это равно необходимо как для больших дарований, так и для малых».</a:t>
            </a:r>
          </a:p>
          <a:p>
            <a:pPr lvl="0" indent="269875" algn="just" eaLnBrk="0" fontAlgn="base" hangingPunct="0">
              <a:spcBef>
                <a:spcPct val="0"/>
              </a:spcBef>
              <a:spcAft>
                <a:spcPct val="0"/>
              </a:spcAft>
            </a:pPr>
            <a:endParaRPr lang="ru-RU" sz="14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74345"/>
            <a:ext cx="8640960" cy="6147837"/>
          </a:xfrm>
          <a:prstGeom prst="rect">
            <a:avLst/>
          </a:prstGeom>
        </p:spPr>
        <p:txBody>
          <a:bodyPr wrap="square">
            <a:spAutoFit/>
          </a:bodyPr>
          <a:lstStyle/>
          <a:p>
            <a:pPr lvl="0" indent="269875" algn="just" eaLnBrk="0" fontAlgn="base" hangingPunct="0">
              <a:spcBef>
                <a:spcPct val="0"/>
              </a:spcBef>
              <a:spcAft>
                <a:spcPct val="0"/>
              </a:spcAft>
            </a:pPr>
            <a:r>
              <a:rPr lang="ru-RU" sz="1500" dirty="0" smtClean="0">
                <a:latin typeface="Times New Roman" pitchFamily="18" charset="0"/>
                <a:ea typeface="Calibri" pitchFamily="34" charset="0"/>
                <a:cs typeface="Times New Roman" pitchFamily="18" charset="0"/>
              </a:rPr>
              <a:t>Занятия школьника декоративно-прикладным творчеством </a:t>
            </a:r>
            <a:r>
              <a:rPr lang="ru-RU" sz="1500" dirty="0" err="1" smtClean="0">
                <a:latin typeface="Times New Roman" pitchFamily="18" charset="0"/>
                <a:ea typeface="Calibri" pitchFamily="34" charset="0"/>
                <a:cs typeface="Times New Roman" pitchFamily="18" charset="0"/>
              </a:rPr>
              <a:t>должены</a:t>
            </a:r>
            <a:r>
              <a:rPr lang="ru-RU" sz="1500" dirty="0" smtClean="0">
                <a:latin typeface="Times New Roman" pitchFamily="18" charset="0"/>
                <a:ea typeface="Calibri" pitchFamily="34" charset="0"/>
                <a:cs typeface="Times New Roman" pitchFamily="18" charset="0"/>
              </a:rPr>
              <a:t> проходить под непосредственным наблюдением и руководством учителя. Если учитель сумеет заинтересовать детей сюжетом, активизировать их творческое воображение, направить их работу в нужное русло, то и творческий процесс будет протекать очень активно. Учитель может провести предварительную беседу, использовать изобразительный и наглядный материал, показать примеры из творчества выдающихся художников.</a:t>
            </a:r>
            <a:endParaRPr lang="ru-RU" sz="1500" dirty="0" smtClean="0">
              <a:latin typeface="Times New Roman" pitchFamily="18" charset="0"/>
              <a:cs typeface="Times New Roman" pitchFamily="18" charset="0"/>
            </a:endParaRPr>
          </a:p>
          <a:p>
            <a:pPr algn="just">
              <a:buNone/>
            </a:pPr>
            <a:r>
              <a:rPr lang="ru-RU" sz="1500" dirty="0" smtClean="0">
                <a:latin typeface="Times New Roman" pitchFamily="18" charset="0"/>
                <a:ea typeface="Calibri" pitchFamily="34" charset="0"/>
                <a:cs typeface="Times New Roman" pitchFamily="18" charset="0"/>
              </a:rPr>
              <a:t>     Дидактический материал должен соответствовать гигиеническим и эстетическим требованиям: изделия должны быть выразительны, художественно оформлены.</a:t>
            </a:r>
          </a:p>
          <a:p>
            <a:pPr algn="just">
              <a:buNone/>
            </a:pPr>
            <a:r>
              <a:rPr lang="ru-RU" sz="1500" dirty="0" smtClean="0">
                <a:latin typeface="Times New Roman" pitchFamily="18" charset="0"/>
                <a:ea typeface="Calibri" pitchFamily="34" charset="0"/>
                <a:cs typeface="Times New Roman" pitchFamily="18" charset="0"/>
              </a:rPr>
              <a:t>     И так, свою работу я начинаю с вводной беседы об истории создания авторской бумаги.</a:t>
            </a:r>
          </a:p>
          <a:p>
            <a:pPr algn="just">
              <a:buNone/>
            </a:pPr>
            <a:endParaRPr lang="ru-RU" sz="1500" dirty="0" smtClean="0">
              <a:latin typeface="Times New Roman" pitchFamily="18" charset="0"/>
              <a:ea typeface="Calibri" pitchFamily="34" charset="0"/>
              <a:cs typeface="Times New Roman" pitchFamily="18" charset="0"/>
            </a:endParaRPr>
          </a:p>
          <a:p>
            <a:pPr algn="ctr">
              <a:buNone/>
            </a:pPr>
            <a:r>
              <a:rPr lang="ru-RU" sz="1600" spc="150" dirty="0" smtClean="0">
                <a:ln w="11430"/>
                <a:latin typeface="Times New Roman" pitchFamily="18" charset="0"/>
                <a:cs typeface="Times New Roman" pitchFamily="18" charset="0"/>
              </a:rPr>
              <a:t>Авторская бумага. Немного истории.</a:t>
            </a:r>
          </a:p>
          <a:p>
            <a:pPr algn="just">
              <a:buNone/>
            </a:pPr>
            <a:r>
              <a:rPr lang="ru-RU" sz="1500" spc="150" dirty="0" smtClean="0">
                <a:ln w="11430"/>
                <a:latin typeface="Times New Roman" pitchFamily="18" charset="0"/>
                <a:cs typeface="Times New Roman" pitchFamily="18" charset="0"/>
              </a:rPr>
              <a:t> </a:t>
            </a:r>
          </a:p>
          <a:p>
            <a:pPr indent="338138" algn="just">
              <a:lnSpc>
                <a:spcPts val="1500"/>
              </a:lnSpc>
            </a:pPr>
            <a:r>
              <a:rPr lang="ru-RU" sz="1500" spc="150" dirty="0" smtClean="0">
                <a:ln w="11430"/>
                <a:latin typeface="Times New Roman" pitchFamily="18" charset="0"/>
                <a:cs typeface="Times New Roman" pitchFamily="18" charset="0"/>
              </a:rPr>
              <a:t>Начало изготовления бумаги обычно относят к 105 году и связывают с именем китайца </a:t>
            </a:r>
            <a:r>
              <a:rPr lang="ru-RU" sz="1500" spc="150" dirty="0" err="1" smtClean="0">
                <a:ln w="11430"/>
                <a:latin typeface="Times New Roman" pitchFamily="18" charset="0"/>
                <a:cs typeface="Times New Roman" pitchFamily="18" charset="0"/>
              </a:rPr>
              <a:t>Цай</a:t>
            </a:r>
            <a:r>
              <a:rPr lang="ru-RU" sz="1500" spc="150" dirty="0" smtClean="0">
                <a:ln w="11430"/>
                <a:latin typeface="Times New Roman" pitchFamily="18" charset="0"/>
                <a:cs typeface="Times New Roman" pitchFamily="18" charset="0"/>
              </a:rPr>
              <a:t> Луня.</a:t>
            </a:r>
          </a:p>
          <a:p>
            <a:pPr indent="338138" algn="just">
              <a:lnSpc>
                <a:spcPts val="1500"/>
              </a:lnSpc>
            </a:pPr>
            <a:r>
              <a:rPr lang="ru-RU" sz="1500" spc="150" dirty="0" smtClean="0">
                <a:ln w="11430"/>
                <a:latin typeface="Times New Roman" pitchFamily="18" charset="0"/>
                <a:cs typeface="Times New Roman" pitchFamily="18" charset="0"/>
              </a:rPr>
              <a:t>Заслуга </a:t>
            </a:r>
            <a:r>
              <a:rPr lang="ru-RU" sz="1500" spc="150" dirty="0" err="1" smtClean="0">
                <a:ln w="11430"/>
                <a:latin typeface="Times New Roman" pitchFamily="18" charset="0"/>
                <a:cs typeface="Times New Roman" pitchFamily="18" charset="0"/>
              </a:rPr>
              <a:t>Цай</a:t>
            </a:r>
            <a:r>
              <a:rPr lang="ru-RU" sz="1500" spc="150" dirty="0" smtClean="0">
                <a:ln w="11430"/>
                <a:latin typeface="Times New Roman" pitchFamily="18" charset="0"/>
                <a:cs typeface="Times New Roman" pitchFamily="18" charset="0"/>
              </a:rPr>
              <a:t> Луня состоит в том, что он обобщил и усовершенствовал уже известный в Китае способ изготовления бумаги и впервые открыл основной технологический принцип производства бумаги - образование листового материала из отдельных волокон путём их обезвоживания на сетке из предварительно сильно разбавленной волокнистой суспензии. </a:t>
            </a:r>
          </a:p>
          <a:p>
            <a:pPr indent="338138" algn="just">
              <a:lnSpc>
                <a:spcPts val="1500"/>
              </a:lnSpc>
            </a:pPr>
            <a:r>
              <a:rPr lang="ru-RU" sz="1500" spc="150" dirty="0" smtClean="0">
                <a:ln w="11430"/>
                <a:latin typeface="Times New Roman" pitchFamily="18" charset="0"/>
                <a:cs typeface="Times New Roman" pitchFamily="18" charset="0"/>
              </a:rPr>
              <a:t>Метод </a:t>
            </a:r>
            <a:r>
              <a:rPr lang="ru-RU" sz="1500" spc="150" dirty="0" err="1" smtClean="0">
                <a:ln w="11430"/>
                <a:latin typeface="Times New Roman" pitchFamily="18" charset="0"/>
                <a:cs typeface="Times New Roman" pitchFamily="18" charset="0"/>
              </a:rPr>
              <a:t>Цай</a:t>
            </a:r>
            <a:r>
              <a:rPr lang="ru-RU" sz="1500" spc="150" dirty="0" smtClean="0">
                <a:ln w="11430"/>
                <a:latin typeface="Times New Roman" pitchFamily="18" charset="0"/>
                <a:cs typeface="Times New Roman" pitchFamily="18" charset="0"/>
              </a:rPr>
              <a:t> Луня позволил использовать для производства бумаги любое растительное сырьё и отходы: лубяные волокна тутового дерева и ивы, побеги бамбука, солому, траву, мох, водоросли, лоскуты ткани, конопляные очёсы, паклю и т.д.</a:t>
            </a:r>
          </a:p>
          <a:p>
            <a:pPr indent="338138" algn="just">
              <a:lnSpc>
                <a:spcPts val="1500"/>
              </a:lnSpc>
            </a:pPr>
            <a:r>
              <a:rPr lang="ru-RU" sz="1500" spc="150" dirty="0" smtClean="0">
                <a:ln w="11430"/>
                <a:latin typeface="Times New Roman" pitchFamily="18" charset="0"/>
                <a:cs typeface="Times New Roman" pitchFamily="18" charset="0"/>
              </a:rPr>
              <a:t>Основываясь на метод </a:t>
            </a:r>
            <a:r>
              <a:rPr lang="ru-RU" sz="1500" spc="150" dirty="0" err="1" smtClean="0">
                <a:ln w="11430"/>
                <a:latin typeface="Times New Roman" pitchFamily="18" charset="0"/>
                <a:cs typeface="Times New Roman" pitchFamily="18" charset="0"/>
              </a:rPr>
              <a:t>Цай</a:t>
            </a:r>
            <a:r>
              <a:rPr lang="ru-RU" sz="1500" spc="150" dirty="0" smtClean="0">
                <a:ln w="11430"/>
                <a:latin typeface="Times New Roman" pitchFamily="18" charset="0"/>
                <a:cs typeface="Times New Roman" pitchFamily="18" charset="0"/>
              </a:rPr>
              <a:t> Луня и немного упростив его, я начинаю ознакомление с техникой «Авторская бумага» с создания листового пласта в дальнейшем преобразившегося в подставку под карандаши. Этот род занятий подходить как для младшей возрастной группы, так и для старшей. </a:t>
            </a:r>
          </a:p>
          <a:p>
            <a:pPr indent="338138" algn="just">
              <a:lnSpc>
                <a:spcPts val="1500"/>
              </a:lnSpc>
            </a:pPr>
            <a:r>
              <a:rPr lang="ru-RU" sz="1500" spc="150" dirty="0" smtClean="0">
                <a:ln w="11430"/>
                <a:latin typeface="Times New Roman" pitchFamily="18" charset="0"/>
                <a:cs typeface="Times New Roman" pitchFamily="18" charset="0"/>
              </a:rPr>
              <a:t>Такое начало позволит наилучшим образом познакомиться с техникой и ее нюансами…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художественное отделение\Решетова Н.С\Методическая работа\Авторская бумага\IMG0066A.jpg"/>
          <p:cNvPicPr>
            <a:picLocks noChangeAspect="1" noChangeArrowheads="1"/>
          </p:cNvPicPr>
          <p:nvPr/>
        </p:nvPicPr>
        <p:blipFill>
          <a:blip r:embed="rId2" cstate="print">
            <a:lum bright="-20000" contrast="-40000"/>
          </a:blip>
          <a:srcRect/>
          <a:stretch>
            <a:fillRect/>
          </a:stretch>
        </p:blipFill>
        <p:spPr bwMode="auto">
          <a:xfrm>
            <a:off x="1357290" y="142852"/>
            <a:ext cx="7929586" cy="1714512"/>
          </a:xfrm>
          <a:prstGeom prst="rect">
            <a:avLst/>
          </a:prstGeom>
          <a:noFill/>
          <a:effectLst>
            <a:softEdge rad="635000"/>
          </a:effectLst>
        </p:spPr>
      </p:pic>
      <p:sp>
        <p:nvSpPr>
          <p:cNvPr id="2" name="Заголовок 1"/>
          <p:cNvSpPr>
            <a:spLocks noGrp="1"/>
          </p:cNvSpPr>
          <p:nvPr>
            <p:ph type="title"/>
          </p:nvPr>
        </p:nvSpPr>
        <p:spPr>
          <a:xfrm>
            <a:off x="714348" y="500042"/>
            <a:ext cx="8229600" cy="928694"/>
          </a:xfrm>
        </p:spPr>
        <p:txBody>
          <a:bodyPr/>
          <a:lstStyle/>
          <a:p>
            <a:pPr lvl="0" fontAlgn="base">
              <a:spcAft>
                <a:spcPct val="0"/>
              </a:spcAft>
            </a:pP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Calibri" pitchFamily="34" charset="0"/>
                <a:cs typeface="Times New Roman" pitchFamily="18" charset="0"/>
              </a:rPr>
              <a:t>О  материале необходимом для работы:</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3074" name="Picture 2" descr="D:\художественное отделение\Решетова Н.С\Методическая работа\Авторская бумага\IMG0070A.jpg"/>
          <p:cNvPicPr>
            <a:picLocks noGrp="1" noChangeAspect="1" noChangeArrowheads="1"/>
          </p:cNvPicPr>
          <p:nvPr>
            <p:ph idx="1"/>
          </p:nvPr>
        </p:nvPicPr>
        <p:blipFill>
          <a:blip r:embed="rId3" cstate="print">
            <a:lum bright="-10000" contrast="-20000"/>
          </a:blip>
          <a:srcRect/>
          <a:stretch>
            <a:fillRect/>
          </a:stretch>
        </p:blipFill>
        <p:spPr bwMode="auto">
          <a:xfrm>
            <a:off x="2926798" y="1857364"/>
            <a:ext cx="6217202" cy="4500594"/>
          </a:xfrm>
          <a:prstGeom prst="rect">
            <a:avLst/>
          </a:prstGeom>
          <a:ln>
            <a:noFill/>
          </a:ln>
          <a:effectLst>
            <a:softEdge rad="635000"/>
          </a:effectLst>
        </p:spPr>
      </p:pic>
      <p:sp>
        <p:nvSpPr>
          <p:cNvPr id="5" name="Прямоугольник 4"/>
          <p:cNvSpPr/>
          <p:nvPr/>
        </p:nvSpPr>
        <p:spPr>
          <a:xfrm>
            <a:off x="142844" y="1643050"/>
            <a:ext cx="7000924" cy="4462760"/>
          </a:xfrm>
          <a:prstGeom prst="rect">
            <a:avLst/>
          </a:prstGeom>
        </p:spPr>
        <p:txBody>
          <a:bodyPr wrap="square">
            <a:sp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marL="444500" lvl="0" algn="just" eaLnBrk="0" fontAlgn="base" hangingPunct="0">
              <a:spcBef>
                <a:spcPct val="0"/>
              </a:spcBef>
              <a:spcAft>
                <a:spcPct val="0"/>
              </a:spcAft>
              <a:buFontTx/>
              <a:buChar char="•"/>
            </a:pPr>
            <a:endParaRPr lang="ru-RU" sz="24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endParaRPr>
          </a:p>
          <a:p>
            <a:pPr marL="44450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cs typeface="Times New Roman" pitchFamily="18" charset="0"/>
              </a:rPr>
              <a:t> клеенка;</a:t>
            </a:r>
            <a:endPar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endParaRP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сетка москитная;</a:t>
            </a:r>
            <a:endPar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cs typeface="Times New Roman" pitchFamily="18" charset="0"/>
            </a:endParaRP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всевозможные добавки для бумажной массы:     салфетки обычные и трехслойные с рисунком, газеты, тонкие старые обои, сушеные растения, </a:t>
            </a: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cs typeface="Times New Roman" pitchFamily="18" charset="0"/>
              </a:rPr>
              <a:t>нитки (шерстяные, мулине, шерсть, обрезки х</a:t>
            </a: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.б. </a:t>
            </a: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cs typeface="Times New Roman" pitchFamily="18" charset="0"/>
              </a:rPr>
              <a:t>ткани;</a:t>
            </a: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клей для обоев;</a:t>
            </a: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миска для раствора;</a:t>
            </a: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ножницы;</a:t>
            </a: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бумага для подкладки под создаваемые листы;</a:t>
            </a:r>
            <a:endPar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cs typeface="Times New Roman" pitchFamily="18" charset="0"/>
            </a:endParaRP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ea typeface="Calibri" pitchFamily="34" charset="0"/>
                <a:cs typeface="Times New Roman" pitchFamily="18" charset="0"/>
              </a:rPr>
              <a:t> клей момент «Кристалл» прозрачный водостойкий (он не желтеет после высыхания);</a:t>
            </a:r>
          </a:p>
          <a:p>
            <a:pPr marL="444500" lvl="0" eaLnBrk="0" fontAlgn="base" hangingPunct="0">
              <a:spcBef>
                <a:spcPct val="0"/>
              </a:spcBef>
              <a:spcAft>
                <a:spcPct val="0"/>
              </a:spcAft>
              <a:buFontTx/>
              <a:buChar char="•"/>
            </a:pPr>
            <a:r>
              <a:rPr lang="ru-RU" sz="2000" b="1" dirty="0" smtClean="0">
                <a:ln w="17780" cmpd="sng">
                  <a:solidFill>
                    <a:srgbClr val="FFFFFF"/>
                  </a:solidFill>
                  <a:prstDash val="solid"/>
                  <a:miter lim="800000"/>
                </a:ln>
                <a:solidFill>
                  <a:schemeClr val="tx2">
                    <a:lumMod val="25000"/>
                  </a:schemeClr>
                </a:solidFill>
                <a:effectLst>
                  <a:outerShdw blurRad="50800" algn="tl" rotWithShape="0">
                    <a:srgbClr val="000000"/>
                  </a:outerShdw>
                </a:effectLst>
                <a:latin typeface="Times New Roman" pitchFamily="18" charset="0"/>
                <a:cs typeface="Times New Roman" pitchFamily="18" charset="0"/>
              </a:rPr>
              <a:t> ленты, бусины (для украшения)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художественное отделение\Решетова Н.С\Методическая работа\Авторская бумага\для презентации\IMG_2585.JPG"/>
          <p:cNvPicPr>
            <a:picLocks noChangeAspect="1" noChangeArrowheads="1"/>
          </p:cNvPicPr>
          <p:nvPr/>
        </p:nvPicPr>
        <p:blipFill>
          <a:blip r:embed="rId2" cstate="print">
            <a:lum contrast="-20000"/>
          </a:blip>
          <a:srcRect/>
          <a:stretch>
            <a:fillRect/>
          </a:stretch>
        </p:blipFill>
        <p:spPr bwMode="auto">
          <a:xfrm>
            <a:off x="395536" y="3717032"/>
            <a:ext cx="3859770" cy="2894695"/>
          </a:xfrm>
          <a:prstGeom prst="rect">
            <a:avLst/>
          </a:prstGeom>
          <a:noFill/>
          <a:effectLst>
            <a:softEdge rad="635000"/>
          </a:effectLst>
        </p:spPr>
      </p:pic>
      <p:pic>
        <p:nvPicPr>
          <p:cNvPr id="1029" name="Picture 5" descr="D:\художественное отделение\Решетова Н.С\Методическая работа\Авторская бумага\для презентации\IMG_2582.JPG"/>
          <p:cNvPicPr>
            <a:picLocks noChangeAspect="1" noChangeArrowheads="1"/>
          </p:cNvPicPr>
          <p:nvPr/>
        </p:nvPicPr>
        <p:blipFill>
          <a:blip r:embed="rId3" cstate="print">
            <a:lum contrast="-20000"/>
          </a:blip>
          <a:srcRect/>
          <a:stretch>
            <a:fillRect/>
          </a:stretch>
        </p:blipFill>
        <p:spPr bwMode="auto">
          <a:xfrm>
            <a:off x="4716016" y="1556792"/>
            <a:ext cx="4177034" cy="3068458"/>
          </a:xfrm>
          <a:prstGeom prst="rect">
            <a:avLst/>
          </a:prstGeom>
          <a:noFill/>
          <a:effectLst>
            <a:softEdge rad="635000"/>
          </a:effectLst>
        </p:spPr>
      </p:pic>
      <p:pic>
        <p:nvPicPr>
          <p:cNvPr id="4" name="Picture 3" descr="D:\художественное отделение\Решетова Н.С\Методическая работа\Авторская бумага\IMG0066A.jpg"/>
          <p:cNvPicPr>
            <a:picLocks noChangeAspect="1" noChangeArrowheads="1"/>
          </p:cNvPicPr>
          <p:nvPr/>
        </p:nvPicPr>
        <p:blipFill>
          <a:blip r:embed="rId4" cstate="print">
            <a:lum bright="-20000" contrast="-40000"/>
          </a:blip>
          <a:srcRect/>
          <a:stretch>
            <a:fillRect/>
          </a:stretch>
        </p:blipFill>
        <p:spPr bwMode="auto">
          <a:xfrm>
            <a:off x="2643174" y="142852"/>
            <a:ext cx="6643702" cy="1714512"/>
          </a:xfrm>
          <a:prstGeom prst="rect">
            <a:avLst/>
          </a:prstGeom>
          <a:noFill/>
          <a:effectLst>
            <a:softEdge rad="635000"/>
          </a:effectLst>
        </p:spPr>
      </p:pic>
      <p:sp>
        <p:nvSpPr>
          <p:cNvPr id="2" name="Заголовок 1"/>
          <p:cNvSpPr>
            <a:spLocks noGrp="1"/>
          </p:cNvSpPr>
          <p:nvPr>
            <p:ph type="title"/>
          </p:nvPr>
        </p:nvSpPr>
        <p:spPr>
          <a:xfrm>
            <a:off x="500034" y="253536"/>
            <a:ext cx="8186766" cy="1143000"/>
          </a:xfrm>
        </p:spPr>
        <p:txBody>
          <a:bodyPr>
            <a:normAutofit/>
          </a:bodyPr>
          <a:lstStyle/>
          <a:p>
            <a:r>
              <a:rPr lang="ru-RU" sz="3200" b="1" dirty="0" smtClean="0">
                <a:latin typeface="Times New Roman" pitchFamily="18" charset="0"/>
                <a:cs typeface="Times New Roman" pitchFamily="18" charset="0"/>
              </a:rPr>
              <a:t>Последовательность работы:</a:t>
            </a:r>
            <a:endParaRPr lang="ru-RU" sz="3200" dirty="0"/>
          </a:p>
        </p:txBody>
      </p:sp>
      <p:sp>
        <p:nvSpPr>
          <p:cNvPr id="3" name="Содержимое 2"/>
          <p:cNvSpPr>
            <a:spLocks noGrp="1"/>
          </p:cNvSpPr>
          <p:nvPr>
            <p:ph idx="1"/>
          </p:nvPr>
        </p:nvSpPr>
        <p:spPr>
          <a:xfrm>
            <a:off x="467544" y="1484784"/>
            <a:ext cx="8676456" cy="5184576"/>
          </a:xfrm>
        </p:spPr>
        <p:txBody>
          <a:bodyPr>
            <a:normAutofit fontScale="92500" lnSpcReduction="10000"/>
          </a:bodyPr>
          <a:lstStyle/>
          <a:p>
            <a:pPr>
              <a:buNone/>
            </a:pPr>
            <a:r>
              <a:rPr lang="ru-RU" sz="2800" i="1" dirty="0" smtClean="0">
                <a:latin typeface="Times New Roman" pitchFamily="18" charset="0"/>
                <a:cs typeface="Times New Roman" pitchFamily="18" charset="0"/>
              </a:rPr>
              <a:t>Процесс создания рукодельной бумаги для подставки под карандаши</a:t>
            </a:r>
            <a:r>
              <a:rPr lang="ru-RU" sz="2800" dirty="0" smtClean="0">
                <a:latin typeface="Times New Roman" pitchFamily="18" charset="0"/>
                <a:cs typeface="Times New Roman" pitchFamily="18" charset="0"/>
              </a:rPr>
              <a:t>.</a:t>
            </a:r>
          </a:p>
          <a:p>
            <a:pPr>
              <a:buNone/>
            </a:pPr>
            <a:r>
              <a:rPr lang="ru-RU" dirty="0" smtClean="0"/>
              <a:t> </a:t>
            </a:r>
            <a:r>
              <a:rPr lang="ru-RU" sz="2100" dirty="0" smtClean="0">
                <a:latin typeface="Times New Roman" pitchFamily="18" charset="0"/>
                <a:cs typeface="Times New Roman" pitchFamily="18" charset="0"/>
              </a:rPr>
              <a:t>1. Подготовить рабочее место:</a:t>
            </a:r>
          </a:p>
          <a:p>
            <a:pPr marL="514350" indent="-514350">
              <a:buNone/>
            </a:pPr>
            <a:r>
              <a:rPr lang="ru-RU" sz="2100" dirty="0" smtClean="0">
                <a:latin typeface="Times New Roman" pitchFamily="18" charset="0"/>
                <a:cs typeface="Times New Roman" pitchFamily="18" charset="0"/>
              </a:rPr>
              <a:t>           - расстелить клеенку;</a:t>
            </a:r>
          </a:p>
          <a:p>
            <a:pPr marL="514350" indent="-514350">
              <a:buNone/>
            </a:pPr>
            <a:r>
              <a:rPr lang="ru-RU" sz="2100" dirty="0" smtClean="0">
                <a:latin typeface="Times New Roman" pitchFamily="18" charset="0"/>
                <a:cs typeface="Times New Roman" pitchFamily="18" charset="0"/>
              </a:rPr>
              <a:t>           - разложить сетку;</a:t>
            </a:r>
          </a:p>
          <a:p>
            <a:pPr marL="514350" indent="-514350">
              <a:buNone/>
            </a:pPr>
            <a:r>
              <a:rPr lang="ru-RU" sz="2100" dirty="0" smtClean="0">
                <a:latin typeface="Times New Roman" pitchFamily="18" charset="0"/>
                <a:cs typeface="Times New Roman" pitchFamily="18" charset="0"/>
              </a:rPr>
              <a:t>           - подготовить материал.</a:t>
            </a:r>
          </a:p>
          <a:p>
            <a:pPr marL="514350" indent="-514350">
              <a:buNone/>
            </a:pPr>
            <a:endParaRPr lang="ru-RU" sz="2100" dirty="0" smtClean="0">
              <a:latin typeface="Times New Roman" pitchFamily="18" charset="0"/>
              <a:cs typeface="Times New Roman" pitchFamily="18" charset="0"/>
            </a:endParaRPr>
          </a:p>
          <a:p>
            <a:pPr marL="514350" indent="-514350">
              <a:buNone/>
            </a:pPr>
            <a:endParaRPr lang="ru-RU" sz="2100" dirty="0" smtClean="0">
              <a:latin typeface="Times New Roman" pitchFamily="18" charset="0"/>
              <a:cs typeface="Times New Roman" pitchFamily="18" charset="0"/>
            </a:endParaRPr>
          </a:p>
          <a:p>
            <a:pPr marL="514350" indent="-514350">
              <a:buNone/>
            </a:pPr>
            <a:endParaRPr lang="ru-RU" sz="2100" dirty="0" smtClean="0">
              <a:latin typeface="Times New Roman" pitchFamily="18" charset="0"/>
              <a:cs typeface="Times New Roman" pitchFamily="18" charset="0"/>
            </a:endParaRPr>
          </a:p>
          <a:p>
            <a:pPr marL="514350" indent="-514350" algn="ctr">
              <a:buNone/>
            </a:pPr>
            <a:r>
              <a:rPr lang="ru-RU"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2</a:t>
            </a:r>
            <a:r>
              <a:rPr lang="ru-RU" sz="2100" dirty="0" smtClean="0">
                <a:latin typeface="Times New Roman" pitchFamily="18" charset="0"/>
                <a:cs typeface="Times New Roman" pitchFamily="18" charset="0"/>
              </a:rPr>
              <a:t>. Подготовка рабочего материала:</a:t>
            </a:r>
          </a:p>
          <a:p>
            <a:pPr marL="514350" indent="-514350" algn="ctr">
              <a:buNone/>
            </a:pPr>
            <a:r>
              <a:rPr lang="ru-RU"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 - </a:t>
            </a:r>
            <a:r>
              <a:rPr lang="ru-RU" sz="2100" dirty="0" smtClean="0">
                <a:latin typeface="Times New Roman" pitchFamily="18" charset="0"/>
                <a:cs typeface="Times New Roman" pitchFamily="18" charset="0"/>
              </a:rPr>
              <a:t>нарезать ткань;</a:t>
            </a:r>
          </a:p>
          <a:p>
            <a:pPr marL="514350" indent="-514350" algn="ctr">
              <a:buNone/>
            </a:pPr>
            <a:r>
              <a:rPr lang="ru-RU"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 - </a:t>
            </a:r>
            <a:r>
              <a:rPr lang="ru-RU" sz="2100" dirty="0" smtClean="0">
                <a:latin typeface="Times New Roman" pitchFamily="18" charset="0"/>
                <a:cs typeface="Times New Roman" pitchFamily="18" charset="0"/>
              </a:rPr>
              <a:t>разделить салфетки на слои;</a:t>
            </a:r>
          </a:p>
          <a:p>
            <a:pPr marL="514350" indent="-514350" algn="ctr">
              <a:buNone/>
            </a:pPr>
            <a:r>
              <a:rPr lang="ru-RU"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                             - </a:t>
            </a:r>
            <a:r>
              <a:rPr lang="ru-RU" sz="2100" dirty="0" smtClean="0">
                <a:latin typeface="Times New Roman" pitchFamily="18" charset="0"/>
                <a:cs typeface="Times New Roman" pitchFamily="18" charset="0"/>
              </a:rPr>
              <a:t>развести </a:t>
            </a:r>
            <a:r>
              <a:rPr lang="ru-RU" sz="2100" dirty="0" smtClean="0">
                <a:latin typeface="Times New Roman" pitchFamily="18" charset="0"/>
                <a:cs typeface="Times New Roman" pitchFamily="18" charset="0"/>
              </a:rPr>
              <a:t>клей (согласно инструкции).</a:t>
            </a:r>
            <a:endParaRPr lang="ru-RU" sz="2100" dirty="0" smtClean="0">
              <a:latin typeface="Times New Roman" pitchFamily="18" charset="0"/>
              <a:cs typeface="Times New Roman" pitchFamily="18" charset="0"/>
            </a:endParaRPr>
          </a:p>
          <a:p>
            <a:pPr marL="514350" indent="-514350" algn="r">
              <a:buNone/>
            </a:pPr>
            <a:endParaRPr lang="ru-RU" sz="2100" dirty="0" smtClean="0">
              <a:solidFill>
                <a:schemeClr val="accent2"/>
              </a:solidFill>
              <a:latin typeface="Times New Roman" pitchFamily="18" charset="0"/>
              <a:cs typeface="Times New Roman" pitchFamily="18" charset="0"/>
            </a:endParaRPr>
          </a:p>
          <a:p>
            <a:pPr marL="514350" indent="-514350" algn="ctr">
              <a:buNone/>
            </a:pPr>
            <a:r>
              <a:rPr lang="ru-RU" sz="2100" dirty="0" smtClean="0">
                <a:solidFill>
                  <a:schemeClr val="accent2"/>
                </a:solidFill>
                <a:latin typeface="Times New Roman" pitchFamily="18" charset="0"/>
                <a:cs typeface="Times New Roman" pitchFamily="18" charset="0"/>
              </a:rPr>
              <a:t>                                                       Материал </a:t>
            </a:r>
            <a:r>
              <a:rPr lang="ru-RU" sz="2100" dirty="0" smtClean="0">
                <a:solidFill>
                  <a:schemeClr val="accent2"/>
                </a:solidFill>
                <a:latin typeface="Times New Roman" pitchFamily="18" charset="0"/>
                <a:cs typeface="Times New Roman" pitchFamily="18" charset="0"/>
              </a:rPr>
              <a:t>по цвету подбираем таким</a:t>
            </a:r>
          </a:p>
          <a:p>
            <a:pPr marL="514350" indent="-514350" algn="ctr">
              <a:buNone/>
            </a:pPr>
            <a:r>
              <a:rPr lang="ru-RU" sz="2100" dirty="0" smtClean="0">
                <a:solidFill>
                  <a:schemeClr val="accent2"/>
                </a:solidFill>
                <a:latin typeface="Times New Roman" pitchFamily="18" charset="0"/>
                <a:cs typeface="Times New Roman" pitchFamily="18" charset="0"/>
              </a:rPr>
              <a:t>                                              </a:t>
            </a:r>
            <a:r>
              <a:rPr lang="ru-RU" sz="2100" dirty="0" smtClean="0">
                <a:solidFill>
                  <a:schemeClr val="accent2"/>
                </a:solidFill>
                <a:latin typeface="Times New Roman" pitchFamily="18" charset="0"/>
                <a:cs typeface="Times New Roman" pitchFamily="18" charset="0"/>
              </a:rPr>
              <a:t>образом</a:t>
            </a:r>
            <a:r>
              <a:rPr lang="ru-RU" sz="2100" dirty="0" smtClean="0">
                <a:solidFill>
                  <a:schemeClr val="accent2"/>
                </a:solidFill>
                <a:latin typeface="Times New Roman" pitchFamily="18" charset="0"/>
                <a:cs typeface="Times New Roman" pitchFamily="18" charset="0"/>
              </a:rPr>
              <a:t>, чтобы он гармонично </a:t>
            </a:r>
          </a:p>
          <a:p>
            <a:pPr marL="514350" indent="-514350" algn="ctr">
              <a:buNone/>
            </a:pPr>
            <a:r>
              <a:rPr lang="ru-RU" sz="2100" dirty="0" smtClean="0">
                <a:solidFill>
                  <a:schemeClr val="accent2"/>
                </a:solidFill>
                <a:latin typeface="Times New Roman" pitchFamily="18" charset="0"/>
                <a:cs typeface="Times New Roman" pitchFamily="18" charset="0"/>
              </a:rPr>
              <a:t>                                              </a:t>
            </a:r>
            <a:r>
              <a:rPr lang="ru-RU" sz="2100" dirty="0" smtClean="0">
                <a:solidFill>
                  <a:schemeClr val="accent2"/>
                </a:solidFill>
                <a:latin typeface="Times New Roman" pitchFamily="18" charset="0"/>
                <a:cs typeface="Times New Roman" pitchFamily="18" charset="0"/>
              </a:rPr>
              <a:t>сочетался </a:t>
            </a:r>
            <a:r>
              <a:rPr lang="ru-RU" sz="2100" dirty="0" smtClean="0">
                <a:solidFill>
                  <a:schemeClr val="accent2"/>
                </a:solidFill>
                <a:latin typeface="Times New Roman" pitchFamily="18" charset="0"/>
                <a:cs typeface="Times New Roman" pitchFamily="18" charset="0"/>
              </a:rPr>
              <a:t>(ткань и нитки были </a:t>
            </a:r>
          </a:p>
          <a:p>
            <a:pPr marL="514350" indent="-514350" algn="ctr">
              <a:buNone/>
            </a:pPr>
            <a:r>
              <a:rPr lang="ru-RU" sz="2100" dirty="0" smtClean="0">
                <a:solidFill>
                  <a:schemeClr val="accent2"/>
                </a:solidFill>
                <a:latin typeface="Times New Roman" pitchFamily="18" charset="0"/>
                <a:cs typeface="Times New Roman" pitchFamily="18" charset="0"/>
              </a:rPr>
              <a:t>                                    </a:t>
            </a:r>
            <a:r>
              <a:rPr lang="ru-RU" sz="2100" dirty="0" smtClean="0">
                <a:solidFill>
                  <a:schemeClr val="accent2"/>
                </a:solidFill>
                <a:latin typeface="Times New Roman" pitchFamily="18" charset="0"/>
                <a:cs typeface="Times New Roman" pitchFamily="18" charset="0"/>
              </a:rPr>
              <a:t>контрастными </a:t>
            </a:r>
            <a:r>
              <a:rPr lang="ru-RU" sz="2100" dirty="0" smtClean="0">
                <a:solidFill>
                  <a:schemeClr val="accent2"/>
                </a:solidFill>
                <a:latin typeface="Times New Roman" pitchFamily="18" charset="0"/>
                <a:cs typeface="Times New Roman" pitchFamily="18" charset="0"/>
              </a:rPr>
              <a:t>по цвету).</a:t>
            </a:r>
          </a:p>
          <a:p>
            <a:pPr marL="514350" indent="-514350">
              <a:buNone/>
            </a:pPr>
            <a:endParaRPr lang="ru-RU" sz="4900" dirty="0" smtClean="0"/>
          </a:p>
          <a:p>
            <a:pPr marL="514350" indent="-514350">
              <a:buNone/>
            </a:pPr>
            <a:endParaRPr lang="ru-RU" sz="4900" dirty="0" smtClean="0"/>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реша\Desktop\для презентации\IMG_2584.JPG"/>
          <p:cNvPicPr>
            <a:picLocks noChangeAspect="1" noChangeArrowheads="1"/>
          </p:cNvPicPr>
          <p:nvPr/>
        </p:nvPicPr>
        <p:blipFill>
          <a:blip r:embed="rId2" cstate="print">
            <a:lum bright="-20000" contrast="-10000"/>
          </a:blip>
          <a:srcRect/>
          <a:stretch>
            <a:fillRect/>
          </a:stretch>
        </p:blipFill>
        <p:spPr bwMode="auto">
          <a:xfrm>
            <a:off x="2267744" y="1484784"/>
            <a:ext cx="4608128" cy="2591870"/>
          </a:xfrm>
          <a:prstGeom prst="rect">
            <a:avLst/>
          </a:prstGeom>
          <a:noFill/>
          <a:effectLst>
            <a:softEdge rad="635000"/>
          </a:effectLst>
        </p:spPr>
      </p:pic>
      <p:pic>
        <p:nvPicPr>
          <p:cNvPr id="2050" name="Picture 2" descr="C:\Users\реша\Desktop\для презентации\IMG_2583.JPG"/>
          <p:cNvPicPr>
            <a:picLocks noChangeAspect="1" noChangeArrowheads="1"/>
          </p:cNvPicPr>
          <p:nvPr/>
        </p:nvPicPr>
        <p:blipFill>
          <a:blip r:embed="rId3" cstate="print">
            <a:lum bright="-10000" contrast="-10000"/>
          </a:blip>
          <a:srcRect/>
          <a:stretch>
            <a:fillRect/>
          </a:stretch>
        </p:blipFill>
        <p:spPr bwMode="auto">
          <a:xfrm>
            <a:off x="4932040" y="0"/>
            <a:ext cx="4211960" cy="2699850"/>
          </a:xfrm>
          <a:prstGeom prst="rect">
            <a:avLst/>
          </a:prstGeom>
          <a:noFill/>
          <a:effectLst>
            <a:softEdge rad="635000"/>
          </a:effectLst>
        </p:spPr>
      </p:pic>
      <p:sp>
        <p:nvSpPr>
          <p:cNvPr id="2" name="Прямоугольник 1"/>
          <p:cNvSpPr/>
          <p:nvPr/>
        </p:nvSpPr>
        <p:spPr>
          <a:xfrm>
            <a:off x="611560" y="476672"/>
            <a:ext cx="5328592" cy="1938992"/>
          </a:xfrm>
          <a:prstGeom prst="rect">
            <a:avLst/>
          </a:prstGeom>
        </p:spPr>
        <p:txBody>
          <a:bodyPr wrap="square">
            <a:spAutoFit/>
          </a:bodyPr>
          <a:lstStyle/>
          <a:p>
            <a:pPr>
              <a:buNone/>
            </a:pPr>
            <a:r>
              <a:rPr lang="ru-RU" sz="2000" dirty="0" smtClean="0">
                <a:latin typeface="Times New Roman" pitchFamily="18" charset="0"/>
                <a:cs typeface="Times New Roman" pitchFamily="18" charset="0"/>
              </a:rPr>
              <a:t>3. На часть расстеленной сетки, по кругу, выкладывается тонким слоем подготовленный материал: нитки, шерсть, мелкие отрезки ткани, салфетки. Накрывается второй половиной сетки и </a:t>
            </a:r>
          </a:p>
          <a:p>
            <a:pPr>
              <a:buNone/>
            </a:pPr>
            <a:r>
              <a:rPr lang="ru-RU" sz="2000" dirty="0" smtClean="0">
                <a:latin typeface="Times New Roman" pitchFamily="18" charset="0"/>
                <a:cs typeface="Times New Roman" pitchFamily="18" charset="0"/>
              </a:rPr>
              <a:t>промазывается клеем. </a:t>
            </a:r>
            <a:endParaRPr lang="ru-RU" sz="1000" dirty="0" smtClean="0"/>
          </a:p>
        </p:txBody>
      </p:sp>
      <p:sp>
        <p:nvSpPr>
          <p:cNvPr id="6" name="Прямоугольник 5"/>
          <p:cNvSpPr/>
          <p:nvPr/>
        </p:nvSpPr>
        <p:spPr>
          <a:xfrm>
            <a:off x="4067944" y="3861048"/>
            <a:ext cx="4464496" cy="1323439"/>
          </a:xfrm>
          <a:prstGeom prst="rect">
            <a:avLst/>
          </a:prstGeom>
        </p:spPr>
        <p:txBody>
          <a:bodyPr wrap="square">
            <a:spAutoFit/>
          </a:bodyPr>
          <a:lstStyle/>
          <a:p>
            <a:pPr>
              <a:buNone/>
            </a:pPr>
            <a:r>
              <a:rPr lang="ru-RU" sz="2000" dirty="0" smtClean="0">
                <a:latin typeface="Times New Roman" pitchFamily="18" charset="0"/>
                <a:cs typeface="Times New Roman" pitchFamily="18" charset="0"/>
              </a:rPr>
              <a:t>4. Затем выкладывается еще три-четыре слоя.  </a:t>
            </a:r>
          </a:p>
          <a:p>
            <a:pPr>
              <a:buNone/>
            </a:pPr>
            <a:r>
              <a:rPr lang="ru-RU" sz="2000" dirty="0" smtClean="0">
                <a:latin typeface="Times New Roman" pitchFamily="18" charset="0"/>
                <a:cs typeface="Times New Roman" pitchFamily="18" charset="0"/>
              </a:rPr>
              <a:t>    Всего толщина готового пласта не должна превышать 5 мм.</a:t>
            </a:r>
          </a:p>
        </p:txBody>
      </p:sp>
      <p:pic>
        <p:nvPicPr>
          <p:cNvPr id="2052" name="Picture 4" descr="C:\Users\реша\Desktop\для презентации\IMG_2605.JPG"/>
          <p:cNvPicPr>
            <a:picLocks noChangeAspect="1" noChangeArrowheads="1"/>
          </p:cNvPicPr>
          <p:nvPr/>
        </p:nvPicPr>
        <p:blipFill>
          <a:blip r:embed="rId4" cstate="print">
            <a:lum bright="-20000" contrast="-10000"/>
          </a:blip>
          <a:srcRect/>
          <a:stretch>
            <a:fillRect/>
          </a:stretch>
        </p:blipFill>
        <p:spPr bwMode="auto">
          <a:xfrm>
            <a:off x="251520" y="2780928"/>
            <a:ext cx="3528000" cy="3936499"/>
          </a:xfrm>
          <a:prstGeom prst="rect">
            <a:avLst/>
          </a:prstGeom>
          <a:noFill/>
          <a:effectLst>
            <a:softEdge rad="635000"/>
          </a:effectLst>
        </p:spPr>
      </p:pic>
      <p:sp>
        <p:nvSpPr>
          <p:cNvPr id="7" name="Прямоугольник 6"/>
          <p:cNvSpPr/>
          <p:nvPr/>
        </p:nvSpPr>
        <p:spPr>
          <a:xfrm>
            <a:off x="3995936" y="5157192"/>
            <a:ext cx="4896544" cy="1323439"/>
          </a:xfrm>
          <a:prstGeom prst="rect">
            <a:avLst/>
          </a:prstGeom>
        </p:spPr>
        <p:txBody>
          <a:bodyPr wrap="square">
            <a:spAutoFit/>
          </a:bodyPr>
          <a:lstStyle/>
          <a:p>
            <a:pPr>
              <a:buFont typeface="Arial" pitchFamily="34" charset="0"/>
              <a:buChar char="•"/>
            </a:pPr>
            <a:r>
              <a:rPr lang="ru-RU" i="1" dirty="0" smtClean="0">
                <a:latin typeface="Times New Roman" pitchFamily="18" charset="0"/>
                <a:cs typeface="Times New Roman" pitchFamily="18" charset="0"/>
              </a:rPr>
              <a:t> </a:t>
            </a:r>
            <a:r>
              <a:rPr lang="ru-RU" sz="2000" i="1" dirty="0" smtClean="0">
                <a:solidFill>
                  <a:schemeClr val="accent2"/>
                </a:solidFill>
                <a:latin typeface="Times New Roman" pitchFamily="18" charset="0"/>
                <a:cs typeface="Times New Roman" pitchFamily="18" charset="0"/>
              </a:rPr>
              <a:t>Если вы использовали только ткань и </a:t>
            </a:r>
          </a:p>
          <a:p>
            <a:r>
              <a:rPr lang="ru-RU" sz="2000" i="1" dirty="0" smtClean="0">
                <a:solidFill>
                  <a:schemeClr val="accent2"/>
                </a:solidFill>
                <a:latin typeface="Times New Roman" pitchFamily="18" charset="0"/>
                <a:cs typeface="Times New Roman" pitchFamily="18" charset="0"/>
              </a:rPr>
              <a:t>салфетки, то лист получится твердым,</a:t>
            </a:r>
          </a:p>
          <a:p>
            <a:r>
              <a:rPr lang="ru-RU" sz="2000" i="1" dirty="0" smtClean="0">
                <a:solidFill>
                  <a:schemeClr val="accent2"/>
                </a:solidFill>
                <a:latin typeface="Times New Roman" pitchFamily="18" charset="0"/>
                <a:cs typeface="Times New Roman" pitchFamily="18" charset="0"/>
              </a:rPr>
              <a:t>а если в составе присутствует шерсть, то лист будет более мягким.</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1459</TotalTime>
  <Words>1601</Words>
  <Application>Microsoft Office PowerPoint</Application>
  <PresentationFormat>Экран (4:3)</PresentationFormat>
  <Paragraphs>165</Paragraphs>
  <Slides>18</Slides>
  <Notes>1</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6" baseType="lpstr">
      <vt:lpstr>Arial</vt:lpstr>
      <vt:lpstr>Calibri</vt:lpstr>
      <vt:lpstr>Cambria</vt:lpstr>
      <vt:lpstr>Rockwell</vt:lpstr>
      <vt:lpstr>Times New Roman</vt:lpstr>
      <vt:lpstr>Wingdings 2</vt:lpstr>
      <vt:lpstr>Литейная</vt:lpstr>
      <vt:lpstr>Документ Microsoft Word</vt:lpstr>
      <vt:lpstr>       муниципальное бюджетное учреждение  дополнительного образования «Детская школа искусств № 1 имени Петра Андреевича Фролова Энгельсского муниципального района»</vt:lpstr>
      <vt:lpstr>Содержание:</vt:lpstr>
      <vt:lpstr>Аннотация.</vt:lpstr>
      <vt:lpstr>Введение :</vt:lpstr>
      <vt:lpstr>Презентация PowerPoint</vt:lpstr>
      <vt:lpstr>Презентация PowerPoint</vt:lpstr>
      <vt:lpstr>О  материале необходимом для работы:</vt:lpstr>
      <vt:lpstr>Последовательность работы: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Список используемых источников:</vt:lpstr>
      <vt:lpstr>Рецензия.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117</cp:revision>
  <dcterms:modified xsi:type="dcterms:W3CDTF">2023-10-18T12:09:49Z</dcterms:modified>
</cp:coreProperties>
</file>