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sldIdLst>
    <p:sldId id="256" r:id="rId3"/>
    <p:sldId id="299" r:id="rId4"/>
    <p:sldId id="273" r:id="rId5"/>
    <p:sldId id="258" r:id="rId6"/>
    <p:sldId id="269" r:id="rId7"/>
    <p:sldId id="260" r:id="rId8"/>
    <p:sldId id="279" r:id="rId9"/>
    <p:sldId id="282" r:id="rId10"/>
    <p:sldId id="283" r:id="rId11"/>
    <p:sldId id="284" r:id="rId12"/>
    <p:sldId id="285" r:id="rId13"/>
    <p:sldId id="286" r:id="rId14"/>
    <p:sldId id="287" r:id="rId15"/>
    <p:sldId id="297" r:id="rId16"/>
    <p:sldId id="272" r:id="rId17"/>
    <p:sldId id="274" r:id="rId18"/>
    <p:sldId id="275" r:id="rId19"/>
    <p:sldId id="276" r:id="rId20"/>
    <p:sldId id="277" r:id="rId21"/>
    <p:sldId id="278" r:id="rId22"/>
    <p:sldId id="291" r:id="rId23"/>
    <p:sldId id="302" r:id="rId24"/>
    <p:sldId id="296" r:id="rId25"/>
    <p:sldId id="288" r:id="rId26"/>
    <p:sldId id="304" r:id="rId27"/>
    <p:sldId id="303" r:id="rId28"/>
    <p:sldId id="306" r:id="rId29"/>
    <p:sldId id="30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0" autoAdjust="0"/>
    <p:restoredTop sz="97570" autoAdjust="0"/>
  </p:normalViewPr>
  <p:slideViewPr>
    <p:cSldViewPr>
      <p:cViewPr>
        <p:scale>
          <a:sx n="89" d="100"/>
          <a:sy n="89" d="100"/>
        </p:scale>
        <p:origin x="-612" y="-78"/>
      </p:cViewPr>
      <p:guideLst>
        <p:guide orient="horz" pos="2160"/>
        <p:guide pos="2880"/>
      </p:guideLst>
    </p:cSldViewPr>
  </p:slideViewPr>
  <p:outlineViewPr>
    <p:cViewPr>
      <p:scale>
        <a:sx n="33" d="100"/>
        <a:sy n="33" d="100"/>
      </p:scale>
      <p:origin x="27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194223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35134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17313190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17868240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2822130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6C27981-9061-43C7-B2EB-8F4EE158C6DF}"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437C770-1A97-4D92-829B-2DC3BF2A9D82}"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C27981-9061-43C7-B2EB-8F4EE158C6DF}"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37C770-1A97-4D92-829B-2DC3BF2A9D82}" type="datetimeFigureOut">
              <a:rPr lang="ru-RU" smtClean="0"/>
              <a:pPr/>
              <a:t>05.05.2020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C27981-9061-43C7-B2EB-8F4EE158C6DF}" type="slidenum">
              <a:rPr lang="ru-RU" smtClean="0"/>
              <a:pPr/>
              <a:t>‹#›</a:t>
            </a:fld>
            <a:endParaRPr lang="ru-RU"/>
          </a:p>
        </p:txBody>
      </p:sp>
    </p:spTree>
    <p:extLst>
      <p:ext uri="{BB962C8B-B14F-4D97-AF65-F5344CB8AC3E}">
        <p14:creationId xmlns:p14="http://schemas.microsoft.com/office/powerpoint/2010/main" xmlns="" val="2985435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362849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339836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394526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399220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399032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183669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EF81A2-CD58-42EE-A7EE-42B091AEB49B}" type="datetimeFigureOut">
              <a:rPr lang="ru-RU" smtClean="0"/>
              <a:pPr/>
              <a:t>05.05.2020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113168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F81A2-CD58-42EE-A7EE-42B091AEB49B}" type="datetimeFigureOut">
              <a:rPr lang="ru-RU" smtClean="0"/>
              <a:pPr/>
              <a:t>05.05.2020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664D0-5D64-4BBB-B99A-D463FC9ADA1F}" type="slidenum">
              <a:rPr lang="ru-RU" smtClean="0"/>
              <a:pPr/>
              <a:t>‹#›</a:t>
            </a:fld>
            <a:endParaRPr lang="ru-RU"/>
          </a:p>
        </p:txBody>
      </p:sp>
    </p:spTree>
    <p:extLst>
      <p:ext uri="{BB962C8B-B14F-4D97-AF65-F5344CB8AC3E}">
        <p14:creationId xmlns:p14="http://schemas.microsoft.com/office/powerpoint/2010/main" xmlns="" val="4076188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437C770-1A97-4D92-829B-2DC3BF2A9D82}" type="datetimeFigureOut">
              <a:rPr lang="ru-RU" smtClean="0"/>
              <a:pPr/>
              <a:t>05.05.2020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6C27981-9061-43C7-B2EB-8F4EE158C6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85"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32656"/>
            <a:ext cx="8352928" cy="596014"/>
          </a:xfrm>
        </p:spPr>
        <p:txBody>
          <a:bodyPr>
            <a:noAutofit/>
          </a:bodyPr>
          <a:lstStyle/>
          <a:p>
            <a:pPr algn="ctr"/>
            <a:r>
              <a:rPr lang="ru-RU" sz="1800" dirty="0" smtClean="0">
                <a:solidFill>
                  <a:schemeClr val="tx1"/>
                </a:solidFill>
                <a:latin typeface="Times New Roman" pitchFamily="18" charset="0"/>
                <a:cs typeface="Times New Roman" pitchFamily="18" charset="0"/>
              </a:rPr>
              <a:t>Муниципальное бюджетное дошкольное образовательное учреждение «Детский сад №70 «</a:t>
            </a:r>
            <a:r>
              <a:rPr lang="ru-RU" sz="1800" dirty="0" err="1" smtClean="0">
                <a:solidFill>
                  <a:schemeClr val="tx1"/>
                </a:solidFill>
                <a:latin typeface="Times New Roman" pitchFamily="18" charset="0"/>
                <a:cs typeface="Times New Roman" pitchFamily="18" charset="0"/>
              </a:rPr>
              <a:t>Кэрэчээнэ</a:t>
            </a:r>
            <a:r>
              <a:rPr lang="ru-RU" sz="1800" dirty="0" smtClean="0">
                <a:solidFill>
                  <a:schemeClr val="tx1"/>
                </a:solidFill>
                <a:latin typeface="Times New Roman" pitchFamily="18" charset="0"/>
                <a:cs typeface="Times New Roman" pitchFamily="18" charset="0"/>
              </a:rPr>
              <a:t>» городского округа «город Якутск»</a:t>
            </a:r>
            <a:endParaRPr lang="ru-RU" sz="1800" dirty="0">
              <a:solidFill>
                <a:schemeClr val="tx1"/>
              </a:solidFill>
              <a:latin typeface="Times New Roman" pitchFamily="18" charset="0"/>
              <a:cs typeface="Times New Roman" pitchFamily="18" charset="0"/>
            </a:endParaRPr>
          </a:p>
        </p:txBody>
      </p:sp>
      <p:sp>
        <p:nvSpPr>
          <p:cNvPr id="8" name="Подзаголовок 7"/>
          <p:cNvSpPr>
            <a:spLocks noGrp="1"/>
          </p:cNvSpPr>
          <p:nvPr>
            <p:ph type="subTitle" idx="1"/>
          </p:nvPr>
        </p:nvSpPr>
        <p:spPr>
          <a:xfrm>
            <a:off x="395536" y="1052736"/>
            <a:ext cx="4608512" cy="5472608"/>
          </a:xfrm>
        </p:spPr>
        <p:txBody>
          <a:bodyPr>
            <a:normAutofit fontScale="85000" lnSpcReduction="20000"/>
          </a:bodyPr>
          <a:lstStyle/>
          <a:p>
            <a:pPr algn="ctr"/>
            <a:endParaRPr lang="sah-RU" sz="4000" b="1" dirty="0" smtClean="0">
              <a:solidFill>
                <a:schemeClr val="tx1"/>
              </a:solidFill>
              <a:latin typeface="Times New Roman" pitchFamily="18" charset="0"/>
              <a:cs typeface="Times New Roman" pitchFamily="18" charset="0"/>
            </a:endParaRPr>
          </a:p>
          <a:p>
            <a:pPr algn="ctr"/>
            <a:endParaRPr lang="sah-RU" sz="4000" b="1" dirty="0" smtClean="0">
              <a:solidFill>
                <a:schemeClr val="tx1"/>
              </a:solidFill>
              <a:latin typeface="Times New Roman" pitchFamily="18" charset="0"/>
              <a:cs typeface="Times New Roman" pitchFamily="18" charset="0"/>
            </a:endParaRPr>
          </a:p>
          <a:p>
            <a:pPr algn="ctr"/>
            <a:r>
              <a:rPr lang="ru-RU" sz="3600" b="1" dirty="0" smtClean="0">
                <a:solidFill>
                  <a:schemeClr val="tx1"/>
                </a:solidFill>
                <a:latin typeface="Times New Roman" pitchFamily="18" charset="0"/>
                <a:cs typeface="Times New Roman" pitchFamily="18" charset="0"/>
              </a:rPr>
              <a:t>Приобщение к искусству детей дошкольного возраста посредством самодельных </a:t>
            </a:r>
            <a:r>
              <a:rPr lang="ru-RU" sz="3600" b="1" dirty="0" smtClean="0">
                <a:solidFill>
                  <a:schemeClr val="tx1"/>
                </a:solidFill>
                <a:latin typeface="Times New Roman" pitchFamily="18" charset="0"/>
                <a:cs typeface="Times New Roman" pitchFamily="18" charset="0"/>
              </a:rPr>
              <a:t>авторских шумовых </a:t>
            </a:r>
            <a:r>
              <a:rPr lang="ru-RU" sz="3600" b="1" dirty="0" smtClean="0">
                <a:solidFill>
                  <a:schemeClr val="tx1"/>
                </a:solidFill>
                <a:latin typeface="Times New Roman" pitchFamily="18" charset="0"/>
                <a:cs typeface="Times New Roman" pitchFamily="18" charset="0"/>
              </a:rPr>
              <a:t>музыкальных инструментов</a:t>
            </a:r>
            <a:endParaRPr lang="sah-RU" sz="3600" b="1" dirty="0" smtClean="0">
              <a:solidFill>
                <a:schemeClr val="tx1"/>
              </a:solidFill>
              <a:latin typeface="Times New Roman" pitchFamily="18" charset="0"/>
              <a:cs typeface="Times New Roman" pitchFamily="18" charset="0"/>
            </a:endParaRPr>
          </a:p>
          <a:p>
            <a:pPr algn="ctr"/>
            <a:endParaRPr lang="sah-RU" sz="4000" b="1" dirty="0" smtClean="0">
              <a:solidFill>
                <a:schemeClr val="tx1"/>
              </a:solidFill>
              <a:latin typeface="Times New Roman" pitchFamily="18" charset="0"/>
              <a:cs typeface="Times New Roman" pitchFamily="18" charset="0"/>
            </a:endParaRPr>
          </a:p>
          <a:p>
            <a:r>
              <a:rPr lang="sah-RU" sz="2100" dirty="0" smtClean="0">
                <a:solidFill>
                  <a:schemeClr val="tx1"/>
                </a:solidFill>
                <a:latin typeface="Times New Roman" pitchFamily="18" charset="0"/>
                <a:cs typeface="Times New Roman" pitchFamily="18" charset="0"/>
              </a:rPr>
              <a:t>Выполнила: </a:t>
            </a:r>
            <a:endParaRPr lang="sah-RU" sz="2100" dirty="0" smtClean="0">
              <a:solidFill>
                <a:schemeClr val="tx1"/>
              </a:solidFill>
              <a:latin typeface="Times New Roman" pitchFamily="18" charset="0"/>
              <a:cs typeface="Times New Roman" pitchFamily="18" charset="0"/>
            </a:endParaRPr>
          </a:p>
          <a:p>
            <a:r>
              <a:rPr lang="sah-RU" sz="2100" dirty="0" smtClean="0">
                <a:solidFill>
                  <a:schemeClr val="tx1"/>
                </a:solidFill>
                <a:latin typeface="Times New Roman" pitchFamily="18" charset="0"/>
                <a:cs typeface="Times New Roman" pitchFamily="18" charset="0"/>
              </a:rPr>
              <a:t>Ксенофонтова Галина К</a:t>
            </a:r>
            <a:r>
              <a:rPr lang="sah-RU" sz="2100" dirty="0" smtClean="0">
                <a:solidFill>
                  <a:schemeClr val="tx1"/>
                </a:solidFill>
                <a:latin typeface="Times New Roman" pitchFamily="18" charset="0"/>
                <a:cs typeface="Times New Roman" pitchFamily="18" charset="0"/>
              </a:rPr>
              <a:t>имовна</a:t>
            </a:r>
            <a:endParaRPr lang="sah-RU" sz="2100" dirty="0" smtClean="0">
              <a:solidFill>
                <a:schemeClr val="tx1"/>
              </a:solidFill>
              <a:latin typeface="Times New Roman" pitchFamily="18" charset="0"/>
              <a:cs typeface="Times New Roman" pitchFamily="18" charset="0"/>
            </a:endParaRPr>
          </a:p>
          <a:p>
            <a:r>
              <a:rPr lang="ru-RU" sz="2100" dirty="0" smtClean="0">
                <a:solidFill>
                  <a:schemeClr val="tx1"/>
                </a:solidFill>
                <a:latin typeface="Times New Roman" pitchFamily="18" charset="0"/>
                <a:cs typeface="Times New Roman" pitchFamily="18" charset="0"/>
              </a:rPr>
              <a:t>музыкальный</a:t>
            </a:r>
            <a:r>
              <a:rPr lang="sah-RU" sz="2100" dirty="0" smtClean="0">
                <a:solidFill>
                  <a:schemeClr val="tx1"/>
                </a:solidFill>
                <a:latin typeface="Times New Roman" pitchFamily="18" charset="0"/>
                <a:cs typeface="Times New Roman" pitchFamily="18" charset="0"/>
              </a:rPr>
              <a:t> руководитель</a:t>
            </a:r>
            <a:endParaRPr lang="ru-RU" sz="2100" dirty="0">
              <a:solidFill>
                <a:schemeClr val="tx1"/>
              </a:solidFill>
              <a:latin typeface="Times New Roman" pitchFamily="18" charset="0"/>
              <a:cs typeface="Times New Roman" pitchFamily="18" charset="0"/>
            </a:endParaRPr>
          </a:p>
        </p:txBody>
      </p:sp>
      <p:pic>
        <p:nvPicPr>
          <p:cNvPr id="2050" name="Picture 2" descr="C:\Users\Эдуард\Desktop\Новая папка (2)\IMG-20160428-WA0071.jpg"/>
          <p:cNvPicPr>
            <a:picLocks noChangeAspect="1" noChangeArrowheads="1"/>
          </p:cNvPicPr>
          <p:nvPr/>
        </p:nvPicPr>
        <p:blipFill>
          <a:blip r:embed="rId2" cstate="print">
            <a:lum bright="3000" contrast="5000"/>
          </a:blip>
          <a:srcRect/>
          <a:stretch>
            <a:fillRect/>
          </a:stretch>
        </p:blipFill>
        <p:spPr bwMode="auto">
          <a:xfrm>
            <a:off x="5004048" y="1844824"/>
            <a:ext cx="3744416" cy="4680520"/>
          </a:xfrm>
          <a:prstGeom prst="rect">
            <a:avLst/>
          </a:prstGeom>
          <a:noFill/>
        </p:spPr>
      </p:pic>
    </p:spTree>
    <p:extLst>
      <p:ext uri="{BB962C8B-B14F-4D97-AF65-F5344CB8AC3E}">
        <p14:creationId xmlns:p14="http://schemas.microsoft.com/office/powerpoint/2010/main" xmlns="" val="1769253848"/>
      </p:ext>
    </p:extLst>
  </p:cSld>
  <p:clrMapOvr>
    <a:masterClrMapping/>
  </p:clrMapOvr>
  <p:transition spd="slow"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err="1" smtClean="0">
                <a:latin typeface="Times New Roman" pitchFamily="18" charset="0"/>
                <a:cs typeface="Times New Roman" pitchFamily="18" charset="0"/>
              </a:rPr>
              <a:t>Тобугурас</a:t>
            </a:r>
            <a:endParaRPr lang="ru-RU" sz="40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251520" y="1340768"/>
            <a:ext cx="4244280" cy="4785395"/>
          </a:xfrm>
        </p:spPr>
        <p:txBody>
          <a:bodyPr>
            <a:normAutofit fontScale="92500" lnSpcReduction="10000"/>
          </a:bodyPr>
          <a:lstStyle/>
          <a:p>
            <a:pPr>
              <a:buNone/>
            </a:pPr>
            <a:r>
              <a:rPr lang="ru-RU" dirty="0" smtClean="0">
                <a:latin typeface="Times New Roman" pitchFamily="18" charset="0"/>
                <a:cs typeface="Times New Roman" pitchFamily="18" charset="0"/>
              </a:rPr>
              <a:t>           Рукоятка с двух сторон, этого шумового инструмента сделана из сосны. А материал фигурчатой основы –это картон из под линолеума. Украшена деревянными бусами и нарисована узорами. При встряхивании внутренние и внешние бусы издают звуки.     </a:t>
            </a:r>
          </a:p>
        </p:txBody>
      </p:sp>
      <p:pic>
        <p:nvPicPr>
          <p:cNvPr id="4098" name="Picture 2"/>
          <p:cNvPicPr>
            <a:picLocks noGrp="1" noChangeAspect="1" noChangeArrowheads="1"/>
          </p:cNvPicPr>
          <p:nvPr>
            <p:ph sz="half" idx="2"/>
          </p:nvPr>
        </p:nvPicPr>
        <p:blipFill>
          <a:blip r:embed="rId2" cstate="print">
            <a:lum bright="29000" contrast="24000"/>
          </a:blip>
          <a:srcRect/>
          <a:stretch>
            <a:fillRect/>
          </a:stretch>
        </p:blipFill>
        <p:spPr bwMode="auto">
          <a:xfrm>
            <a:off x="4648200" y="1484784"/>
            <a:ext cx="4038600" cy="44644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Чугдаарай</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чуор</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чугдаар</a:t>
            </a:r>
            <a:r>
              <a:rPr lang="ru-RU" sz="4000" dirty="0" smtClean="0">
                <a:latin typeface="Times New Roman" pitchFamily="18" charset="0"/>
                <a:cs typeface="Times New Roman" pitchFamily="18" charset="0"/>
              </a:rPr>
              <a:t> </a:t>
            </a:r>
            <a:endParaRPr lang="ru-RU" sz="40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258816" cy="4709120"/>
          </a:xfrm>
        </p:spPr>
        <p:txBody>
          <a:bodyPr>
            <a:normAutofit fontScale="92500" lnSpcReduction="20000"/>
          </a:bodyPr>
          <a:lstStyle/>
          <a:p>
            <a:pPr>
              <a:buNone/>
            </a:pPr>
            <a:r>
              <a:rPr lang="ru-RU" dirty="0" smtClean="0">
                <a:latin typeface="Times New Roman" pitchFamily="18" charset="0"/>
                <a:cs typeface="Times New Roman" pitchFamily="18" charset="0"/>
              </a:rPr>
              <a:t>           Чтобы дети научились  и стремились к яркому и прекрасному, сделан и этот инструмент.</a:t>
            </a:r>
            <a:r>
              <a:rPr lang="ru-RU" dirty="0" smtClean="0">
                <a:solidFill>
                  <a:srgbClr val="FF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Звонкие и звучащие бубенчики  издают звук, словно маленькие дети радостно и игриво смеются. Украшен натуральной кожей и конскими волосами. Для транспортировки есть специальная подставка.</a:t>
            </a:r>
            <a:endParaRPr lang="ru-RU" dirty="0">
              <a:solidFill>
                <a:srgbClr val="FF0000"/>
              </a:solidFill>
              <a:latin typeface="Times New Roman" pitchFamily="18" charset="0"/>
              <a:cs typeface="Times New Roman" pitchFamily="18" charset="0"/>
            </a:endParaRPr>
          </a:p>
        </p:txBody>
      </p:sp>
      <p:pic>
        <p:nvPicPr>
          <p:cNvPr id="5124" name="Picture 4"/>
          <p:cNvPicPr>
            <a:picLocks noGrp="1" noChangeAspect="1" noChangeArrowheads="1"/>
          </p:cNvPicPr>
          <p:nvPr>
            <p:ph sz="half" idx="2"/>
          </p:nvPr>
        </p:nvPicPr>
        <p:blipFill>
          <a:blip r:embed="rId2" cstate="print">
            <a:lum bright="19000" contrast="44000"/>
          </a:blip>
          <a:srcRect/>
          <a:stretch>
            <a:fillRect/>
          </a:stretch>
        </p:blipFill>
        <p:spPr bwMode="auto">
          <a:xfrm rot="5400000">
            <a:off x="4535995" y="2096857"/>
            <a:ext cx="4464497" cy="3672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err="1" smtClean="0">
                <a:latin typeface="Times New Roman" pitchFamily="18" charset="0"/>
                <a:cs typeface="Times New Roman" pitchFamily="18" charset="0"/>
              </a:rPr>
              <a:t>Кылыгырай</a:t>
            </a:r>
            <a:endParaRPr lang="ru-RU" sz="4000" b="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85000" lnSpcReduction="20000"/>
          </a:bodyPr>
          <a:lstStyle/>
          <a:p>
            <a:pPr>
              <a:buNone/>
            </a:pPr>
            <a:r>
              <a:rPr lang="sah-RU" sz="3200" dirty="0" smtClean="0">
                <a:latin typeface="Times New Roman" pitchFamily="18" charset="0"/>
                <a:cs typeface="Times New Roman" pitchFamily="18" charset="0"/>
              </a:rPr>
              <a:t>         Этот инструмент напоминает на детскую рогатку. Нанизанные на ней оленьи кости, копытца и бубенчики хорошо звучат в детских песнях, которая издает необычный яркий звук. Украшена нарисованными орнаментами.</a:t>
            </a:r>
            <a:endParaRPr lang="ru-RU" sz="3200" dirty="0">
              <a:solidFill>
                <a:srgbClr val="FF0000"/>
              </a:solidFill>
              <a:latin typeface="Times New Roman" pitchFamily="18" charset="0"/>
              <a:cs typeface="Times New Roman" pitchFamily="18" charset="0"/>
            </a:endParaRPr>
          </a:p>
        </p:txBody>
      </p:sp>
      <p:pic>
        <p:nvPicPr>
          <p:cNvPr id="6146" name="Picture 2"/>
          <p:cNvPicPr>
            <a:picLocks noGrp="1" noChangeAspect="1" noChangeArrowheads="1"/>
          </p:cNvPicPr>
          <p:nvPr>
            <p:ph sz="half" idx="2"/>
          </p:nvPr>
        </p:nvPicPr>
        <p:blipFill>
          <a:blip r:embed="rId2" cstate="print">
            <a:lum bright="35000" contrast="16000"/>
          </a:blip>
          <a:srcRect/>
          <a:stretch>
            <a:fillRect/>
          </a:stretch>
        </p:blipFill>
        <p:spPr bwMode="auto">
          <a:xfrm>
            <a:off x="4648200" y="1772816"/>
            <a:ext cx="4038600" cy="42484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err="1" smtClean="0">
                <a:latin typeface="Times New Roman" pitchFamily="18" charset="0"/>
                <a:cs typeface="Times New Roman" pitchFamily="18" charset="0"/>
              </a:rPr>
              <a:t>Дүпсүүр</a:t>
            </a:r>
            <a:endParaRPr lang="ru-RU" sz="4000" b="1" dirty="0">
              <a:latin typeface="Times New Roman" pitchFamily="18" charset="0"/>
              <a:cs typeface="Times New Roman" pitchFamily="18" charset="0"/>
            </a:endParaRPr>
          </a:p>
        </p:txBody>
      </p:sp>
      <p:sp>
        <p:nvSpPr>
          <p:cNvPr id="7" name="Содержимое 6"/>
          <p:cNvSpPr>
            <a:spLocks noGrp="1"/>
          </p:cNvSpPr>
          <p:nvPr>
            <p:ph sz="half" idx="1"/>
          </p:nvPr>
        </p:nvSpPr>
        <p:spPr/>
        <p:txBody>
          <a:bodyPr>
            <a:normAutofit fontScale="77500" lnSpcReduction="20000"/>
          </a:bodyPr>
          <a:lstStyle/>
          <a:p>
            <a:pPr>
              <a:buNone/>
            </a:pPr>
            <a:r>
              <a:rPr lang="ru-RU" sz="3300" dirty="0" smtClean="0">
                <a:latin typeface="Times New Roman" pitchFamily="18" charset="0"/>
                <a:cs typeface="Times New Roman" pitchFamily="18" charset="0"/>
              </a:rPr>
              <a:t>           Этот музыкальный инструмент издает хороший и необычный звук в якутских песнях и </a:t>
            </a:r>
            <a:r>
              <a:rPr lang="ru-RU" sz="3300" dirty="0" err="1" smtClean="0">
                <a:latin typeface="Times New Roman" pitchFamily="18" charset="0"/>
                <a:cs typeface="Times New Roman" pitchFamily="18" charset="0"/>
              </a:rPr>
              <a:t>тойуках</a:t>
            </a:r>
            <a:r>
              <a:rPr lang="ru-RU" sz="3300" dirty="0" smtClean="0">
                <a:latin typeface="Times New Roman" pitchFamily="18" charset="0"/>
                <a:cs typeface="Times New Roman" pitchFamily="18" charset="0"/>
              </a:rPr>
              <a:t>. Нанизанные вместе кожаной веревкой оленьи кости и бубенчики, ребенок извлекает звук при встряхивании. Украшена натуральной кожей.  </a:t>
            </a:r>
            <a:endParaRPr lang="ru-RU" sz="3300" dirty="0" smtClean="0">
              <a:solidFill>
                <a:srgbClr val="FF0000"/>
              </a:solidFill>
              <a:latin typeface="Times New Roman" pitchFamily="18" charset="0"/>
              <a:cs typeface="Times New Roman" pitchFamily="18" charset="0"/>
            </a:endParaRPr>
          </a:p>
          <a:p>
            <a:endParaRPr lang="ru-RU" dirty="0"/>
          </a:p>
        </p:txBody>
      </p:sp>
      <p:pic>
        <p:nvPicPr>
          <p:cNvPr id="7170" name="Picture 2"/>
          <p:cNvPicPr>
            <a:picLocks noGrp="1" noChangeAspect="1" noChangeArrowheads="1"/>
          </p:cNvPicPr>
          <p:nvPr>
            <p:ph sz="half" idx="2"/>
          </p:nvPr>
        </p:nvPicPr>
        <p:blipFill>
          <a:blip r:embed="rId2" cstate="print">
            <a:lum bright="23000" contrast="21000"/>
          </a:blip>
          <a:srcRect/>
          <a:stretch>
            <a:fillRect/>
          </a:stretch>
        </p:blipFill>
        <p:spPr bwMode="auto">
          <a:xfrm>
            <a:off x="4648200" y="1556792"/>
            <a:ext cx="4038600" cy="42484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51520" y="332656"/>
            <a:ext cx="8496944" cy="6336704"/>
          </a:xfrm>
        </p:spPr>
        <p:txBody>
          <a:bodyPr>
            <a:normAutofit/>
          </a:bodyPr>
          <a:lstStyle/>
          <a:p>
            <a:pPr algn="ctr">
              <a:buNone/>
            </a:pPr>
            <a:r>
              <a:rPr lang="ru-RU" sz="2400" b="1" dirty="0" smtClean="0">
                <a:latin typeface="Times New Roman" pitchFamily="18" charset="0"/>
                <a:cs typeface="Times New Roman" pitchFamily="18" charset="0"/>
              </a:rPr>
              <a:t>Самодельные </a:t>
            </a:r>
            <a:r>
              <a:rPr lang="ru-RU" sz="2400" b="1" dirty="0" smtClean="0">
                <a:latin typeface="Times New Roman" pitchFamily="18" charset="0"/>
                <a:cs typeface="Times New Roman" pitchFamily="18" charset="0"/>
              </a:rPr>
              <a:t>авторские шумовые </a:t>
            </a:r>
            <a:r>
              <a:rPr lang="ru-RU" sz="2400" b="1" dirty="0" smtClean="0">
                <a:latin typeface="Times New Roman" pitchFamily="18" charset="0"/>
                <a:cs typeface="Times New Roman" pitchFamily="18" charset="0"/>
              </a:rPr>
              <a:t>инструменты в интеграции образовательной деятельности:</a:t>
            </a:r>
            <a:endParaRPr lang="ru-RU" sz="2400" b="1" dirty="0">
              <a:latin typeface="Times New Roman" pitchFamily="18" charset="0"/>
              <a:cs typeface="Times New Roman" pitchFamily="18" charset="0"/>
            </a:endParaRPr>
          </a:p>
        </p:txBody>
      </p:sp>
      <p:sp>
        <p:nvSpPr>
          <p:cNvPr id="4" name="Прямоугольник 3"/>
          <p:cNvSpPr/>
          <p:nvPr/>
        </p:nvSpPr>
        <p:spPr>
          <a:xfrm>
            <a:off x="395536" y="1196752"/>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Речевое развитие</a:t>
            </a:r>
            <a:endParaRPr lang="ru-RU"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395536" y="4581128"/>
            <a:ext cx="28083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Художественно-эстетическое развитие</a:t>
            </a:r>
            <a:endParaRPr lang="ru-RU"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395536" y="2492896"/>
            <a:ext cx="28083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Физическое развитие</a:t>
            </a:r>
            <a:endParaRPr lang="ru-RU" b="1" dirty="0">
              <a:solidFill>
                <a:schemeClr val="tx1"/>
              </a:solidFill>
              <a:latin typeface="Times New Roman" pitchFamily="18" charset="0"/>
              <a:cs typeface="Times New Roman" pitchFamily="18" charset="0"/>
            </a:endParaRPr>
          </a:p>
        </p:txBody>
      </p:sp>
      <p:sp>
        <p:nvSpPr>
          <p:cNvPr id="8" name="Прямоугольник 7"/>
          <p:cNvSpPr/>
          <p:nvPr/>
        </p:nvSpPr>
        <p:spPr>
          <a:xfrm>
            <a:off x="395536" y="5589240"/>
            <a:ext cx="280831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Познавательное развитие</a:t>
            </a:r>
            <a:endParaRPr lang="ru-RU" b="1" dirty="0">
              <a:solidFill>
                <a:schemeClr val="tx1"/>
              </a:solidFill>
              <a:latin typeface="Times New Roman" pitchFamily="18" charset="0"/>
              <a:cs typeface="Times New Roman" pitchFamily="18" charset="0"/>
            </a:endParaRPr>
          </a:p>
        </p:txBody>
      </p:sp>
      <p:sp>
        <p:nvSpPr>
          <p:cNvPr id="9" name="Прямоугольник 8"/>
          <p:cNvSpPr/>
          <p:nvPr/>
        </p:nvSpPr>
        <p:spPr>
          <a:xfrm>
            <a:off x="395536" y="3573016"/>
            <a:ext cx="28083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Социально-коммуникативное развитие</a:t>
            </a:r>
            <a:endParaRPr lang="ru-RU" b="1" dirty="0">
              <a:solidFill>
                <a:schemeClr val="tx1"/>
              </a:solidFill>
              <a:latin typeface="Times New Roman" pitchFamily="18" charset="0"/>
              <a:cs typeface="Times New Roman" pitchFamily="18" charset="0"/>
            </a:endParaRPr>
          </a:p>
        </p:txBody>
      </p:sp>
      <p:sp>
        <p:nvSpPr>
          <p:cNvPr id="10" name="Прямоугольник 9"/>
          <p:cNvSpPr/>
          <p:nvPr/>
        </p:nvSpPr>
        <p:spPr>
          <a:xfrm>
            <a:off x="4067944" y="1196752"/>
            <a:ext cx="46085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r>
              <a:rPr lang="ru-RU" b="1" dirty="0" smtClean="0">
                <a:solidFill>
                  <a:schemeClr val="tx1"/>
                </a:solidFill>
                <a:latin typeface="Times New Roman" pitchFamily="18" charset="0"/>
                <a:cs typeface="Times New Roman" pitchFamily="18" charset="0"/>
              </a:rPr>
              <a:t>-развитие коммуникативных способностей</a:t>
            </a:r>
            <a:r>
              <a:rPr lang="ru-RU" b="1" dirty="0" smtClean="0">
                <a:solidFill>
                  <a:schemeClr val="tx1"/>
                </a:solidFill>
              </a:rPr>
              <a:t> </a:t>
            </a:r>
            <a:endParaRPr lang="ru-RU" b="1" dirty="0" smtClean="0">
              <a:solidFill>
                <a:schemeClr val="tx1"/>
              </a:solidFill>
              <a:latin typeface="Times New Roman" pitchFamily="18" charset="0"/>
              <a:cs typeface="Times New Roman" pitchFamily="18" charset="0"/>
            </a:endParaRPr>
          </a:p>
          <a:p>
            <a:pPr algn="ctr"/>
            <a:r>
              <a:rPr lang="ru-RU" b="1" dirty="0" smtClean="0">
                <a:solidFill>
                  <a:schemeClr val="tx1"/>
                </a:solidFill>
                <a:latin typeface="Times New Roman" pitchFamily="18" charset="0"/>
                <a:cs typeface="Times New Roman" pitchFamily="18" charset="0"/>
              </a:rPr>
              <a:t>-обогащение словарного запаса</a:t>
            </a:r>
          </a:p>
          <a:p>
            <a:pPr algn="ctr"/>
            <a:endParaRPr lang="ru-RU" dirty="0" smtClean="0"/>
          </a:p>
          <a:p>
            <a:pPr algn="ctr"/>
            <a:endParaRPr lang="ru-RU" dirty="0"/>
          </a:p>
        </p:txBody>
      </p:sp>
      <p:sp>
        <p:nvSpPr>
          <p:cNvPr id="11" name="Прямоугольник 10"/>
          <p:cNvSpPr/>
          <p:nvPr/>
        </p:nvSpPr>
        <p:spPr>
          <a:xfrm>
            <a:off x="4067944" y="2492896"/>
            <a:ext cx="46085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r>
              <a:rPr lang="ru-RU" b="1" dirty="0" smtClean="0">
                <a:solidFill>
                  <a:schemeClr val="tx1"/>
                </a:solidFill>
                <a:latin typeface="Times New Roman" pitchFamily="18" charset="0"/>
                <a:cs typeface="Times New Roman" pitchFamily="18" charset="0"/>
              </a:rPr>
              <a:t>Умение ориентироваться</a:t>
            </a:r>
          </a:p>
          <a:p>
            <a:pPr algn="ctr">
              <a:buFontTx/>
              <a:buChar char="-"/>
            </a:pPr>
            <a:r>
              <a:rPr lang="ru-RU" b="1" dirty="0" smtClean="0">
                <a:solidFill>
                  <a:schemeClr val="tx1"/>
                </a:solidFill>
                <a:latin typeface="Times New Roman" pitchFamily="18" charset="0"/>
                <a:cs typeface="Times New Roman" pitchFamily="18" charset="0"/>
              </a:rPr>
              <a:t>Укрепление мышц, формирование правильной осанки.</a:t>
            </a:r>
          </a:p>
          <a:p>
            <a:pPr algn="ctr">
              <a:buFontTx/>
              <a:buChar char="-"/>
            </a:pPr>
            <a:endParaRPr lang="ru-RU" dirty="0"/>
          </a:p>
        </p:txBody>
      </p:sp>
      <p:sp>
        <p:nvSpPr>
          <p:cNvPr id="12" name="Прямоугольник 11"/>
          <p:cNvSpPr/>
          <p:nvPr/>
        </p:nvSpPr>
        <p:spPr>
          <a:xfrm>
            <a:off x="4067944" y="3573016"/>
            <a:ext cx="46085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-Социализация</a:t>
            </a:r>
          </a:p>
          <a:p>
            <a:pPr algn="ctr"/>
            <a:r>
              <a:rPr lang="ru-RU" b="1" dirty="0" smtClean="0">
                <a:solidFill>
                  <a:schemeClr val="tx1"/>
                </a:solidFill>
                <a:latin typeface="Times New Roman" pitchFamily="18" charset="0"/>
                <a:cs typeface="Times New Roman" pitchFamily="18" charset="0"/>
              </a:rPr>
              <a:t>-Взаимопомощь</a:t>
            </a:r>
          </a:p>
          <a:p>
            <a:pPr algn="ctr"/>
            <a:endParaRPr lang="ru-RU" dirty="0"/>
          </a:p>
        </p:txBody>
      </p:sp>
      <p:sp>
        <p:nvSpPr>
          <p:cNvPr id="13" name="Прямоугольник 12"/>
          <p:cNvSpPr/>
          <p:nvPr/>
        </p:nvSpPr>
        <p:spPr>
          <a:xfrm>
            <a:off x="4067944" y="4581128"/>
            <a:ext cx="46085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FontTx/>
              <a:buChar char="-"/>
            </a:pPr>
            <a:r>
              <a:rPr lang="ru-RU" b="1" dirty="0" smtClean="0">
                <a:solidFill>
                  <a:schemeClr val="tx1"/>
                </a:solidFill>
                <a:latin typeface="Times New Roman" pitchFamily="18" charset="0"/>
                <a:cs typeface="Times New Roman" pitchFamily="18" charset="0"/>
              </a:rPr>
              <a:t>формирование устойчивого интереса и любви к музыкальному искусству;</a:t>
            </a:r>
          </a:p>
          <a:p>
            <a:pPr algn="ctr">
              <a:buFontTx/>
              <a:buChar char="-"/>
            </a:pPr>
            <a:r>
              <a:rPr lang="ru-RU" b="1" dirty="0" smtClean="0">
                <a:solidFill>
                  <a:schemeClr val="tx1"/>
                </a:solidFill>
                <a:latin typeface="Times New Roman" pitchFamily="18" charset="0"/>
                <a:cs typeface="Times New Roman" pitchFamily="18" charset="0"/>
              </a:rPr>
              <a:t>Развитие творческих способностей</a:t>
            </a:r>
          </a:p>
          <a:p>
            <a:pPr algn="ctr">
              <a:buFontTx/>
              <a:buChar char="-"/>
            </a:pPr>
            <a:endParaRPr lang="ru-RU" dirty="0"/>
          </a:p>
        </p:txBody>
      </p:sp>
      <p:sp>
        <p:nvSpPr>
          <p:cNvPr id="14" name="Прямоугольник 13"/>
          <p:cNvSpPr/>
          <p:nvPr/>
        </p:nvSpPr>
        <p:spPr>
          <a:xfrm>
            <a:off x="4067944" y="5589240"/>
            <a:ext cx="460851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a:t>
            </a:r>
            <a:r>
              <a:rPr lang="ru-RU" b="1" dirty="0" smtClean="0">
                <a:solidFill>
                  <a:schemeClr val="tx1"/>
                </a:solidFill>
                <a:latin typeface="Times New Roman" pitchFamily="18" charset="0"/>
                <a:cs typeface="Times New Roman" pitchFamily="18" charset="0"/>
              </a:rPr>
              <a:t>Ознакомление с формой, цветом, количеством;</a:t>
            </a:r>
          </a:p>
          <a:p>
            <a:pPr algn="ctr"/>
            <a:r>
              <a:rPr lang="ru-RU" b="1" dirty="0" smtClean="0">
                <a:solidFill>
                  <a:schemeClr val="tx1"/>
                </a:solidFill>
                <a:latin typeface="Times New Roman" pitchFamily="18" charset="0"/>
                <a:cs typeface="Times New Roman" pitchFamily="18" charset="0"/>
              </a:rPr>
              <a:t>-Закрепление пройденного материала</a:t>
            </a:r>
          </a:p>
          <a:p>
            <a:pPr algn="ctr"/>
            <a:endParaRPr lang="ru-RU" dirty="0"/>
          </a:p>
        </p:txBody>
      </p:sp>
      <p:sp>
        <p:nvSpPr>
          <p:cNvPr id="15" name="Стрелка вправо 14"/>
          <p:cNvSpPr/>
          <p:nvPr/>
        </p:nvSpPr>
        <p:spPr>
          <a:xfrm>
            <a:off x="3347864" y="1628800"/>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3347864" y="285293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3347864" y="400506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3347864" y="494116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3347864" y="5877272"/>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323528" y="836712"/>
            <a:ext cx="8496944" cy="5688632"/>
          </a:xfrm>
        </p:spPr>
        <p:txBody>
          <a:bodyPr/>
          <a:lstStyle/>
          <a:p>
            <a:pPr>
              <a:buNone/>
            </a:pPr>
            <a:r>
              <a:rPr lang="ru-RU" dirty="0" smtClean="0"/>
              <a:t>                       </a:t>
            </a:r>
            <a:endParaRPr lang="ru-RU" dirty="0"/>
          </a:p>
        </p:txBody>
      </p:sp>
      <p:cxnSp>
        <p:nvCxnSpPr>
          <p:cNvPr id="9" name="Прямая соединительная линия 8"/>
          <p:cNvCxnSpPr/>
          <p:nvPr/>
        </p:nvCxnSpPr>
        <p:spPr>
          <a:xfrm>
            <a:off x="1619672" y="1700808"/>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Трапеция 9"/>
          <p:cNvSpPr/>
          <p:nvPr/>
        </p:nvSpPr>
        <p:spPr>
          <a:xfrm>
            <a:off x="1259632" y="1628800"/>
            <a:ext cx="648072" cy="79208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лыбающееся лицо 10"/>
          <p:cNvSpPr/>
          <p:nvPr/>
        </p:nvSpPr>
        <p:spPr>
          <a:xfrm>
            <a:off x="1187624" y="908720"/>
            <a:ext cx="864096" cy="57606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Фигура, имеющая форму буквы L 11"/>
          <p:cNvSpPr/>
          <p:nvPr/>
        </p:nvSpPr>
        <p:spPr>
          <a:xfrm>
            <a:off x="1619672" y="2564904"/>
            <a:ext cx="288032" cy="36004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Фигура, имеющая форму буквы L 14"/>
          <p:cNvSpPr/>
          <p:nvPr/>
        </p:nvSpPr>
        <p:spPr>
          <a:xfrm flipH="1">
            <a:off x="1331640" y="2564904"/>
            <a:ext cx="296416" cy="36004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a:off x="1835696" y="1700808"/>
            <a:ext cx="28803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971600" y="1772816"/>
            <a:ext cx="28803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2051720" y="170080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2987824" y="908720"/>
            <a:ext cx="259228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Утренняя зарядка</a:t>
            </a:r>
            <a:endParaRPr lang="ru-RU" b="1" dirty="0">
              <a:solidFill>
                <a:schemeClr val="tx1"/>
              </a:solidFill>
              <a:latin typeface="Times New Roman" pitchFamily="18" charset="0"/>
              <a:cs typeface="Times New Roman" pitchFamily="18" charset="0"/>
            </a:endParaRPr>
          </a:p>
        </p:txBody>
      </p:sp>
      <p:cxnSp>
        <p:nvCxnSpPr>
          <p:cNvPr id="24" name="Прямая со стрелкой 23"/>
          <p:cNvCxnSpPr/>
          <p:nvPr/>
        </p:nvCxnSpPr>
        <p:spPr>
          <a:xfrm>
            <a:off x="5724128" y="1484784"/>
            <a:ext cx="64807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6228184" y="980728"/>
            <a:ext cx="230425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«Музыка» ООД</a:t>
            </a:r>
            <a:endParaRPr lang="ru-RU" sz="2000" b="1" dirty="0">
              <a:solidFill>
                <a:schemeClr val="tx1"/>
              </a:solidFill>
              <a:latin typeface="Times New Roman" pitchFamily="18" charset="0"/>
              <a:cs typeface="Times New Roman" pitchFamily="18" charset="0"/>
            </a:endParaRPr>
          </a:p>
        </p:txBody>
      </p:sp>
      <p:cxnSp>
        <p:nvCxnSpPr>
          <p:cNvPr id="27" name="Прямая со стрелкой 26"/>
          <p:cNvCxnSpPr/>
          <p:nvPr/>
        </p:nvCxnSpPr>
        <p:spPr>
          <a:xfrm>
            <a:off x="7740352" y="256490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Овал 27"/>
          <p:cNvSpPr/>
          <p:nvPr/>
        </p:nvSpPr>
        <p:spPr>
          <a:xfrm>
            <a:off x="6588224" y="3212976"/>
            <a:ext cx="208823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a:cs typeface="Times New Roman" pitchFamily="18" charset="0"/>
              </a:rPr>
              <a:t>Игра на музыкальных инструментах в досуге</a:t>
            </a:r>
            <a:endParaRPr lang="ru-RU" sz="1600" b="1" dirty="0">
              <a:solidFill>
                <a:schemeClr val="tx1"/>
              </a:solidFill>
              <a:latin typeface="Times New Roman" pitchFamily="18" charset="0"/>
              <a:cs typeface="Times New Roman" pitchFamily="18" charset="0"/>
            </a:endParaRPr>
          </a:p>
        </p:txBody>
      </p:sp>
      <p:cxnSp>
        <p:nvCxnSpPr>
          <p:cNvPr id="30" name="Прямая со стрелкой 29"/>
          <p:cNvCxnSpPr/>
          <p:nvPr/>
        </p:nvCxnSpPr>
        <p:spPr>
          <a:xfrm flipH="1">
            <a:off x="6804248" y="5157192"/>
            <a:ext cx="8640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3929058" y="4869160"/>
            <a:ext cx="2875190"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Использование в кружке</a:t>
            </a:r>
            <a:endParaRPr lang="ru-RU" sz="2000" b="1" dirty="0">
              <a:solidFill>
                <a:schemeClr val="tx1"/>
              </a:solidFill>
              <a:latin typeface="Times New Roman" pitchFamily="18" charset="0"/>
              <a:cs typeface="Times New Roman" pitchFamily="18" charset="0"/>
            </a:endParaRPr>
          </a:p>
        </p:txBody>
      </p:sp>
      <p:cxnSp>
        <p:nvCxnSpPr>
          <p:cNvPr id="33" name="Прямая со стрелкой 32"/>
          <p:cNvCxnSpPr/>
          <p:nvPr/>
        </p:nvCxnSpPr>
        <p:spPr>
          <a:xfrm flipH="1" flipV="1">
            <a:off x="4499992" y="4365104"/>
            <a:ext cx="2160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Овал 33"/>
          <p:cNvSpPr/>
          <p:nvPr/>
        </p:nvSpPr>
        <p:spPr>
          <a:xfrm>
            <a:off x="467544" y="4005064"/>
            <a:ext cx="274713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Передача опыта игры на инструментах сверстникам</a:t>
            </a:r>
            <a:endParaRPr lang="ru-RU" sz="2000" b="1" dirty="0">
              <a:solidFill>
                <a:schemeClr val="tx1"/>
              </a:solidFill>
              <a:latin typeface="Times New Roman" pitchFamily="18" charset="0"/>
              <a:cs typeface="Times New Roman" pitchFamily="18" charset="0"/>
            </a:endParaRPr>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Использование инструментов в режимных моментах:     </a:t>
            </a:r>
            <a:endParaRPr lang="ru-RU" sz="2800" b="1" dirty="0">
              <a:latin typeface="Times New Roman" pitchFamily="18" charset="0"/>
              <a:cs typeface="Times New Roman" pitchFamily="18" charset="0"/>
            </a:endParaRPr>
          </a:p>
        </p:txBody>
      </p:sp>
      <p:sp>
        <p:nvSpPr>
          <p:cNvPr id="43" name="Овал 42"/>
          <p:cNvSpPr/>
          <p:nvPr/>
        </p:nvSpPr>
        <p:spPr>
          <a:xfrm>
            <a:off x="2915816" y="2564904"/>
            <a:ext cx="216024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Участие в конкурсах</a:t>
            </a:r>
            <a:endParaRPr lang="ru-RU" sz="2000" b="1" dirty="0">
              <a:solidFill>
                <a:schemeClr val="tx1"/>
              </a:solidFill>
              <a:latin typeface="Times New Roman" pitchFamily="18" charset="0"/>
              <a:cs typeface="Times New Roman" pitchFamily="18" charset="0"/>
            </a:endParaRPr>
          </a:p>
        </p:txBody>
      </p:sp>
      <p:cxnSp>
        <p:nvCxnSpPr>
          <p:cNvPr id="45" name="Прямая со стрелкой 44"/>
          <p:cNvCxnSpPr/>
          <p:nvPr/>
        </p:nvCxnSpPr>
        <p:spPr>
          <a:xfrm flipH="1">
            <a:off x="2771800" y="4221088"/>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418928"/>
          </a:xfrm>
        </p:spPr>
        <p:txBody>
          <a:bodyPr>
            <a:normAutofit/>
          </a:bodyPr>
          <a:lstStyle/>
          <a:p>
            <a:pPr algn="ctr">
              <a:buNone/>
            </a:pPr>
            <a:r>
              <a:rPr lang="ru-RU" b="1" dirty="0" smtClean="0">
                <a:latin typeface="Times New Roman" pitchFamily="18" charset="0"/>
                <a:cs typeface="Times New Roman" pitchFamily="18" charset="0"/>
              </a:rPr>
              <a:t>Модель:</a:t>
            </a:r>
            <a:endParaRPr lang="ru-RU" b="1" dirty="0">
              <a:latin typeface="Times New Roman" pitchFamily="18" charset="0"/>
              <a:cs typeface="Times New Roman" pitchFamily="18" charset="0"/>
            </a:endParaRPr>
          </a:p>
        </p:txBody>
      </p:sp>
      <p:sp>
        <p:nvSpPr>
          <p:cNvPr id="4" name="Прямоугольник 3"/>
          <p:cNvSpPr/>
          <p:nvPr/>
        </p:nvSpPr>
        <p:spPr>
          <a:xfrm>
            <a:off x="3419872" y="1268760"/>
            <a:ext cx="23042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Название инструмента</a:t>
            </a:r>
            <a:endParaRPr lang="ru-RU" sz="20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611560" y="2204864"/>
            <a:ext cx="27363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Ознакомление с инструментом</a:t>
            </a:r>
            <a:endParaRPr lang="ru-RU" sz="2000"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5724128" y="2204864"/>
            <a:ext cx="273630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a:cs typeface="Times New Roman" pitchFamily="18" charset="0"/>
              </a:rPr>
              <a:t>Приемы игры </a:t>
            </a:r>
            <a:r>
              <a:rPr lang="ru-RU" sz="1600" b="1" dirty="0" err="1" smtClean="0">
                <a:solidFill>
                  <a:schemeClr val="tx1"/>
                </a:solidFill>
                <a:latin typeface="Times New Roman" pitchFamily="18" charset="0"/>
                <a:cs typeface="Times New Roman" pitchFamily="18" charset="0"/>
              </a:rPr>
              <a:t>звукоизвлечения</a:t>
            </a:r>
            <a:r>
              <a:rPr lang="ru-RU" sz="1600" b="1" dirty="0" smtClean="0">
                <a:solidFill>
                  <a:schemeClr val="tx1"/>
                </a:solidFill>
                <a:latin typeface="Times New Roman" pitchFamily="18" charset="0"/>
                <a:cs typeface="Times New Roman" pitchFamily="18" charset="0"/>
              </a:rPr>
              <a:t> на музыкальных инструментах</a:t>
            </a:r>
            <a:endParaRPr lang="ru-RU" sz="1600" b="1" dirty="0">
              <a:solidFill>
                <a:schemeClr val="tx1"/>
              </a:solidFill>
              <a:latin typeface="Times New Roman" pitchFamily="18" charset="0"/>
              <a:cs typeface="Times New Roman" pitchFamily="18" charset="0"/>
            </a:endParaRPr>
          </a:p>
        </p:txBody>
      </p:sp>
      <p:sp>
        <p:nvSpPr>
          <p:cNvPr id="7" name="Овал 6"/>
          <p:cNvSpPr/>
          <p:nvPr/>
        </p:nvSpPr>
        <p:spPr>
          <a:xfrm>
            <a:off x="467544" y="3356992"/>
            <a:ext cx="2160240"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Звучание инструмента</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2771800" y="3356992"/>
            <a:ext cx="2232248"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Внешний вид инструмента </a:t>
            </a:r>
            <a:endParaRPr lang="ru-RU" b="1" dirty="0">
              <a:solidFill>
                <a:schemeClr val="tx1"/>
              </a:solidFill>
              <a:latin typeface="Times New Roman" pitchFamily="18" charset="0"/>
              <a:cs typeface="Times New Roman" pitchFamily="18" charset="0"/>
            </a:endParaRPr>
          </a:p>
        </p:txBody>
      </p:sp>
      <p:sp>
        <p:nvSpPr>
          <p:cNvPr id="9" name="Прямоугольник 8"/>
          <p:cNvSpPr/>
          <p:nvPr/>
        </p:nvSpPr>
        <p:spPr>
          <a:xfrm>
            <a:off x="5220072" y="3429000"/>
            <a:ext cx="32403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tx1"/>
                </a:solidFill>
                <a:latin typeface="Times New Roman" pitchFamily="18" charset="0"/>
                <a:cs typeface="Times New Roman" pitchFamily="18" charset="0"/>
              </a:rPr>
              <a:t>- </a:t>
            </a:r>
            <a:r>
              <a:rPr lang="ru-RU" sz="2000" b="1" dirty="0" err="1" smtClean="0">
                <a:solidFill>
                  <a:srgbClr val="FF0000"/>
                </a:solidFill>
                <a:latin typeface="Times New Roman" pitchFamily="18" charset="0"/>
                <a:cs typeface="Times New Roman" pitchFamily="18" charset="0"/>
              </a:rPr>
              <a:t>Стучание</a:t>
            </a:r>
            <a:r>
              <a:rPr lang="ru-RU" sz="2000" b="1" dirty="0" smtClean="0">
                <a:solidFill>
                  <a:srgbClr val="FF0000"/>
                </a:solidFill>
                <a:latin typeface="Times New Roman" pitchFamily="18" charset="0"/>
                <a:cs typeface="Times New Roman" pitchFamily="18" charset="0"/>
              </a:rPr>
              <a:t> </a:t>
            </a:r>
          </a:p>
          <a:p>
            <a:r>
              <a:rPr lang="ru-RU" sz="2000" b="1" dirty="0" smtClean="0">
                <a:solidFill>
                  <a:srgbClr val="FF0000"/>
                </a:solidFill>
                <a:latin typeface="Times New Roman" pitchFamily="18" charset="0"/>
                <a:cs typeface="Times New Roman" pitchFamily="18" charset="0"/>
              </a:rPr>
              <a:t>-Встряхивание</a:t>
            </a:r>
          </a:p>
        </p:txBody>
      </p:sp>
      <p:sp>
        <p:nvSpPr>
          <p:cNvPr id="10" name="Прямоугольник 9"/>
          <p:cNvSpPr/>
          <p:nvPr/>
        </p:nvSpPr>
        <p:spPr>
          <a:xfrm>
            <a:off x="5220072" y="4797152"/>
            <a:ext cx="32403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rgbClr val="FF0000"/>
                </a:solidFill>
                <a:latin typeface="Times New Roman" pitchFamily="18" charset="0"/>
                <a:cs typeface="Times New Roman" pitchFamily="18" charset="0"/>
              </a:rPr>
              <a:t>-Постановка корпуса, рук.</a:t>
            </a:r>
          </a:p>
          <a:p>
            <a:r>
              <a:rPr lang="ru-RU" b="1" dirty="0" smtClean="0">
                <a:solidFill>
                  <a:srgbClr val="FF0000"/>
                </a:solidFill>
                <a:latin typeface="Times New Roman" pitchFamily="18" charset="0"/>
                <a:cs typeface="Times New Roman" pitchFamily="18" charset="0"/>
              </a:rPr>
              <a:t>-Положение рук ребенка при держании инструмента. </a:t>
            </a:r>
            <a:endParaRPr lang="ru-RU" b="1" dirty="0">
              <a:solidFill>
                <a:srgbClr val="FF0000"/>
              </a:solidFill>
              <a:latin typeface="Times New Roman" pitchFamily="18" charset="0"/>
              <a:cs typeface="Times New Roman" pitchFamily="18" charset="0"/>
            </a:endParaRPr>
          </a:p>
        </p:txBody>
      </p:sp>
      <p:cxnSp>
        <p:nvCxnSpPr>
          <p:cNvPr id="13" name="Прямая со стрелкой 12"/>
          <p:cNvCxnSpPr/>
          <p:nvPr/>
        </p:nvCxnSpPr>
        <p:spPr>
          <a:xfrm flipH="1">
            <a:off x="2339752" y="1484784"/>
            <a:ext cx="10081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868144" y="1628800"/>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1691680" y="2996952"/>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771800" y="2996952"/>
            <a:ext cx="14401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588224" y="4365104"/>
            <a:ext cx="720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9" idx="0"/>
          </p:cNvCxnSpPr>
          <p:nvPr/>
        </p:nvCxnSpPr>
        <p:spPr>
          <a:xfrm>
            <a:off x="6804248" y="2996952"/>
            <a:ext cx="360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352928" cy="5472608"/>
          </a:xfrm>
        </p:spPr>
        <p:txBody>
          <a:bodyPr>
            <a:normAutofit fontScale="92500" lnSpcReduction="20000"/>
          </a:bodyPr>
          <a:lstStyle/>
          <a:p>
            <a:pPr algn="just">
              <a:buNone/>
            </a:pPr>
            <a:r>
              <a:rPr lang="ru-RU" b="1" dirty="0" smtClean="0">
                <a:latin typeface="Times New Roman" pitchFamily="18" charset="0"/>
                <a:cs typeface="Times New Roman" pitchFamily="18" charset="0"/>
              </a:rPr>
              <a:t>		</a:t>
            </a:r>
          </a:p>
          <a:p>
            <a:pPr algn="just">
              <a:buNone/>
            </a:pPr>
            <a:r>
              <a:rPr lang="ru-RU" b="1" dirty="0" smtClean="0">
                <a:latin typeface="Times New Roman" pitchFamily="18" charset="0"/>
                <a:cs typeface="Times New Roman" pitchFamily="18" charset="0"/>
              </a:rPr>
              <a:t>		П</a:t>
            </a:r>
            <a:r>
              <a:rPr lang="sah-RU" b="1" dirty="0" smtClean="0">
                <a:latin typeface="Times New Roman" pitchFamily="18" charset="0"/>
                <a:cs typeface="Times New Roman" pitchFamily="18" charset="0"/>
              </a:rPr>
              <a:t>рограмма </a:t>
            </a:r>
            <a:r>
              <a:rPr lang="ru-RU" dirty="0" smtClean="0">
                <a:latin typeface="Times New Roman" pitchFamily="18" charset="0"/>
                <a:cs typeface="Times New Roman" pitchFamily="18" charset="0"/>
              </a:rPr>
              <a:t>по ознакомлению детей дошкольного возраста с исходными коренными музыкальными звуками народа </a:t>
            </a:r>
            <a:r>
              <a:rPr lang="ru-RU" dirty="0" smtClean="0">
                <a:latin typeface="Times New Roman" pitchFamily="18" charset="0"/>
                <a:cs typeface="Times New Roman" pitchFamily="18" charset="0"/>
              </a:rPr>
              <a:t>С</a:t>
            </a:r>
            <a:r>
              <a:rPr lang="ru-RU" dirty="0" smtClean="0">
                <a:latin typeface="Times New Roman" pitchFamily="18" charset="0"/>
                <a:cs typeface="Times New Roman" pitchFamily="18" charset="0"/>
              </a:rPr>
              <a:t>аха </a:t>
            </a:r>
            <a:r>
              <a:rPr lang="ru-RU" dirty="0" smtClean="0">
                <a:latin typeface="Times New Roman" pitchFamily="18" charset="0"/>
                <a:cs typeface="Times New Roman" pitchFamily="18" charset="0"/>
              </a:rPr>
              <a:t>через созданные музыкальные инструменты.</a:t>
            </a:r>
            <a:endParaRPr lang="sah-RU" b="1" dirty="0" smtClean="0">
              <a:latin typeface="Times New Roman" pitchFamily="18" charset="0"/>
              <a:cs typeface="Times New Roman" pitchFamily="18" charset="0"/>
            </a:endParaRPr>
          </a:p>
          <a:p>
            <a:pPr algn="just">
              <a:buNone/>
            </a:pPr>
            <a:r>
              <a:rPr lang="sah-RU" b="1" i="1" dirty="0" smtClean="0">
                <a:latin typeface="Times New Roman" pitchFamily="18" charset="0"/>
                <a:cs typeface="Times New Roman" pitchFamily="18" charset="0"/>
              </a:rPr>
              <a:t>           Задачи </a:t>
            </a:r>
            <a:r>
              <a:rPr lang="sah-RU" b="1" i="1" dirty="0" smtClean="0">
                <a:latin typeface="Times New Roman" pitchFamily="18" charset="0"/>
                <a:cs typeface="Times New Roman" pitchFamily="18" charset="0"/>
              </a:rPr>
              <a:t>программы</a:t>
            </a:r>
            <a:r>
              <a:rPr lang="ru-RU" dirty="0" smtClean="0">
                <a:latin typeface="Times New Roman" pitchFamily="18" charset="0"/>
                <a:cs typeface="Times New Roman" pitchFamily="18" charset="0"/>
              </a:rPr>
              <a:t>: </a:t>
            </a:r>
          </a:p>
          <a:p>
            <a:pPr algn="just">
              <a:buFontTx/>
              <a:buChar char="-"/>
            </a:pPr>
            <a:r>
              <a:rPr lang="ru-RU" dirty="0" smtClean="0">
                <a:latin typeface="Times New Roman" pitchFamily="18" charset="0"/>
                <a:cs typeface="Times New Roman" pitchFamily="18" charset="0"/>
              </a:rPr>
              <a:t>реализация  самостоятельной творческой деятельности, развитие предпосылок ценностно-смыслового  восприятия  и  понимания детей</a:t>
            </a:r>
          </a:p>
          <a:p>
            <a:pPr algn="just">
              <a:buNone/>
            </a:pPr>
            <a:r>
              <a:rPr lang="ru-RU" dirty="0" smtClean="0">
                <a:latin typeface="Times New Roman" pitchFamily="18" charset="0"/>
                <a:cs typeface="Times New Roman" pitchFamily="18" charset="0"/>
              </a:rPr>
              <a:t>- Учить ритмически извлекать звук при игре на самодельных шумовых инструментах. При овладении приемам игры на самодельных шумовых инструментах, учить и развивать  </a:t>
            </a:r>
            <a:r>
              <a:rPr lang="ru-RU" dirty="0" err="1" smtClean="0">
                <a:latin typeface="Times New Roman" pitchFamily="18" charset="0"/>
                <a:cs typeface="Times New Roman" pitchFamily="18" charset="0"/>
              </a:rPr>
              <a:t>музицированию</a:t>
            </a:r>
            <a:r>
              <a:rPr lang="ru-RU" dirty="0" smtClean="0">
                <a:latin typeface="Times New Roman" pitchFamily="18" charset="0"/>
                <a:cs typeface="Times New Roman" pitchFamily="18" charset="0"/>
              </a:rPr>
              <a:t>, передавая темп и ритмический рисунок музыкального произведения. </a:t>
            </a:r>
            <a:endParaRPr lang="sah-RU" dirty="0" smtClean="0"/>
          </a:p>
          <a:p>
            <a:pPr>
              <a:buNone/>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51520" y="332656"/>
          <a:ext cx="8640960" cy="6195081"/>
        </p:xfrm>
        <a:graphic>
          <a:graphicData uri="http://schemas.openxmlformats.org/drawingml/2006/table">
            <a:tbl>
              <a:tblPr firstRow="1" bandRow="1">
                <a:tableStyleId>{5C22544A-7EE6-4342-B048-85BDC9FD1C3A}</a:tableStyleId>
              </a:tblPr>
              <a:tblGrid>
                <a:gridCol w="3307752"/>
                <a:gridCol w="5333208"/>
              </a:tblGrid>
              <a:tr h="1226841">
                <a:tc>
                  <a:txBody>
                    <a:bodyPr/>
                    <a:lstStyle/>
                    <a:p>
                      <a:pPr algn="just"/>
                      <a:r>
                        <a:rPr lang="ru-RU" sz="2400" dirty="0" smtClean="0">
                          <a:solidFill>
                            <a:srgbClr val="FF0000"/>
                          </a:solidFill>
                          <a:latin typeface="Times New Roman" pitchFamily="18" charset="0"/>
                          <a:cs typeface="Times New Roman" pitchFamily="18" charset="0"/>
                        </a:rPr>
                        <a:t>Задачи: (дети 5-6 лет)</a:t>
                      </a:r>
                      <a:endParaRPr lang="ru-RU" sz="2400" dirty="0">
                        <a:solidFill>
                          <a:srgbClr val="FF0000"/>
                        </a:solidFill>
                        <a:latin typeface="Times New Roman" pitchFamily="18" charset="0"/>
                        <a:cs typeface="Times New Roman" pitchFamily="18" charset="0"/>
                      </a:endParaRPr>
                    </a:p>
                  </a:txBody>
                  <a:tcPr/>
                </a:tc>
                <a:tc>
                  <a:txBody>
                    <a:bodyPr/>
                    <a:lstStyle/>
                    <a:p>
                      <a:pPr algn="just"/>
                      <a:r>
                        <a:rPr lang="ru-RU" sz="2400" dirty="0" smtClean="0">
                          <a:solidFill>
                            <a:srgbClr val="FF0000"/>
                          </a:solidFill>
                          <a:latin typeface="Times New Roman" pitchFamily="18" charset="0"/>
                          <a:cs typeface="Times New Roman" pitchFamily="18" charset="0"/>
                        </a:rPr>
                        <a:t>Содержание</a:t>
                      </a:r>
                      <a:endParaRPr lang="ru-RU" sz="2400" dirty="0">
                        <a:solidFill>
                          <a:srgbClr val="FF0000"/>
                        </a:solidFill>
                        <a:latin typeface="Times New Roman" pitchFamily="18" charset="0"/>
                        <a:cs typeface="Times New Roman" pitchFamily="18" charset="0"/>
                      </a:endParaRPr>
                    </a:p>
                  </a:txBody>
                  <a:tcPr/>
                </a:tc>
              </a:tr>
              <a:tr h="4965847">
                <a:tc>
                  <a:txBody>
                    <a:bodyPr/>
                    <a:lstStyle/>
                    <a:p>
                      <a:pPr algn="just"/>
                      <a:r>
                        <a:rPr lang="ru-RU" sz="2000" dirty="0" smtClean="0">
                          <a:solidFill>
                            <a:srgbClr val="FF0000"/>
                          </a:solidFill>
                          <a:latin typeface="Times New Roman" pitchFamily="18" charset="0"/>
                          <a:cs typeface="Times New Roman" pitchFamily="18" charset="0"/>
                        </a:rPr>
                        <a:t>Название инструментов</a:t>
                      </a:r>
                      <a:r>
                        <a:rPr lang="ru-RU" sz="2000" baseline="0" dirty="0" smtClean="0">
                          <a:solidFill>
                            <a:srgbClr val="FF0000"/>
                          </a:solidFill>
                          <a:latin typeface="Times New Roman" pitchFamily="18" charset="0"/>
                          <a:cs typeface="Times New Roman" pitchFamily="18" charset="0"/>
                        </a:rPr>
                        <a:t>:</a:t>
                      </a:r>
                    </a:p>
                    <a:p>
                      <a:pPr algn="just"/>
                      <a:r>
                        <a:rPr lang="ru-RU" sz="2000" baseline="0" dirty="0" smtClean="0">
                          <a:solidFill>
                            <a:srgbClr val="FF0000"/>
                          </a:solidFill>
                          <a:latin typeface="Times New Roman" pitchFamily="18" charset="0"/>
                          <a:cs typeface="Times New Roman" pitchFamily="18" charset="0"/>
                        </a:rPr>
                        <a:t>Т</a:t>
                      </a:r>
                      <a:r>
                        <a:rPr lang="sah-RU" sz="2000" baseline="0" dirty="0" smtClean="0">
                          <a:solidFill>
                            <a:srgbClr val="FF0000"/>
                          </a:solidFill>
                          <a:latin typeface="Times New Roman" pitchFamily="18" charset="0"/>
                          <a:cs typeface="Times New Roman" pitchFamily="18" charset="0"/>
                        </a:rPr>
                        <a:t>аһырҕас, табыгыратар, тоҥсуур,  тобугурас, чугдаарай чуор чугдаар,  кылыгырай, дүпсүүр-ознакомление.</a:t>
                      </a:r>
                      <a:endParaRPr lang="ru-RU" sz="2000" baseline="0" dirty="0" smtClean="0">
                        <a:solidFill>
                          <a:srgbClr val="FF0000"/>
                        </a:solidFill>
                        <a:latin typeface="Times New Roman" pitchFamily="18" charset="0"/>
                        <a:cs typeface="Times New Roman" pitchFamily="18" charset="0"/>
                      </a:endParaRPr>
                    </a:p>
                    <a:p>
                      <a:pPr algn="just"/>
                      <a:endParaRPr lang="ru-RU" sz="2000" dirty="0">
                        <a:solidFill>
                          <a:srgbClr val="FF0000"/>
                        </a:solidFill>
                        <a:latin typeface="Times New Roman" pitchFamily="18" charset="0"/>
                        <a:cs typeface="Times New Roman" pitchFamily="18" charset="0"/>
                      </a:endParaRPr>
                    </a:p>
                  </a:txBody>
                  <a:tcPr/>
                </a:tc>
                <a:tc>
                  <a:txBody>
                    <a:bodyPr/>
                    <a:lstStyle/>
                    <a:p>
                      <a:pPr algn="just"/>
                      <a:r>
                        <a:rPr lang="ru-RU" sz="2000" dirty="0" smtClean="0">
                          <a:solidFill>
                            <a:srgbClr val="FF0000"/>
                          </a:solidFill>
                          <a:latin typeface="Times New Roman" pitchFamily="18" charset="0"/>
                          <a:cs typeface="Times New Roman" pitchFamily="18" charset="0"/>
                        </a:rPr>
                        <a:t>Название инструмента, внешний вид, учить отличать </a:t>
                      </a:r>
                      <a:r>
                        <a:rPr lang="ru-RU" sz="2000" dirty="0" err="1" smtClean="0">
                          <a:solidFill>
                            <a:srgbClr val="FF0000"/>
                          </a:solidFill>
                          <a:latin typeface="Times New Roman" pitchFamily="18" charset="0"/>
                          <a:cs typeface="Times New Roman" pitchFamily="18" charset="0"/>
                        </a:rPr>
                        <a:t>звукоизвлечения</a:t>
                      </a:r>
                      <a:r>
                        <a:rPr lang="ru-RU" sz="2000" baseline="0" dirty="0" smtClean="0">
                          <a:solidFill>
                            <a:srgbClr val="FF0000"/>
                          </a:solidFill>
                          <a:latin typeface="Times New Roman" pitchFamily="18" charset="0"/>
                          <a:cs typeface="Times New Roman" pitchFamily="18" charset="0"/>
                        </a:rPr>
                        <a:t> инструмента.</a:t>
                      </a:r>
                      <a:r>
                        <a:rPr lang="ru-RU" sz="2000" dirty="0" smtClean="0">
                          <a:solidFill>
                            <a:srgbClr val="FF0000"/>
                          </a:solidFill>
                          <a:latin typeface="Times New Roman" pitchFamily="18" charset="0"/>
                          <a:cs typeface="Times New Roman" pitchFamily="18" charset="0"/>
                        </a:rPr>
                        <a:t> Понимать</a:t>
                      </a:r>
                      <a:r>
                        <a:rPr lang="ru-RU" sz="2000" baseline="0" dirty="0" smtClean="0">
                          <a:solidFill>
                            <a:srgbClr val="FF0000"/>
                          </a:solidFill>
                          <a:latin typeface="Times New Roman" pitchFamily="18" charset="0"/>
                          <a:cs typeface="Times New Roman" pitchFamily="18" charset="0"/>
                        </a:rPr>
                        <a:t> о том, что шумовые инструменты связаны с природой и жизнью человека. При овладении приемам игры на каждом инструменте, развивать различный темп, ритмический рисунок каждого музыкального произведения. Различать и узнавать тот или иной музыкальный инструмент, при помощи отстукивания или встряхивания различных звуков на шумовых инструментах. Ознакомить приемам игры, извлекая звук - громко, тихо, на одном темпе или встряхивать, вращать, покачивать.</a:t>
                      </a:r>
                    </a:p>
                    <a:p>
                      <a:pPr algn="just"/>
                      <a:r>
                        <a:rPr lang="ru-RU" sz="2000" baseline="0" dirty="0" smtClean="0">
                          <a:solidFill>
                            <a:srgbClr val="FF0000"/>
                          </a:solidFill>
                          <a:latin typeface="Times New Roman" pitchFamily="18" charset="0"/>
                          <a:cs typeface="Times New Roman" pitchFamily="18" charset="0"/>
                        </a:rPr>
                        <a:t>Учить импровизировать на шумовых инструментах , слушая ритм и темп песни.</a:t>
                      </a:r>
                      <a:endParaRPr lang="ru-RU" sz="2000" dirty="0">
                        <a:solidFill>
                          <a:srgbClr val="FF000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332656"/>
          <a:ext cx="8496944" cy="6192688"/>
        </p:xfrm>
        <a:graphic>
          <a:graphicData uri="http://schemas.openxmlformats.org/drawingml/2006/table">
            <a:tbl>
              <a:tblPr firstRow="1" bandRow="1">
                <a:tableStyleId>{5C22544A-7EE6-4342-B048-85BDC9FD1C3A}</a:tableStyleId>
              </a:tblPr>
              <a:tblGrid>
                <a:gridCol w="2878794"/>
                <a:gridCol w="5618150"/>
              </a:tblGrid>
              <a:tr h="869236">
                <a:tc>
                  <a:txBody>
                    <a:bodyPr/>
                    <a:lstStyle/>
                    <a:p>
                      <a:r>
                        <a:rPr lang="ru-RU" sz="2400" dirty="0" smtClean="0">
                          <a:solidFill>
                            <a:srgbClr val="FF0000"/>
                          </a:solidFill>
                          <a:latin typeface="Times New Roman" pitchFamily="18" charset="0"/>
                          <a:cs typeface="Times New Roman" pitchFamily="18" charset="0"/>
                        </a:rPr>
                        <a:t>Задачи: (дети 6-7</a:t>
                      </a:r>
                      <a:r>
                        <a:rPr lang="ru-RU" sz="2400" baseline="0" dirty="0" smtClean="0">
                          <a:solidFill>
                            <a:srgbClr val="FF0000"/>
                          </a:solidFill>
                          <a:latin typeface="Times New Roman" pitchFamily="18" charset="0"/>
                          <a:cs typeface="Times New Roman" pitchFamily="18" charset="0"/>
                        </a:rPr>
                        <a:t> лет)</a:t>
                      </a:r>
                      <a:endParaRPr lang="ru-RU" sz="2400" dirty="0">
                        <a:solidFill>
                          <a:srgbClr val="FF0000"/>
                        </a:solidFill>
                        <a:latin typeface="Times New Roman" pitchFamily="18" charset="0"/>
                        <a:cs typeface="Times New Roman" pitchFamily="18" charset="0"/>
                      </a:endParaRPr>
                    </a:p>
                  </a:txBody>
                  <a:tcPr/>
                </a:tc>
                <a:tc>
                  <a:txBody>
                    <a:bodyPr/>
                    <a:lstStyle/>
                    <a:p>
                      <a:r>
                        <a:rPr lang="ru-RU" sz="2400" dirty="0" smtClean="0">
                          <a:solidFill>
                            <a:srgbClr val="FF0000"/>
                          </a:solidFill>
                          <a:latin typeface="Times New Roman" pitchFamily="18" charset="0"/>
                          <a:cs typeface="Times New Roman" pitchFamily="18" charset="0"/>
                        </a:rPr>
                        <a:t>Содержание</a:t>
                      </a:r>
                      <a:endParaRPr lang="ru-RU" sz="2400" dirty="0">
                        <a:solidFill>
                          <a:srgbClr val="FF0000"/>
                        </a:solidFill>
                        <a:latin typeface="Times New Roman" pitchFamily="18" charset="0"/>
                        <a:cs typeface="Times New Roman" pitchFamily="18" charset="0"/>
                      </a:endParaRPr>
                    </a:p>
                  </a:txBody>
                  <a:tcPr/>
                </a:tc>
              </a:tr>
              <a:tr h="5323452">
                <a:tc>
                  <a:txBody>
                    <a:bodyPr/>
                    <a:lstStyle/>
                    <a:p>
                      <a:pPr algn="just"/>
                      <a:r>
                        <a:rPr lang="ru-RU" sz="2000" dirty="0" smtClean="0">
                          <a:solidFill>
                            <a:srgbClr val="FF0000"/>
                          </a:solidFill>
                          <a:latin typeface="Times New Roman" pitchFamily="18" charset="0"/>
                          <a:cs typeface="Times New Roman" pitchFamily="18" charset="0"/>
                        </a:rPr>
                        <a:t>Овладев</a:t>
                      </a:r>
                      <a:r>
                        <a:rPr lang="ru-RU" sz="2000" baseline="0" dirty="0" smtClean="0">
                          <a:solidFill>
                            <a:srgbClr val="FF0000"/>
                          </a:solidFill>
                          <a:latin typeface="Times New Roman" pitchFamily="18" charset="0"/>
                          <a:cs typeface="Times New Roman" pitchFamily="18" charset="0"/>
                        </a:rPr>
                        <a:t> приемами игры на шумовых инструментах, учить исполнять их в ансамбле.  </a:t>
                      </a:r>
                    </a:p>
                    <a:p>
                      <a:pPr algn="just"/>
                      <a:r>
                        <a:rPr lang="ru-RU" sz="2000" baseline="0" dirty="0" smtClean="0">
                          <a:solidFill>
                            <a:srgbClr val="FF0000"/>
                          </a:solidFill>
                          <a:latin typeface="Times New Roman" pitchFamily="18" charset="0"/>
                          <a:cs typeface="Times New Roman" pitchFamily="18" charset="0"/>
                        </a:rPr>
                        <a:t>Развивать интерес и любовь к музыке . </a:t>
                      </a:r>
                      <a:endParaRPr lang="ru-RU" sz="2000" dirty="0">
                        <a:solidFill>
                          <a:srgbClr val="FF0000"/>
                        </a:solidFill>
                        <a:latin typeface="Times New Roman" pitchFamily="18" charset="0"/>
                        <a:cs typeface="Times New Roman" pitchFamily="18" charset="0"/>
                      </a:endParaRPr>
                    </a:p>
                  </a:txBody>
                  <a:tcPr/>
                </a:tc>
                <a:tc>
                  <a:txBody>
                    <a:bodyPr/>
                    <a:lstStyle/>
                    <a:p>
                      <a:pPr algn="just"/>
                      <a:r>
                        <a:rPr lang="ru-RU" sz="2000" dirty="0" smtClean="0">
                          <a:solidFill>
                            <a:srgbClr val="FF0000"/>
                          </a:solidFill>
                          <a:latin typeface="Times New Roman" pitchFamily="18" charset="0"/>
                          <a:cs typeface="Times New Roman" pitchFamily="18" charset="0"/>
                        </a:rPr>
                        <a:t> Слушать и играть на шумовых инструментах в одном темпе и вместе.</a:t>
                      </a:r>
                      <a:r>
                        <a:rPr lang="ru-RU" sz="2000" baseline="0" dirty="0" smtClean="0">
                          <a:solidFill>
                            <a:srgbClr val="FF0000"/>
                          </a:solidFill>
                          <a:latin typeface="Times New Roman" pitchFamily="18" charset="0"/>
                          <a:cs typeface="Times New Roman" pitchFamily="18" charset="0"/>
                        </a:rPr>
                        <a:t> Играть на инструментах, слушая друг друга и меняя приемы игры. Учить исполнять импровизации в ансамбле, отделяя части музыкального произведения. </a:t>
                      </a:r>
                    </a:p>
                    <a:p>
                      <a:pPr algn="just"/>
                      <a:r>
                        <a:rPr lang="ru-RU" sz="2000" baseline="0" dirty="0" smtClean="0">
                          <a:solidFill>
                            <a:srgbClr val="FF0000"/>
                          </a:solidFill>
                          <a:latin typeface="Times New Roman" pitchFamily="18" charset="0"/>
                          <a:cs typeface="Times New Roman" pitchFamily="18" charset="0"/>
                        </a:rPr>
                        <a:t>Развитие импровизации, слушая темп основного инструмента знакомых песен или  музыкальных мелодий.  </a:t>
                      </a:r>
                    </a:p>
                    <a:p>
                      <a:pPr algn="just"/>
                      <a:r>
                        <a:rPr lang="ru-RU" sz="2000" baseline="0" dirty="0" smtClean="0">
                          <a:solidFill>
                            <a:srgbClr val="FF0000"/>
                          </a:solidFill>
                          <a:latin typeface="Times New Roman" pitchFamily="18" charset="0"/>
                          <a:cs typeface="Times New Roman" pitchFamily="18" charset="0"/>
                        </a:rPr>
                        <a:t>Развивать музыкальные способности, импровизируя знакомые песни, мелодии в ансамбле или одиночно. </a:t>
                      </a:r>
                      <a:endParaRPr lang="ru-RU" sz="2000" dirty="0">
                        <a:solidFill>
                          <a:srgbClr val="FF000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320438" cy="6192688"/>
          </a:xfrm>
        </p:spPr>
        <p:txBody>
          <a:bodyPr>
            <a:normAutofit fontScale="25000" lnSpcReduction="20000"/>
          </a:bodyPr>
          <a:lstStyle/>
          <a:p>
            <a:pPr algn="ctr">
              <a:buNone/>
            </a:pPr>
            <a:r>
              <a:rPr lang="ru-RU" sz="11100" b="1" dirty="0" smtClean="0">
                <a:latin typeface="Times New Roman" pitchFamily="18" charset="0"/>
                <a:cs typeface="Times New Roman" pitchFamily="18" charset="0"/>
              </a:rPr>
              <a:t>Актуальность:</a:t>
            </a:r>
            <a:endParaRPr lang="en-US" sz="11100" b="1" dirty="0" smtClean="0">
              <a:latin typeface="Times New Roman" pitchFamily="18" charset="0"/>
              <a:cs typeface="Times New Roman" pitchFamily="18" charset="0"/>
            </a:endParaRPr>
          </a:p>
          <a:p>
            <a:pPr algn="just">
              <a:lnSpc>
                <a:spcPct val="170000"/>
              </a:lnSpc>
              <a:buNone/>
            </a:pPr>
            <a:r>
              <a:rPr lang="ru-RU" sz="8000" dirty="0" smtClean="0">
                <a:latin typeface="Times New Roman" pitchFamily="18" charset="0"/>
                <a:cs typeface="Times New Roman" pitchFamily="18" charset="0"/>
              </a:rPr>
              <a:t>		Для воспитания всесторонне развитой, творческой и интеллектуальной личности, обладающей высокими духовно-нравственными качествами по проекту "Музыка для всех" первостепенным является создание всех необходимых условий. Нехватка народных музыкальных инструментов препятствует работе по ознакомлению детей с коренными музыкальными звуками народа </a:t>
            </a:r>
            <a:r>
              <a:rPr lang="ru-RU" sz="8000" dirty="0" smtClean="0">
                <a:latin typeface="Times New Roman" pitchFamily="18" charset="0"/>
                <a:cs typeface="Times New Roman" pitchFamily="18" charset="0"/>
              </a:rPr>
              <a:t>Саха</a:t>
            </a:r>
            <a:r>
              <a:rPr lang="ru-RU" sz="8000" dirty="0" smtClean="0">
                <a:latin typeface="Times New Roman" pitchFamily="18" charset="0"/>
                <a:cs typeface="Times New Roman" pitchFamily="18" charset="0"/>
              </a:rPr>
              <a:t>. Поэтому </a:t>
            </a:r>
            <a:r>
              <a:rPr lang="ru-RU" sz="8000" dirty="0" smtClean="0">
                <a:latin typeface="Times New Roman" pitchFamily="18" charset="0"/>
                <a:cs typeface="Times New Roman" pitchFamily="18" charset="0"/>
              </a:rPr>
              <a:t>в </a:t>
            </a:r>
            <a:r>
              <a:rPr lang="ru-RU" sz="8000" dirty="0" smtClean="0">
                <a:latin typeface="Times New Roman" pitchFamily="18" charset="0"/>
                <a:cs typeface="Times New Roman" pitchFamily="18" charset="0"/>
              </a:rPr>
              <a:t>нашем детском саду решили создать самодельные </a:t>
            </a:r>
            <a:r>
              <a:rPr lang="ru-RU" sz="8000" dirty="0" smtClean="0">
                <a:latin typeface="Times New Roman" pitchFamily="18" charset="0"/>
                <a:cs typeface="Times New Roman" pitchFamily="18" charset="0"/>
              </a:rPr>
              <a:t>авторские музыкальные </a:t>
            </a:r>
            <a:r>
              <a:rPr lang="ru-RU" sz="8000" dirty="0" smtClean="0">
                <a:latin typeface="Times New Roman" pitchFamily="18" charset="0"/>
                <a:cs typeface="Times New Roman" pitchFamily="18" charset="0"/>
              </a:rPr>
              <a:t>инструменты для приобщения детей дошкольного возраста к прекрасным  исходным коренным музыкальным звукам народа </a:t>
            </a:r>
            <a:r>
              <a:rPr lang="ru-RU" sz="8000" dirty="0" smtClean="0">
                <a:latin typeface="Times New Roman" pitchFamily="18" charset="0"/>
                <a:cs typeface="Times New Roman" pitchFamily="18" charset="0"/>
              </a:rPr>
              <a:t>Саха</a:t>
            </a:r>
            <a:r>
              <a:rPr lang="ru-RU" sz="8000" dirty="0" smtClean="0">
                <a:latin typeface="Times New Roman" pitchFamily="18" charset="0"/>
                <a:cs typeface="Times New Roman" pitchFamily="18" charset="0"/>
              </a:rPr>
              <a:t>.  Эти инструменты  формируют устойчивый интерес и любовь к музыкальному искусству. Все они сделаны из природного материала, поэтому безопасны для детей.</a:t>
            </a:r>
          </a:p>
          <a:p>
            <a:pPr>
              <a:lnSpc>
                <a:spcPct val="170000"/>
              </a:lnSpc>
            </a:pPr>
            <a:endParaRPr lang="ru-RU" sz="8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291264" cy="5544616"/>
          </a:xfrm>
        </p:spPr>
        <p:txBody>
          <a:bodyPr>
            <a:normAutofit/>
          </a:bodyPr>
          <a:lstStyle/>
          <a:p>
            <a:pPr algn="ctr">
              <a:buNone/>
            </a:pPr>
            <a:r>
              <a:rPr lang="ru-RU" sz="3200" b="1" dirty="0" smtClean="0">
                <a:solidFill>
                  <a:schemeClr val="tx1">
                    <a:lumMod val="95000"/>
                    <a:lumOff val="5000"/>
                  </a:schemeClr>
                </a:solidFill>
                <a:latin typeface="Times New Roman" pitchFamily="18" charset="0"/>
                <a:cs typeface="Times New Roman" pitchFamily="18" charset="0"/>
              </a:rPr>
              <a:t>Итог занятия:</a:t>
            </a:r>
          </a:p>
          <a:p>
            <a:pPr algn="just">
              <a:buFont typeface="Arial" pitchFamily="34" charset="0"/>
              <a:buChar char="•"/>
            </a:pPr>
            <a:r>
              <a:rPr lang="ru-RU" dirty="0" smtClean="0">
                <a:solidFill>
                  <a:schemeClr val="tx1">
                    <a:lumMod val="95000"/>
                    <a:lumOff val="5000"/>
                  </a:schemeClr>
                </a:solidFill>
                <a:latin typeface="Times New Roman" pitchFamily="18" charset="0"/>
                <a:cs typeface="Times New Roman" pitchFamily="18" charset="0"/>
              </a:rPr>
              <a:t>Исполнять вместе, владея приемами игры на самодельных шумовых инструментах;</a:t>
            </a:r>
          </a:p>
          <a:p>
            <a:pPr algn="just">
              <a:buFont typeface="Arial" pitchFamily="34" charset="0"/>
              <a:buChar char="•"/>
            </a:pPr>
            <a:r>
              <a:rPr lang="ru-RU" dirty="0" smtClean="0">
                <a:solidFill>
                  <a:schemeClr val="tx1">
                    <a:lumMod val="95000"/>
                    <a:lumOff val="5000"/>
                  </a:schemeClr>
                </a:solidFill>
                <a:latin typeface="Times New Roman" pitchFamily="18" charset="0"/>
                <a:cs typeface="Times New Roman" pitchFamily="18" charset="0"/>
              </a:rPr>
              <a:t> Различать при помощи отстукивания или встряхивания различных звуков на шумовых инструментах;</a:t>
            </a:r>
          </a:p>
          <a:p>
            <a:pPr algn="just">
              <a:buFont typeface="Arial" pitchFamily="34" charset="0"/>
              <a:buChar char="•"/>
            </a:pPr>
            <a:r>
              <a:rPr lang="ru-RU" dirty="0" smtClean="0">
                <a:solidFill>
                  <a:schemeClr val="tx1">
                    <a:lumMod val="95000"/>
                    <a:lumOff val="5000"/>
                  </a:schemeClr>
                </a:solidFill>
                <a:latin typeface="Times New Roman" pitchFamily="18" charset="0"/>
                <a:cs typeface="Times New Roman" pitchFamily="18" charset="0"/>
              </a:rPr>
              <a:t>   При помощи характера и темпа песни: быстро, медленно, громко, тихо различать ритмический рисунок произведения.</a:t>
            </a:r>
          </a:p>
          <a:p>
            <a:endParaRPr lang="ru-RU" dirty="0" smtClean="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Эдуард\Desktop\Новая папка\IMG-20160416-WA0061.jpg"/>
          <p:cNvPicPr>
            <a:picLocks noGrp="1" noChangeAspect="1" noChangeArrowheads="1"/>
          </p:cNvPicPr>
          <p:nvPr>
            <p:ph idx="1"/>
          </p:nvPr>
        </p:nvPicPr>
        <p:blipFill>
          <a:blip r:embed="rId2" cstate="print"/>
          <a:srcRect/>
          <a:stretch>
            <a:fillRect/>
          </a:stretch>
        </p:blipFill>
        <p:spPr bwMode="auto">
          <a:xfrm>
            <a:off x="4499992" y="620688"/>
            <a:ext cx="4032448" cy="2664296"/>
          </a:xfrm>
          <a:prstGeom prst="rect">
            <a:avLst/>
          </a:prstGeom>
          <a:noFill/>
        </p:spPr>
      </p:pic>
      <p:pic>
        <p:nvPicPr>
          <p:cNvPr id="1026" name="Picture 2" descr="C:\Users\Эдуард\Desktop\Новая папка (2)\Sent\IMG-20160513-WA0068.jpg"/>
          <p:cNvPicPr>
            <a:picLocks noChangeAspect="1" noChangeArrowheads="1"/>
          </p:cNvPicPr>
          <p:nvPr/>
        </p:nvPicPr>
        <p:blipFill>
          <a:blip r:embed="rId3" cstate="print"/>
          <a:srcRect/>
          <a:stretch>
            <a:fillRect/>
          </a:stretch>
        </p:blipFill>
        <p:spPr bwMode="auto">
          <a:xfrm>
            <a:off x="4499992" y="3501008"/>
            <a:ext cx="4032448" cy="2695005"/>
          </a:xfrm>
          <a:prstGeom prst="rect">
            <a:avLst/>
          </a:prstGeom>
          <a:noFill/>
        </p:spPr>
      </p:pic>
      <p:pic>
        <p:nvPicPr>
          <p:cNvPr id="1027" name="Picture 3" descr="C:\Users\Эдуард\Desktop\Новая папка (2)\Sent\IMG-20160623-WA0053.jpg"/>
          <p:cNvPicPr>
            <a:picLocks noChangeAspect="1" noChangeArrowheads="1"/>
          </p:cNvPicPr>
          <p:nvPr/>
        </p:nvPicPr>
        <p:blipFill>
          <a:blip r:embed="rId4" cstate="print"/>
          <a:srcRect/>
          <a:stretch>
            <a:fillRect/>
          </a:stretch>
        </p:blipFill>
        <p:spPr bwMode="auto">
          <a:xfrm>
            <a:off x="611560" y="620688"/>
            <a:ext cx="3744416" cy="55753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исунок1.jpg"/>
          <p:cNvPicPr>
            <a:picLocks noGrp="1" noChangeAspect="1"/>
          </p:cNvPicPr>
          <p:nvPr>
            <p:ph idx="1"/>
          </p:nvPr>
        </p:nvPicPr>
        <p:blipFill>
          <a:blip r:embed="rId2" cstate="print">
            <a:lum bright="18000" contrast="23000"/>
          </a:blip>
          <a:stretch>
            <a:fillRect/>
          </a:stretch>
        </p:blipFill>
        <p:spPr>
          <a:xfrm>
            <a:off x="1" y="0"/>
            <a:ext cx="9144000" cy="6858000"/>
          </a:xfrm>
        </p:spPr>
      </p:pic>
      <p:sp>
        <p:nvSpPr>
          <p:cNvPr id="2" name="Заголовок 1"/>
          <p:cNvSpPr>
            <a:spLocks noGrp="1"/>
          </p:cNvSpPr>
          <p:nvPr>
            <p:ph type="title"/>
          </p:nvPr>
        </p:nvSpPr>
        <p:spPr/>
        <p:txBody>
          <a:bodyPr>
            <a:normAutofit/>
          </a:bodyPr>
          <a:lstStyle/>
          <a:p>
            <a:r>
              <a:rPr lang="ru-RU" sz="4000" b="1" i="1" dirty="0" smtClean="0">
                <a:latin typeface="Times New Roman" pitchFamily="18" charset="0"/>
                <a:cs typeface="Times New Roman" pitchFamily="18" charset="0"/>
              </a:rPr>
              <a:t>На занятии</a:t>
            </a:r>
            <a:endParaRPr lang="ru-RU" sz="4000" b="1" i="1" dirty="0">
              <a:latin typeface="Times New Roman" pitchFamily="18" charset="0"/>
              <a:cs typeface="Times New Roman" pitchFamily="18" charset="0"/>
            </a:endParaRPr>
          </a:p>
        </p:txBody>
      </p:sp>
      <p:pic>
        <p:nvPicPr>
          <p:cNvPr id="5" name="Рисунок 4" descr="20170119_103456.jpg"/>
          <p:cNvPicPr>
            <a:picLocks noChangeAspect="1"/>
          </p:cNvPicPr>
          <p:nvPr/>
        </p:nvPicPr>
        <p:blipFill>
          <a:blip r:embed="rId3" cstate="print"/>
          <a:stretch>
            <a:fillRect/>
          </a:stretch>
        </p:blipFill>
        <p:spPr>
          <a:xfrm>
            <a:off x="0" y="1340768"/>
            <a:ext cx="4572000" cy="2880320"/>
          </a:xfrm>
          <a:prstGeom prst="rect">
            <a:avLst/>
          </a:prstGeom>
        </p:spPr>
      </p:pic>
      <p:pic>
        <p:nvPicPr>
          <p:cNvPr id="6" name="Рисунок 5" descr="IMG-20131209-WA0012.jpg"/>
          <p:cNvPicPr>
            <a:picLocks noChangeAspect="1"/>
          </p:cNvPicPr>
          <p:nvPr/>
        </p:nvPicPr>
        <p:blipFill>
          <a:blip r:embed="rId4" cstate="print"/>
          <a:stretch>
            <a:fillRect/>
          </a:stretch>
        </p:blipFill>
        <p:spPr>
          <a:xfrm>
            <a:off x="4644008" y="1340768"/>
            <a:ext cx="4499992" cy="2880320"/>
          </a:xfrm>
          <a:prstGeom prst="rect">
            <a:avLst/>
          </a:prstGeom>
        </p:spPr>
      </p:pic>
      <p:pic>
        <p:nvPicPr>
          <p:cNvPr id="7" name="Рисунок 6" descr="IMG_0746.JPG"/>
          <p:cNvPicPr>
            <a:picLocks noChangeAspect="1"/>
          </p:cNvPicPr>
          <p:nvPr/>
        </p:nvPicPr>
        <p:blipFill>
          <a:blip r:embed="rId5" cstate="print"/>
          <a:stretch>
            <a:fillRect/>
          </a:stretch>
        </p:blipFill>
        <p:spPr>
          <a:xfrm>
            <a:off x="0" y="4194994"/>
            <a:ext cx="4572000" cy="2663006"/>
          </a:xfrm>
          <a:prstGeom prst="rect">
            <a:avLst/>
          </a:prstGeom>
        </p:spPr>
      </p:pic>
      <p:pic>
        <p:nvPicPr>
          <p:cNvPr id="8" name="Рисунок 7" descr="IMG_0741.JPG"/>
          <p:cNvPicPr>
            <a:picLocks noChangeAspect="1"/>
          </p:cNvPicPr>
          <p:nvPr/>
        </p:nvPicPr>
        <p:blipFill>
          <a:blip r:embed="rId6" cstate="print"/>
          <a:stretch>
            <a:fillRect/>
          </a:stretch>
        </p:blipFill>
        <p:spPr>
          <a:xfrm>
            <a:off x="4644008" y="4221089"/>
            <a:ext cx="4499992" cy="2636911"/>
          </a:xfrm>
          <a:prstGeom prst="rect">
            <a:avLst/>
          </a:prstGeom>
        </p:spPr>
      </p:pic>
      <p:pic>
        <p:nvPicPr>
          <p:cNvPr id="10" name="Рисунок 9" descr="20170119_103456.jpg"/>
          <p:cNvPicPr>
            <a:picLocks noChangeAspect="1"/>
          </p:cNvPicPr>
          <p:nvPr/>
        </p:nvPicPr>
        <p:blipFill>
          <a:blip r:embed="rId3" cstate="print"/>
          <a:stretch>
            <a:fillRect/>
          </a:stretch>
        </p:blipFill>
        <p:spPr>
          <a:xfrm>
            <a:off x="0" y="1412776"/>
            <a:ext cx="4572000" cy="2880320"/>
          </a:xfrm>
          <a:prstGeom prst="rect">
            <a:avLst/>
          </a:prstGeom>
        </p:spPr>
      </p:pic>
      <p:pic>
        <p:nvPicPr>
          <p:cNvPr id="11" name="Рисунок 10" descr="20170119_103456.jpg"/>
          <p:cNvPicPr>
            <a:picLocks noChangeAspect="1"/>
          </p:cNvPicPr>
          <p:nvPr/>
        </p:nvPicPr>
        <p:blipFill>
          <a:blip r:embed="rId3" cstate="print"/>
          <a:stretch>
            <a:fillRect/>
          </a:stretch>
        </p:blipFill>
        <p:spPr>
          <a:xfrm>
            <a:off x="0" y="1340768"/>
            <a:ext cx="4572000" cy="295232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Эдуард\Desktop\Новая папка (2)\Sent\IMG-20160623-WA0015.jpg"/>
          <p:cNvPicPr>
            <a:picLocks noGrp="1" noChangeAspect="1" noChangeArrowheads="1"/>
          </p:cNvPicPr>
          <p:nvPr>
            <p:ph idx="1"/>
          </p:nvPr>
        </p:nvPicPr>
        <p:blipFill>
          <a:blip r:embed="rId2" cstate="print"/>
          <a:srcRect/>
          <a:stretch>
            <a:fillRect/>
          </a:stretch>
        </p:blipFill>
        <p:spPr bwMode="auto">
          <a:xfrm>
            <a:off x="4788024" y="404664"/>
            <a:ext cx="3960440" cy="1960134"/>
          </a:xfrm>
          <a:prstGeom prst="rect">
            <a:avLst/>
          </a:prstGeom>
          <a:noFill/>
        </p:spPr>
      </p:pic>
      <p:pic>
        <p:nvPicPr>
          <p:cNvPr id="5" name="Picture 2" descr="C:\Users\Эдуард\Desktop\Новая папка (2)\Sent\IMG-20160623-WA0014.jpg"/>
          <p:cNvPicPr>
            <a:picLocks noChangeAspect="1" noChangeArrowheads="1"/>
          </p:cNvPicPr>
          <p:nvPr/>
        </p:nvPicPr>
        <p:blipFill>
          <a:blip r:embed="rId3" cstate="print"/>
          <a:srcRect/>
          <a:stretch>
            <a:fillRect/>
          </a:stretch>
        </p:blipFill>
        <p:spPr bwMode="auto">
          <a:xfrm>
            <a:off x="2987824" y="2348880"/>
            <a:ext cx="3325506" cy="1944216"/>
          </a:xfrm>
          <a:prstGeom prst="rect">
            <a:avLst/>
          </a:prstGeom>
          <a:noFill/>
        </p:spPr>
      </p:pic>
      <p:pic>
        <p:nvPicPr>
          <p:cNvPr id="6" name="Picture 3" descr="C:\Users\Эдуард\Desktop\Новая папка (2)\Sent\IMG-20160623-WA0009.jpg"/>
          <p:cNvPicPr>
            <a:picLocks noChangeAspect="1" noChangeArrowheads="1"/>
          </p:cNvPicPr>
          <p:nvPr/>
        </p:nvPicPr>
        <p:blipFill>
          <a:blip r:embed="rId4" cstate="print"/>
          <a:srcRect/>
          <a:stretch>
            <a:fillRect/>
          </a:stretch>
        </p:blipFill>
        <p:spPr bwMode="auto">
          <a:xfrm>
            <a:off x="395536" y="404664"/>
            <a:ext cx="4080454" cy="1971600"/>
          </a:xfrm>
          <a:prstGeom prst="rect">
            <a:avLst/>
          </a:prstGeom>
          <a:noFill/>
        </p:spPr>
      </p:pic>
      <p:pic>
        <p:nvPicPr>
          <p:cNvPr id="7" name="Picture 2" descr="C:\Users\Эдуард\Desktop\Новая папка\IMG-20160416-WA0063.jpg"/>
          <p:cNvPicPr>
            <a:picLocks noChangeAspect="1" noChangeArrowheads="1"/>
          </p:cNvPicPr>
          <p:nvPr/>
        </p:nvPicPr>
        <p:blipFill>
          <a:blip r:embed="rId5" cstate="print"/>
          <a:srcRect/>
          <a:stretch>
            <a:fillRect/>
          </a:stretch>
        </p:blipFill>
        <p:spPr bwMode="auto">
          <a:xfrm>
            <a:off x="395536" y="4293096"/>
            <a:ext cx="4104456" cy="2232248"/>
          </a:xfrm>
          <a:prstGeom prst="rect">
            <a:avLst/>
          </a:prstGeom>
          <a:noFill/>
        </p:spPr>
      </p:pic>
      <p:pic>
        <p:nvPicPr>
          <p:cNvPr id="8" name="Picture 4" descr="C:\Users\Эдуард\Desktop\Новая папка\IMG-20160406-WA0010.jpg"/>
          <p:cNvPicPr>
            <a:picLocks noChangeAspect="1" noChangeArrowheads="1"/>
          </p:cNvPicPr>
          <p:nvPr/>
        </p:nvPicPr>
        <p:blipFill>
          <a:blip r:embed="rId6" cstate="print"/>
          <a:srcRect/>
          <a:stretch>
            <a:fillRect/>
          </a:stretch>
        </p:blipFill>
        <p:spPr bwMode="auto">
          <a:xfrm>
            <a:off x="4860032" y="4293096"/>
            <a:ext cx="3888432" cy="223224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lum bright="-2000" contrast="17000"/>
          </a:blip>
          <a:srcRect/>
          <a:stretch>
            <a:fillRect/>
          </a:stretch>
        </p:blipFill>
        <p:spPr bwMode="auto">
          <a:xfrm>
            <a:off x="611560" y="620688"/>
            <a:ext cx="4680520" cy="2632793"/>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lum bright="-8000" contrast="21000"/>
          </a:blip>
          <a:srcRect/>
          <a:stretch>
            <a:fillRect/>
          </a:stretch>
        </p:blipFill>
        <p:spPr bwMode="auto">
          <a:xfrm>
            <a:off x="611560" y="3356993"/>
            <a:ext cx="4680520" cy="2448272"/>
          </a:xfrm>
          <a:prstGeom prst="rect">
            <a:avLst/>
          </a:prstGeom>
          <a:noFill/>
          <a:ln w="9525">
            <a:noFill/>
            <a:miter lim="800000"/>
            <a:headEnd/>
            <a:tailEnd/>
          </a:ln>
          <a:effectLst/>
        </p:spPr>
      </p:pic>
      <p:pic>
        <p:nvPicPr>
          <p:cNvPr id="6" name="Picture 2" descr="C:\Users\Эдуард\Desktop\Новая папка (2)\IMG-20160529-WA0029.jpg"/>
          <p:cNvPicPr>
            <a:picLocks noChangeAspect="1" noChangeArrowheads="1"/>
          </p:cNvPicPr>
          <p:nvPr/>
        </p:nvPicPr>
        <p:blipFill>
          <a:blip r:embed="rId4" cstate="print">
            <a:lum bright="4000" contrast="25000"/>
          </a:blip>
          <a:srcRect/>
          <a:stretch>
            <a:fillRect/>
          </a:stretch>
        </p:blipFill>
        <p:spPr bwMode="auto">
          <a:xfrm>
            <a:off x="5580112" y="620688"/>
            <a:ext cx="2880320" cy="5120568"/>
          </a:xfrm>
          <a:prstGeom prst="rect">
            <a:avLst/>
          </a:prstGeom>
          <a:noFill/>
        </p:spPr>
      </p:pic>
      <p:pic>
        <p:nvPicPr>
          <p:cNvPr id="7" name="Picture 2"/>
          <p:cNvPicPr>
            <a:picLocks noChangeAspect="1" noChangeArrowheads="1"/>
          </p:cNvPicPr>
          <p:nvPr/>
        </p:nvPicPr>
        <p:blipFill>
          <a:blip r:embed="rId2" cstate="print">
            <a:lum bright="-2000" contrast="17000"/>
          </a:blip>
          <a:srcRect/>
          <a:stretch>
            <a:fillRect/>
          </a:stretch>
        </p:blipFill>
        <p:spPr bwMode="auto">
          <a:xfrm>
            <a:off x="611561" y="620688"/>
            <a:ext cx="4680520" cy="2592288"/>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lum bright="-2000" contrast="17000"/>
          </a:blip>
          <a:srcRect/>
          <a:stretch>
            <a:fillRect/>
          </a:stretch>
        </p:blipFill>
        <p:spPr bwMode="auto">
          <a:xfrm>
            <a:off x="611560" y="620688"/>
            <a:ext cx="4680520"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исунок1.jpg"/>
          <p:cNvPicPr>
            <a:picLocks noGrp="1" noChangeAspect="1"/>
          </p:cNvPicPr>
          <p:nvPr>
            <p:ph idx="1"/>
          </p:nvPr>
        </p:nvPicPr>
        <p:blipFill>
          <a:blip r:embed="rId2" cstate="print">
            <a:lum bright="19000" contrast="24000"/>
          </a:blip>
          <a:stretch>
            <a:fillRect/>
          </a:stretch>
        </p:blipFill>
        <p:spPr>
          <a:xfrm>
            <a:off x="0" y="0"/>
            <a:ext cx="9144000" cy="6858000"/>
          </a:xfrm>
        </p:spPr>
      </p:pic>
      <p:sp>
        <p:nvSpPr>
          <p:cNvPr id="2" name="Заголовок 1"/>
          <p:cNvSpPr>
            <a:spLocks noGrp="1"/>
          </p:cNvSpPr>
          <p:nvPr>
            <p:ph type="title"/>
          </p:nvPr>
        </p:nvSpPr>
        <p:spPr/>
        <p:txBody>
          <a:bodyPr>
            <a:normAutofit/>
          </a:bodyPr>
          <a:lstStyle/>
          <a:p>
            <a:r>
              <a:rPr lang="ru-RU" sz="4000" b="1" i="1" dirty="0" smtClean="0">
                <a:latin typeface="Times New Roman" pitchFamily="18" charset="0"/>
                <a:cs typeface="Times New Roman" pitchFamily="18" charset="0"/>
              </a:rPr>
              <a:t>Фольклор</a:t>
            </a:r>
            <a:endParaRPr lang="ru-RU" sz="4000" b="1" i="1" dirty="0">
              <a:latin typeface="Times New Roman" pitchFamily="18" charset="0"/>
              <a:cs typeface="Times New Roman" pitchFamily="18" charset="0"/>
            </a:endParaRPr>
          </a:p>
        </p:txBody>
      </p:sp>
      <p:pic>
        <p:nvPicPr>
          <p:cNvPr id="5" name="Рисунок 4" descr="IMG-20161021-WA0009.jpg"/>
          <p:cNvPicPr>
            <a:picLocks noChangeAspect="1"/>
          </p:cNvPicPr>
          <p:nvPr/>
        </p:nvPicPr>
        <p:blipFill>
          <a:blip r:embed="rId3" cstate="print"/>
          <a:stretch>
            <a:fillRect/>
          </a:stretch>
        </p:blipFill>
        <p:spPr>
          <a:xfrm>
            <a:off x="4788024" y="1196752"/>
            <a:ext cx="3960440" cy="2592288"/>
          </a:xfrm>
          <a:prstGeom prst="rect">
            <a:avLst/>
          </a:prstGeom>
        </p:spPr>
      </p:pic>
      <p:pic>
        <p:nvPicPr>
          <p:cNvPr id="6" name="Рисунок 5" descr="IMG-20170326-WA0030.jpg"/>
          <p:cNvPicPr>
            <a:picLocks noChangeAspect="1"/>
          </p:cNvPicPr>
          <p:nvPr/>
        </p:nvPicPr>
        <p:blipFill>
          <a:blip r:embed="rId4" cstate="print"/>
          <a:stretch>
            <a:fillRect/>
          </a:stretch>
        </p:blipFill>
        <p:spPr>
          <a:xfrm>
            <a:off x="251520" y="1196752"/>
            <a:ext cx="4067944" cy="2600756"/>
          </a:xfrm>
          <a:prstGeom prst="rect">
            <a:avLst/>
          </a:prstGeom>
        </p:spPr>
      </p:pic>
      <p:pic>
        <p:nvPicPr>
          <p:cNvPr id="7" name="Рисунок 6" descr="4920ef92-2ba8-474f-8cc2-13c831cd23e5.JPG"/>
          <p:cNvPicPr>
            <a:picLocks noChangeAspect="1"/>
          </p:cNvPicPr>
          <p:nvPr/>
        </p:nvPicPr>
        <p:blipFill>
          <a:blip r:embed="rId5" cstate="print"/>
          <a:stretch>
            <a:fillRect/>
          </a:stretch>
        </p:blipFill>
        <p:spPr>
          <a:xfrm>
            <a:off x="4788024" y="4149080"/>
            <a:ext cx="3995936" cy="2520280"/>
          </a:xfrm>
          <a:prstGeom prst="rect">
            <a:avLst/>
          </a:prstGeom>
        </p:spPr>
      </p:pic>
      <p:pic>
        <p:nvPicPr>
          <p:cNvPr id="8" name="Рисунок 7" descr="DCTM4229.JPG"/>
          <p:cNvPicPr>
            <a:picLocks noChangeAspect="1"/>
          </p:cNvPicPr>
          <p:nvPr/>
        </p:nvPicPr>
        <p:blipFill>
          <a:blip r:embed="rId6" cstate="print"/>
          <a:stretch>
            <a:fillRect/>
          </a:stretch>
        </p:blipFill>
        <p:spPr>
          <a:xfrm>
            <a:off x="251520" y="4149080"/>
            <a:ext cx="4104456" cy="252028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исунок1.jpg"/>
          <p:cNvPicPr>
            <a:picLocks noGrp="1" noChangeAspect="1"/>
          </p:cNvPicPr>
          <p:nvPr>
            <p:ph idx="1"/>
          </p:nvPr>
        </p:nvPicPr>
        <p:blipFill>
          <a:blip r:embed="rId2" cstate="print">
            <a:lum bright="18000" contrast="24000"/>
          </a:blip>
          <a:stretch>
            <a:fillRect/>
          </a:stretch>
        </p:blipFill>
        <p:spPr>
          <a:xfrm>
            <a:off x="0" y="0"/>
            <a:ext cx="9144000" cy="6858000"/>
          </a:xfrm>
        </p:spPr>
      </p:pic>
      <p:sp>
        <p:nvSpPr>
          <p:cNvPr id="2" name="Заголовок 1"/>
          <p:cNvSpPr>
            <a:spLocks noGrp="1"/>
          </p:cNvSpPr>
          <p:nvPr>
            <p:ph type="title"/>
          </p:nvPr>
        </p:nvSpPr>
        <p:spPr/>
        <p:txBody>
          <a:bodyPr>
            <a:normAutofit/>
          </a:bodyPr>
          <a:lstStyle/>
          <a:p>
            <a:r>
              <a:rPr lang="ru-RU" sz="3200" b="1" i="1" dirty="0" smtClean="0">
                <a:latin typeface="Times New Roman" pitchFamily="18" charset="0"/>
                <a:cs typeface="Times New Roman" pitchFamily="18" charset="0"/>
              </a:rPr>
              <a:t>Наши выступления в песенных конкурсах</a:t>
            </a:r>
            <a:endParaRPr lang="ru-RU" sz="3200" b="1" i="1" dirty="0">
              <a:latin typeface="Times New Roman" pitchFamily="18" charset="0"/>
              <a:cs typeface="Times New Roman" pitchFamily="18" charset="0"/>
            </a:endParaRPr>
          </a:p>
        </p:txBody>
      </p:sp>
      <p:pic>
        <p:nvPicPr>
          <p:cNvPr id="5" name="Рисунок 4" descr="OKOU1416.JPG"/>
          <p:cNvPicPr>
            <a:picLocks noChangeAspect="1"/>
          </p:cNvPicPr>
          <p:nvPr/>
        </p:nvPicPr>
        <p:blipFill>
          <a:blip r:embed="rId3" cstate="print"/>
          <a:stretch>
            <a:fillRect/>
          </a:stretch>
        </p:blipFill>
        <p:spPr>
          <a:xfrm>
            <a:off x="0" y="1412776"/>
            <a:ext cx="2987824" cy="2232248"/>
          </a:xfrm>
          <a:prstGeom prst="rect">
            <a:avLst/>
          </a:prstGeom>
        </p:spPr>
      </p:pic>
      <p:pic>
        <p:nvPicPr>
          <p:cNvPr id="7" name="Рисунок 6" descr="IMG_3046.JPG"/>
          <p:cNvPicPr>
            <a:picLocks noChangeAspect="1"/>
          </p:cNvPicPr>
          <p:nvPr/>
        </p:nvPicPr>
        <p:blipFill>
          <a:blip r:embed="rId4" cstate="print"/>
          <a:stretch>
            <a:fillRect/>
          </a:stretch>
        </p:blipFill>
        <p:spPr>
          <a:xfrm rot="10800000">
            <a:off x="0" y="4725144"/>
            <a:ext cx="2915816" cy="2132856"/>
          </a:xfrm>
          <a:prstGeom prst="rect">
            <a:avLst/>
          </a:prstGeom>
        </p:spPr>
      </p:pic>
      <p:pic>
        <p:nvPicPr>
          <p:cNvPr id="8" name="Рисунок 7" descr="HHMU6820.JPG"/>
          <p:cNvPicPr>
            <a:picLocks noChangeAspect="1"/>
          </p:cNvPicPr>
          <p:nvPr/>
        </p:nvPicPr>
        <p:blipFill>
          <a:blip r:embed="rId5" cstate="print"/>
          <a:stretch>
            <a:fillRect/>
          </a:stretch>
        </p:blipFill>
        <p:spPr>
          <a:xfrm>
            <a:off x="5940152" y="4769768"/>
            <a:ext cx="3203848" cy="2088232"/>
          </a:xfrm>
          <a:prstGeom prst="rect">
            <a:avLst/>
          </a:prstGeom>
        </p:spPr>
      </p:pic>
      <p:pic>
        <p:nvPicPr>
          <p:cNvPr id="9" name="Рисунок 8" descr="JUAA9934.JPG"/>
          <p:cNvPicPr>
            <a:picLocks noChangeAspect="1"/>
          </p:cNvPicPr>
          <p:nvPr/>
        </p:nvPicPr>
        <p:blipFill>
          <a:blip r:embed="rId6" cstate="print"/>
          <a:stretch>
            <a:fillRect/>
          </a:stretch>
        </p:blipFill>
        <p:spPr>
          <a:xfrm>
            <a:off x="2915816" y="4725144"/>
            <a:ext cx="3024336" cy="2132856"/>
          </a:xfrm>
          <a:prstGeom prst="rect">
            <a:avLst/>
          </a:prstGeom>
        </p:spPr>
      </p:pic>
      <p:pic>
        <p:nvPicPr>
          <p:cNvPr id="11" name="Рисунок 10" descr="IMG-20160424-WA0023.jpg"/>
          <p:cNvPicPr>
            <a:picLocks noChangeAspect="1"/>
          </p:cNvPicPr>
          <p:nvPr/>
        </p:nvPicPr>
        <p:blipFill>
          <a:blip r:embed="rId7" cstate="print"/>
          <a:stretch>
            <a:fillRect/>
          </a:stretch>
        </p:blipFill>
        <p:spPr>
          <a:xfrm>
            <a:off x="2987824" y="1412776"/>
            <a:ext cx="3024336" cy="2232248"/>
          </a:xfrm>
          <a:prstGeom prst="rect">
            <a:avLst/>
          </a:prstGeom>
        </p:spPr>
      </p:pic>
      <p:pic>
        <p:nvPicPr>
          <p:cNvPr id="12" name="Рисунок 11" descr="IMG-20180309-WA0007.jpg"/>
          <p:cNvPicPr>
            <a:picLocks noChangeAspect="1"/>
          </p:cNvPicPr>
          <p:nvPr/>
        </p:nvPicPr>
        <p:blipFill>
          <a:blip r:embed="rId8" cstate="print"/>
          <a:stretch>
            <a:fillRect/>
          </a:stretch>
        </p:blipFill>
        <p:spPr>
          <a:xfrm>
            <a:off x="6012160" y="1412776"/>
            <a:ext cx="3131840" cy="2232248"/>
          </a:xfrm>
          <a:prstGeom prst="rect">
            <a:avLst/>
          </a:prstGeom>
        </p:spPr>
      </p:pic>
      <p:pic>
        <p:nvPicPr>
          <p:cNvPr id="13" name="Рисунок 12" descr="IMG-20170525-WA0016.jpg"/>
          <p:cNvPicPr>
            <a:picLocks noChangeAspect="1"/>
          </p:cNvPicPr>
          <p:nvPr/>
        </p:nvPicPr>
        <p:blipFill>
          <a:blip r:embed="rId9" cstate="print"/>
          <a:stretch>
            <a:fillRect/>
          </a:stretch>
        </p:blipFill>
        <p:spPr>
          <a:xfrm>
            <a:off x="971601" y="3284985"/>
            <a:ext cx="3024336" cy="1656184"/>
          </a:xfrm>
          <a:prstGeom prst="rect">
            <a:avLst/>
          </a:prstGeom>
        </p:spPr>
      </p:pic>
      <p:pic>
        <p:nvPicPr>
          <p:cNvPr id="10" name="Рисунок 9" descr="a0414cfb-a086-4830-9227-d85c9fdcc2f9.JPG"/>
          <p:cNvPicPr>
            <a:picLocks noChangeAspect="1"/>
          </p:cNvPicPr>
          <p:nvPr/>
        </p:nvPicPr>
        <p:blipFill>
          <a:blip r:embed="rId10" cstate="print"/>
          <a:stretch>
            <a:fillRect/>
          </a:stretch>
        </p:blipFill>
        <p:spPr>
          <a:xfrm>
            <a:off x="4932040" y="3284984"/>
            <a:ext cx="2952328" cy="165618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исунок1.jpg"/>
          <p:cNvPicPr>
            <a:picLocks noGrp="1" noChangeAspect="1"/>
          </p:cNvPicPr>
          <p:nvPr>
            <p:ph idx="1"/>
          </p:nvPr>
        </p:nvPicPr>
        <p:blipFill>
          <a:blip r:embed="rId2" cstate="print">
            <a:lum bright="18000" contrast="24000"/>
          </a:blip>
          <a:stretch>
            <a:fillRect/>
          </a:stretch>
        </p:blipFill>
        <p:spPr>
          <a:xfrm>
            <a:off x="1" y="0"/>
            <a:ext cx="9144000" cy="6858000"/>
          </a:xfrm>
        </p:spPr>
      </p:pic>
      <p:sp>
        <p:nvSpPr>
          <p:cNvPr id="2" name="Заголовок 1"/>
          <p:cNvSpPr>
            <a:spLocks noGrp="1"/>
          </p:cNvSpPr>
          <p:nvPr>
            <p:ph type="title"/>
          </p:nvPr>
        </p:nvSpPr>
        <p:spPr/>
        <p:txBody>
          <a:bodyPr>
            <a:normAutofit/>
          </a:bodyPr>
          <a:lstStyle/>
          <a:p>
            <a:r>
              <a:rPr lang="ru-RU" sz="3200" b="1" i="1" dirty="0" smtClean="0">
                <a:latin typeface="Times New Roman" pitchFamily="18" charset="0"/>
                <a:cs typeface="Times New Roman" pitchFamily="18" charset="0"/>
              </a:rPr>
              <a:t>Наши достижения</a:t>
            </a:r>
            <a:endParaRPr lang="ru-RU" sz="3200" b="1" i="1" dirty="0">
              <a:latin typeface="Times New Roman" pitchFamily="18" charset="0"/>
              <a:cs typeface="Times New Roman" pitchFamily="18" charset="0"/>
            </a:endParaRPr>
          </a:p>
        </p:txBody>
      </p:sp>
      <p:pic>
        <p:nvPicPr>
          <p:cNvPr id="5" name="Рисунок 4" descr="4.jpg"/>
          <p:cNvPicPr>
            <a:picLocks noChangeAspect="1"/>
          </p:cNvPicPr>
          <p:nvPr/>
        </p:nvPicPr>
        <p:blipFill>
          <a:blip r:embed="rId3" cstate="print"/>
          <a:stretch>
            <a:fillRect/>
          </a:stretch>
        </p:blipFill>
        <p:spPr>
          <a:xfrm>
            <a:off x="179512" y="1052736"/>
            <a:ext cx="1765112" cy="2731008"/>
          </a:xfrm>
          <a:prstGeom prst="rect">
            <a:avLst/>
          </a:prstGeom>
        </p:spPr>
      </p:pic>
      <p:pic>
        <p:nvPicPr>
          <p:cNvPr id="6" name="Рисунок 5" descr="005.jpg"/>
          <p:cNvPicPr>
            <a:picLocks noChangeAspect="1"/>
          </p:cNvPicPr>
          <p:nvPr/>
        </p:nvPicPr>
        <p:blipFill>
          <a:blip r:embed="rId4" cstate="print"/>
          <a:stretch>
            <a:fillRect/>
          </a:stretch>
        </p:blipFill>
        <p:spPr>
          <a:xfrm>
            <a:off x="1907704" y="1052736"/>
            <a:ext cx="1728192" cy="2736304"/>
          </a:xfrm>
          <a:prstGeom prst="rect">
            <a:avLst/>
          </a:prstGeom>
        </p:spPr>
      </p:pic>
      <p:pic>
        <p:nvPicPr>
          <p:cNvPr id="7" name="Рисунок 6" descr="5.jpg"/>
          <p:cNvPicPr>
            <a:picLocks noChangeAspect="1"/>
          </p:cNvPicPr>
          <p:nvPr/>
        </p:nvPicPr>
        <p:blipFill>
          <a:blip r:embed="rId5" cstate="print"/>
          <a:stretch>
            <a:fillRect/>
          </a:stretch>
        </p:blipFill>
        <p:spPr>
          <a:xfrm>
            <a:off x="3563888" y="1052736"/>
            <a:ext cx="1872208" cy="2664296"/>
          </a:xfrm>
          <a:prstGeom prst="rect">
            <a:avLst/>
          </a:prstGeom>
        </p:spPr>
      </p:pic>
      <p:pic>
        <p:nvPicPr>
          <p:cNvPr id="8" name="Рисунок 7" descr="006.jpg"/>
          <p:cNvPicPr>
            <a:picLocks noChangeAspect="1"/>
          </p:cNvPicPr>
          <p:nvPr/>
        </p:nvPicPr>
        <p:blipFill>
          <a:blip r:embed="rId6" cstate="print"/>
          <a:stretch>
            <a:fillRect/>
          </a:stretch>
        </p:blipFill>
        <p:spPr>
          <a:xfrm>
            <a:off x="5436096" y="1052736"/>
            <a:ext cx="1800200" cy="2664296"/>
          </a:xfrm>
          <a:prstGeom prst="rect">
            <a:avLst/>
          </a:prstGeom>
        </p:spPr>
      </p:pic>
      <p:pic>
        <p:nvPicPr>
          <p:cNvPr id="9" name="Рисунок 8" descr="8.jpg"/>
          <p:cNvPicPr>
            <a:picLocks noChangeAspect="1"/>
          </p:cNvPicPr>
          <p:nvPr/>
        </p:nvPicPr>
        <p:blipFill>
          <a:blip r:embed="rId7" cstate="print"/>
          <a:stretch>
            <a:fillRect/>
          </a:stretch>
        </p:blipFill>
        <p:spPr>
          <a:xfrm>
            <a:off x="7236296" y="1052736"/>
            <a:ext cx="1751840" cy="2664296"/>
          </a:xfrm>
          <a:prstGeom prst="rect">
            <a:avLst/>
          </a:prstGeom>
        </p:spPr>
      </p:pic>
      <p:pic>
        <p:nvPicPr>
          <p:cNvPr id="10" name="Рисунок 9" descr="11.jpg"/>
          <p:cNvPicPr>
            <a:picLocks noChangeAspect="1"/>
          </p:cNvPicPr>
          <p:nvPr/>
        </p:nvPicPr>
        <p:blipFill>
          <a:blip r:embed="rId8" cstate="print"/>
          <a:stretch>
            <a:fillRect/>
          </a:stretch>
        </p:blipFill>
        <p:spPr>
          <a:xfrm>
            <a:off x="179512" y="3933056"/>
            <a:ext cx="1728192" cy="2731008"/>
          </a:xfrm>
          <a:prstGeom prst="rect">
            <a:avLst/>
          </a:prstGeom>
        </p:spPr>
      </p:pic>
      <p:pic>
        <p:nvPicPr>
          <p:cNvPr id="11" name="Рисунок 10" descr="12.jpg"/>
          <p:cNvPicPr>
            <a:picLocks noChangeAspect="1"/>
          </p:cNvPicPr>
          <p:nvPr/>
        </p:nvPicPr>
        <p:blipFill>
          <a:blip r:embed="rId9" cstate="print"/>
          <a:stretch>
            <a:fillRect/>
          </a:stretch>
        </p:blipFill>
        <p:spPr>
          <a:xfrm>
            <a:off x="1907704" y="3933056"/>
            <a:ext cx="1656184" cy="2731008"/>
          </a:xfrm>
          <a:prstGeom prst="rect">
            <a:avLst/>
          </a:prstGeom>
        </p:spPr>
      </p:pic>
      <p:pic>
        <p:nvPicPr>
          <p:cNvPr id="12" name="Рисунок 11" descr="15.jpg"/>
          <p:cNvPicPr>
            <a:picLocks noChangeAspect="1"/>
          </p:cNvPicPr>
          <p:nvPr/>
        </p:nvPicPr>
        <p:blipFill>
          <a:blip r:embed="rId10" cstate="print"/>
          <a:stretch>
            <a:fillRect/>
          </a:stretch>
        </p:blipFill>
        <p:spPr>
          <a:xfrm>
            <a:off x="3419872" y="2852936"/>
            <a:ext cx="2731008" cy="2005584"/>
          </a:xfrm>
          <a:prstGeom prst="rect">
            <a:avLst/>
          </a:prstGeom>
        </p:spPr>
      </p:pic>
      <p:pic>
        <p:nvPicPr>
          <p:cNvPr id="13" name="Рисунок 12" descr="18.jpg"/>
          <p:cNvPicPr>
            <a:picLocks noChangeAspect="1"/>
          </p:cNvPicPr>
          <p:nvPr/>
        </p:nvPicPr>
        <p:blipFill>
          <a:blip r:embed="rId11" cstate="print"/>
          <a:stretch>
            <a:fillRect/>
          </a:stretch>
        </p:blipFill>
        <p:spPr>
          <a:xfrm>
            <a:off x="3563888" y="3933056"/>
            <a:ext cx="1872208" cy="2731008"/>
          </a:xfrm>
          <a:prstGeom prst="rect">
            <a:avLst/>
          </a:prstGeom>
        </p:spPr>
      </p:pic>
      <p:pic>
        <p:nvPicPr>
          <p:cNvPr id="14" name="Рисунок 13" descr="20.jpg"/>
          <p:cNvPicPr>
            <a:picLocks noChangeAspect="1"/>
          </p:cNvPicPr>
          <p:nvPr/>
        </p:nvPicPr>
        <p:blipFill>
          <a:blip r:embed="rId12" cstate="print"/>
          <a:stretch>
            <a:fillRect/>
          </a:stretch>
        </p:blipFill>
        <p:spPr>
          <a:xfrm>
            <a:off x="5364088" y="3933056"/>
            <a:ext cx="1872208" cy="2731008"/>
          </a:xfrm>
          <a:prstGeom prst="rect">
            <a:avLst/>
          </a:prstGeom>
        </p:spPr>
      </p:pic>
      <p:pic>
        <p:nvPicPr>
          <p:cNvPr id="15" name="Рисунок 14" descr="25.jpg"/>
          <p:cNvPicPr>
            <a:picLocks noChangeAspect="1"/>
          </p:cNvPicPr>
          <p:nvPr/>
        </p:nvPicPr>
        <p:blipFill>
          <a:blip r:embed="rId13" cstate="print"/>
          <a:stretch>
            <a:fillRect/>
          </a:stretch>
        </p:blipFill>
        <p:spPr>
          <a:xfrm>
            <a:off x="7223760" y="3933056"/>
            <a:ext cx="1740728" cy="273100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bright="25000" contrast="-12000"/>
          </a:blip>
          <a:srcRect/>
          <a:stretch>
            <a:fillRect/>
          </a:stretch>
        </p:blipFill>
        <p:spPr bwMode="auto">
          <a:xfrm>
            <a:off x="539552" y="548680"/>
            <a:ext cx="8064896" cy="5275039"/>
          </a:xfrm>
          <a:prstGeom prst="rect">
            <a:avLst/>
          </a:prstGeom>
          <a:noFill/>
          <a:ln w="9525">
            <a:noFill/>
            <a:miter lim="800000"/>
            <a:headEnd/>
            <a:tailEnd/>
          </a:ln>
          <a:effectLst/>
        </p:spPr>
      </p:pic>
      <p:sp>
        <p:nvSpPr>
          <p:cNvPr id="5" name="Прямоугольник 4"/>
          <p:cNvSpPr/>
          <p:nvPr/>
        </p:nvSpPr>
        <p:spPr>
          <a:xfrm>
            <a:off x="467544" y="476672"/>
            <a:ext cx="8208912" cy="5447645"/>
          </a:xfrm>
          <a:prstGeom prst="rect">
            <a:avLst/>
          </a:prstGeom>
        </p:spPr>
        <p:txBody>
          <a:bodyPr wrap="square">
            <a:spAutoFit/>
          </a:bodyPr>
          <a:lstStyle/>
          <a:p>
            <a:pPr algn="ctr">
              <a:buNone/>
            </a:pPr>
            <a:r>
              <a:rPr lang="ru-RU" sz="2800" b="1" dirty="0" smtClean="0">
                <a:latin typeface="Times New Roman" pitchFamily="18" charset="0"/>
                <a:cs typeface="Times New Roman" pitchFamily="18" charset="0"/>
              </a:rPr>
              <a:t>Вывод</a:t>
            </a:r>
            <a:endParaRPr lang="sah-RU" sz="2800" b="1"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Игра на музыкальных инструментах — один из видов детского исполнительства. Применение детских шумовых </a:t>
            </a:r>
            <a:r>
              <a:rPr lang="ru-RU" sz="2000" dirty="0" smtClean="0">
                <a:latin typeface="Times New Roman" pitchFamily="18" charset="0"/>
                <a:cs typeface="Times New Roman" pitchFamily="18" charset="0"/>
              </a:rPr>
              <a:t>авторских музыкальных </a:t>
            </a:r>
            <a:r>
              <a:rPr lang="ru-RU" sz="2000" dirty="0" smtClean="0">
                <a:latin typeface="Times New Roman" pitchFamily="18" charset="0"/>
                <a:cs typeface="Times New Roman" pitchFamily="18" charset="0"/>
              </a:rPr>
              <a:t>инструментов  (как на занятиях, так и в повседневной жизни) обогащает музыкальные впечатления дошкольников, развивает их музыкальные способности. В современных условиях, когда возрастает роль художественной культуры в формировании ребенка с проблемами, знакомство с музыкальными шумовыми инструментами, отражающими национальные фольклорные традиции народа, приобретает ещё большее значение. При помощи воздействия к исполнению на самодельных </a:t>
            </a:r>
            <a:r>
              <a:rPr lang="ru-RU" sz="2000" dirty="0" smtClean="0">
                <a:latin typeface="Times New Roman" pitchFamily="18" charset="0"/>
                <a:cs typeface="Times New Roman" pitchFamily="18" charset="0"/>
              </a:rPr>
              <a:t>авторских шумовых </a:t>
            </a:r>
            <a:r>
              <a:rPr lang="ru-RU" sz="2000" dirty="0" smtClean="0">
                <a:latin typeface="Times New Roman" pitchFamily="18" charset="0"/>
                <a:cs typeface="Times New Roman" pitchFamily="18" charset="0"/>
              </a:rPr>
              <a:t>инструментах у детей дошкольного возраста развивается навык творчества, интерес к музыке, эмоциональная отзывчивость, развитие чувства ритма. Дети учатся играть в ансамбле и индивидуально, соблюдая темп и ритм музыкального произведения. Здесь они учатся быть раскрепощенными, не </a:t>
            </a:r>
            <a:r>
              <a:rPr lang="ru-RU" sz="2000" dirty="0" err="1" smtClean="0">
                <a:latin typeface="Times New Roman" pitchFamily="18" charset="0"/>
                <a:cs typeface="Times New Roman" pitchFamily="18" charset="0"/>
              </a:rPr>
              <a:t>застенчиваясь</a:t>
            </a:r>
            <a:r>
              <a:rPr lang="ru-RU" sz="2000" dirty="0" smtClean="0">
                <a:latin typeface="Times New Roman" pitchFamily="18" charset="0"/>
                <a:cs typeface="Times New Roman" pitchFamily="18" charset="0"/>
              </a:rPr>
              <a:t> работать в коллективе. </a:t>
            </a:r>
          </a:p>
          <a:p>
            <a:pPr algn="just"/>
            <a:endParaRPr lang="ru-RU"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320438" cy="6192688"/>
          </a:xfrm>
        </p:spPr>
        <p:txBody>
          <a:bodyPr>
            <a:normAutofit/>
          </a:bodyPr>
          <a:lstStyle/>
          <a:p>
            <a:pPr algn="ctr">
              <a:buNone/>
            </a:pPr>
            <a:r>
              <a:rPr lang="ru-RU" sz="3000" b="1" dirty="0" smtClean="0">
                <a:latin typeface="Times New Roman" pitchFamily="18" charset="0"/>
                <a:cs typeface="Times New Roman" pitchFamily="18" charset="0"/>
              </a:rPr>
              <a:t>  </a:t>
            </a:r>
          </a:p>
          <a:p>
            <a:pPr algn="ctr">
              <a:buNone/>
            </a:pPr>
            <a:r>
              <a:rPr lang="ru-RU" sz="3300" b="1" dirty="0" smtClean="0">
                <a:latin typeface="Times New Roman" pitchFamily="18" charset="0"/>
                <a:cs typeface="Times New Roman" pitchFamily="18" charset="0"/>
              </a:rPr>
              <a:t>Цель: </a:t>
            </a:r>
          </a:p>
          <a:p>
            <a:pPr algn="ctr">
              <a:buNone/>
            </a:pPr>
            <a:endParaRPr lang="en-US" sz="3300"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Ознакомление детей с исходными коренными музыкальными звуками народа </a:t>
            </a:r>
            <a:r>
              <a:rPr lang="ru-RU" dirty="0" smtClean="0">
                <a:latin typeface="Times New Roman" pitchFamily="18" charset="0"/>
                <a:cs typeface="Times New Roman" pitchFamily="18" charset="0"/>
              </a:rPr>
              <a:t>Саха</a:t>
            </a:r>
            <a:r>
              <a:rPr lang="ru-RU" dirty="0" smtClean="0">
                <a:latin typeface="Times New Roman" pitchFamily="18" charset="0"/>
                <a:cs typeface="Times New Roman" pitchFamily="18" charset="0"/>
              </a:rPr>
              <a:t>, формирование устойчивого интереса и любви к музыкальному искусству через созданные музыкальные инструменты.</a:t>
            </a:r>
          </a:p>
          <a:p>
            <a:pPr>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332656"/>
            <a:ext cx="8320438" cy="6192687"/>
          </a:xfrm>
        </p:spPr>
        <p:txBody>
          <a:bodyPr>
            <a:normAutofit/>
          </a:bodyPr>
          <a:lstStyle/>
          <a:p>
            <a:pPr algn="ctr">
              <a:buNone/>
            </a:pPr>
            <a:r>
              <a:rPr lang="sah-RU" sz="3200" b="1" dirty="0" smtClean="0">
                <a:latin typeface="Times New Roman" pitchFamily="18" charset="0"/>
                <a:cs typeface="Times New Roman" pitchFamily="18" charset="0"/>
              </a:rPr>
              <a:t>Задачи</a:t>
            </a:r>
            <a:r>
              <a:rPr lang="ru-RU" sz="3200" dirty="0" smtClean="0">
                <a:latin typeface="Times New Roman" pitchFamily="18" charset="0"/>
                <a:cs typeface="Times New Roman" pitchFamily="18" charset="0"/>
              </a:rPr>
              <a:t>:</a:t>
            </a:r>
          </a:p>
          <a:p>
            <a:pPr algn="ctr">
              <a:buNone/>
            </a:pPr>
            <a:endParaRPr lang="sah-RU" sz="3200" dirty="0" smtClean="0">
              <a:latin typeface="Times New Roman" pitchFamily="18" charset="0"/>
              <a:cs typeface="Times New Roman" pitchFamily="18" charset="0"/>
            </a:endParaRPr>
          </a:p>
          <a:p>
            <a:pPr lvl="0" algn="just"/>
            <a:r>
              <a:rPr lang="ru-RU" dirty="0" smtClean="0">
                <a:latin typeface="Times New Roman" pitchFamily="18" charset="0"/>
                <a:cs typeface="Times New Roman" pitchFamily="18" charset="0"/>
              </a:rPr>
              <a:t>Ознакомление детей с созданными </a:t>
            </a:r>
            <a:r>
              <a:rPr lang="ru-RU" dirty="0" smtClean="0">
                <a:latin typeface="Times New Roman" pitchFamily="18" charset="0"/>
                <a:cs typeface="Times New Roman" pitchFamily="18" charset="0"/>
              </a:rPr>
              <a:t>авторскими музыкальными </a:t>
            </a:r>
            <a:r>
              <a:rPr lang="ru-RU" dirty="0" smtClean="0">
                <a:latin typeface="Times New Roman" pitchFamily="18" charset="0"/>
                <a:cs typeface="Times New Roman" pitchFamily="18" charset="0"/>
              </a:rPr>
              <a:t>инструментами;</a:t>
            </a:r>
          </a:p>
          <a:p>
            <a:pPr lvl="0" algn="just"/>
            <a:r>
              <a:rPr lang="ru-RU" dirty="0" smtClean="0">
                <a:latin typeface="Times New Roman" pitchFamily="18" charset="0"/>
                <a:cs typeface="Times New Roman" pitchFamily="18" charset="0"/>
              </a:rPr>
              <a:t>Овладение практическими умениями и навыками игре на музыкальных инструментах;</a:t>
            </a:r>
          </a:p>
          <a:p>
            <a:pPr lvl="0" algn="just"/>
            <a:r>
              <a:rPr lang="ru-RU" dirty="0" smtClean="0">
                <a:latin typeface="Times New Roman" pitchFamily="18" charset="0"/>
                <a:cs typeface="Times New Roman" pitchFamily="18" charset="0"/>
              </a:rPr>
              <a:t>Эмоционально-ценностное восприятие и исполнение на музыкальных инструментах.</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1202515201"/>
      </p:ext>
    </p:extLst>
  </p:cSld>
  <p:clrMapOvr>
    <a:masterClrMapping/>
  </p:clrMapOvr>
  <p:transition spd="slow" advTm="3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496944" cy="1080120"/>
          </a:xfrm>
        </p:spPr>
        <p:txBody>
          <a:bodyPr>
            <a:normAutofit/>
          </a:bodyPr>
          <a:lstStyle/>
          <a:p>
            <a:pPr algn="ctr"/>
            <a:r>
              <a:rPr lang="sah-RU" sz="2800" dirty="0" smtClean="0">
                <a:solidFill>
                  <a:schemeClr val="bg2">
                    <a:lumMod val="25000"/>
                  </a:schemeClr>
                </a:solidFill>
                <a:effectLst/>
                <a:latin typeface="Times New Roman" pitchFamily="18" charset="0"/>
                <a:cs typeface="Times New Roman" pitchFamily="18" charset="0"/>
              </a:rPr>
              <a:t>Самодельные </a:t>
            </a:r>
            <a:r>
              <a:rPr lang="sah-RU" sz="2800" dirty="0" smtClean="0">
                <a:solidFill>
                  <a:schemeClr val="bg2">
                    <a:lumMod val="25000"/>
                  </a:schemeClr>
                </a:solidFill>
                <a:effectLst/>
                <a:latin typeface="Times New Roman" pitchFamily="18" charset="0"/>
                <a:cs typeface="Times New Roman" pitchFamily="18" charset="0"/>
              </a:rPr>
              <a:t>авторские шумовые </a:t>
            </a:r>
            <a:r>
              <a:rPr lang="sah-RU" sz="2800" dirty="0" smtClean="0">
                <a:solidFill>
                  <a:schemeClr val="bg2">
                    <a:lumMod val="25000"/>
                  </a:schemeClr>
                </a:solidFill>
                <a:effectLst/>
                <a:latin typeface="Times New Roman" pitchFamily="18" charset="0"/>
                <a:cs typeface="Times New Roman" pitchFamily="18" charset="0"/>
              </a:rPr>
              <a:t>инструменты</a:t>
            </a:r>
            <a:r>
              <a:rPr lang="sah-RU" sz="3200" dirty="0" smtClean="0">
                <a:solidFill>
                  <a:schemeClr val="bg2">
                    <a:lumMod val="25000"/>
                  </a:schemeClr>
                </a:solidFill>
                <a:latin typeface="Times New Roman" pitchFamily="18" charset="0"/>
                <a:cs typeface="Times New Roman" pitchFamily="18" charset="0"/>
              </a:rPr>
              <a:t>.</a:t>
            </a:r>
            <a:endParaRPr lang="ru-RU" sz="3200" dirty="0">
              <a:solidFill>
                <a:schemeClr val="bg2">
                  <a:lumMod val="25000"/>
                </a:schemeClr>
              </a:solidFill>
              <a:latin typeface="Times New Roman" pitchFamily="18" charset="0"/>
              <a:cs typeface="Times New Roman" pitchFamily="18" charset="0"/>
            </a:endParaRPr>
          </a:p>
        </p:txBody>
      </p:sp>
      <p:pic>
        <p:nvPicPr>
          <p:cNvPr id="5" name="Picture 2" descr="C:\Users\Эдуард\Desktop\Новая папка\IMG-20160313-WA0072.jpg"/>
          <p:cNvPicPr>
            <a:picLocks noGrp="1" noChangeAspect="1" noChangeArrowheads="1"/>
          </p:cNvPicPr>
          <p:nvPr>
            <p:ph idx="1"/>
          </p:nvPr>
        </p:nvPicPr>
        <p:blipFill>
          <a:blip r:embed="rId2" cstate="print">
            <a:lum bright="11000" contrast="12000"/>
          </a:blip>
          <a:srcRect/>
          <a:stretch>
            <a:fillRect/>
          </a:stretch>
        </p:blipFill>
        <p:spPr bwMode="auto">
          <a:xfrm>
            <a:off x="755576" y="1628800"/>
            <a:ext cx="7640848" cy="4248472"/>
          </a:xfrm>
          <a:prstGeom prst="rect">
            <a:avLst/>
          </a:prstGeom>
          <a:noFill/>
        </p:spPr>
      </p:pic>
      <p:pic>
        <p:nvPicPr>
          <p:cNvPr id="4" name="Picture 2" descr="C:\Users\Эдуард\Desktop\Новая папка\IMG-20160313-WA0072.jpg"/>
          <p:cNvPicPr>
            <a:picLocks noChangeAspect="1" noChangeArrowheads="1"/>
          </p:cNvPicPr>
          <p:nvPr/>
        </p:nvPicPr>
        <p:blipFill>
          <a:blip r:embed="rId2" cstate="print">
            <a:lum bright="11000" contrast="12000"/>
          </a:blip>
          <a:srcRect/>
          <a:stretch>
            <a:fillRect/>
          </a:stretch>
        </p:blipFill>
        <p:spPr bwMode="auto">
          <a:xfrm>
            <a:off x="907976" y="1781200"/>
            <a:ext cx="7640848" cy="4248472"/>
          </a:xfrm>
          <a:prstGeom prst="rect">
            <a:avLst/>
          </a:prstGeom>
          <a:noFill/>
        </p:spPr>
      </p:pic>
    </p:spTree>
  </p:cSld>
  <p:clrMapOvr>
    <a:masterClrMapping/>
  </p:clrMapOvr>
  <p:transition spd="slow" advTm="3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Эдуард\Desktop\Дефиле\1451808916_24447203.jpg"/>
          <p:cNvPicPr>
            <a:picLocks noChangeAspect="1" noChangeArrowheads="1"/>
          </p:cNvPicPr>
          <p:nvPr/>
        </p:nvPicPr>
        <p:blipFill>
          <a:blip r:embed="rId2" cstate="print"/>
          <a:srcRect/>
          <a:stretch>
            <a:fillRect/>
          </a:stretch>
        </p:blipFill>
        <p:spPr bwMode="auto">
          <a:xfrm>
            <a:off x="251520" y="260648"/>
            <a:ext cx="8600195" cy="6336704"/>
          </a:xfrm>
          <a:prstGeom prst="rect">
            <a:avLst/>
          </a:prstGeom>
          <a:noFill/>
        </p:spPr>
      </p:pic>
      <p:sp>
        <p:nvSpPr>
          <p:cNvPr id="2" name="Заголовок 1"/>
          <p:cNvSpPr>
            <a:spLocks noGrp="1"/>
          </p:cNvSpPr>
          <p:nvPr>
            <p:ph type="title"/>
          </p:nvPr>
        </p:nvSpPr>
        <p:spPr>
          <a:xfrm>
            <a:off x="323528" y="260648"/>
            <a:ext cx="8424936" cy="2998116"/>
          </a:xfrm>
        </p:spPr>
        <p:txBody>
          <a:bodyPr>
            <a:normAutofit fontScale="90000"/>
          </a:bodyPr>
          <a:lstStyle/>
          <a:p>
            <a:pPr algn="ct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ru-RU" dirty="0" smtClean="0">
                <a:solidFill>
                  <a:schemeClr val="tx1">
                    <a:lumMod val="85000"/>
                    <a:lumOff val="15000"/>
                  </a:schemeClr>
                </a:solidFill>
                <a:effectLst/>
                <a:latin typeface="Times New Roman" pitchFamily="18" charset="0"/>
                <a:cs typeface="Times New Roman" pitchFamily="18" charset="0"/>
              </a:rPr>
              <a:t/>
            </a:r>
            <a:br>
              <a:rPr lang="ru-RU" dirty="0" smtClean="0">
                <a:solidFill>
                  <a:schemeClr val="tx1">
                    <a:lumMod val="85000"/>
                    <a:lumOff val="15000"/>
                  </a:schemeClr>
                </a:solidFill>
                <a:effectLst/>
                <a:latin typeface="Times New Roman" pitchFamily="18" charset="0"/>
                <a:cs typeface="Times New Roman" pitchFamily="18" charset="0"/>
              </a:rPr>
            </a:br>
            <a:r>
              <a:rPr lang="sah-RU" dirty="0" smtClean="0">
                <a:solidFill>
                  <a:schemeClr val="tx1"/>
                </a:solidFill>
                <a:effectLst/>
                <a:latin typeface="Times New Roman" pitchFamily="18" charset="0"/>
                <a:cs typeface="Times New Roman" pitchFamily="18" charset="0"/>
              </a:rPr>
              <a:t>Самодельные авторские шумовые </a:t>
            </a:r>
            <a:r>
              <a:rPr lang="sah-RU" dirty="0" smtClean="0">
                <a:solidFill>
                  <a:schemeClr val="tx1"/>
                </a:solidFill>
                <a:effectLst/>
                <a:latin typeface="Times New Roman" pitchFamily="18" charset="0"/>
                <a:cs typeface="Times New Roman" pitchFamily="18" charset="0"/>
              </a:rPr>
              <a:t>инструменты</a:t>
            </a:r>
            <a:r>
              <a:rPr lang="sah-RU" sz="4000" dirty="0" smtClean="0">
                <a:solidFill>
                  <a:schemeClr val="tx1"/>
                </a:solidFill>
                <a:latin typeface="Times New Roman" pitchFamily="18" charset="0"/>
                <a:cs typeface="Times New Roman" pitchFamily="18" charset="0"/>
              </a:rPr>
              <a:t>.</a:t>
            </a:r>
            <a:r>
              <a:rPr lang="ru-RU" dirty="0" smtClean="0">
                <a:solidFill>
                  <a:schemeClr val="tx1"/>
                </a:solidFill>
                <a:effectLst/>
                <a:latin typeface="Times New Roman" pitchFamily="18" charset="0"/>
                <a:cs typeface="Times New Roman" pitchFamily="18" charset="0"/>
              </a:rPr>
              <a:t/>
            </a:r>
            <a:br>
              <a:rPr lang="ru-RU" dirty="0" smtClean="0">
                <a:solidFill>
                  <a:schemeClr val="tx1"/>
                </a:solidFill>
                <a:effectLst/>
                <a:latin typeface="Times New Roman" pitchFamily="18" charset="0"/>
                <a:cs typeface="Times New Roman" pitchFamily="18" charset="0"/>
              </a:rPr>
            </a:br>
            <a:r>
              <a:rPr lang="ru-RU" sz="2400" b="0" i="1" dirty="0" smtClean="0">
                <a:solidFill>
                  <a:schemeClr val="tx1"/>
                </a:solidFill>
                <a:latin typeface="Times New Roman" pitchFamily="18" charset="0"/>
                <a:cs typeface="Times New Roman" pitchFamily="18" charset="0"/>
              </a:rPr>
              <a:t> Игрушки сделаны  из рогов, копыт, костей оленей: в старину наши предки для развлечения маленьких детей использовали игрушки из легкого оленьего материала. Эти игрушки предназначались также для шумового инструментария во время народных песен и танцев.  </a:t>
            </a:r>
            <a:r>
              <a:rPr lang="ru-RU" sz="2400" dirty="0" smtClean="0"/>
              <a:t/>
            </a:r>
            <a:br>
              <a:rPr lang="ru-RU" sz="2400" dirty="0" smtClean="0"/>
            </a:br>
            <a:endParaRPr lang="ru-RU" sz="2700" dirty="0">
              <a:solidFill>
                <a:schemeClr val="tx1"/>
              </a:solidFill>
              <a:effectLst/>
              <a:latin typeface="Times New Roman" pitchFamily="18" charset="0"/>
              <a:cs typeface="Times New Roman" pitchFamily="18" charset="0"/>
            </a:endParaRPr>
          </a:p>
        </p:txBody>
      </p:sp>
    </p:spTree>
  </p:cSld>
  <p:clrMapOvr>
    <a:masterClrMapping/>
  </p:clrMapOvr>
  <p:transition spd="slow" advTm="3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err="1" smtClean="0">
                <a:latin typeface="Times New Roman" pitchFamily="18" charset="0"/>
                <a:cs typeface="Times New Roman" pitchFamily="18" charset="0"/>
              </a:rPr>
              <a:t>Таһырҕас</a:t>
            </a:r>
            <a:endParaRPr lang="ru-RU" sz="4000" b="1" dirty="0">
              <a:latin typeface="Times New Roman" pitchFamily="18" charset="0"/>
              <a:cs typeface="Times New Roman" pitchFamily="18" charset="0"/>
            </a:endParaRPr>
          </a:p>
        </p:txBody>
      </p:sp>
      <p:sp>
        <p:nvSpPr>
          <p:cNvPr id="6" name="Содержимое 5"/>
          <p:cNvSpPr>
            <a:spLocks noGrp="1"/>
          </p:cNvSpPr>
          <p:nvPr>
            <p:ph sz="half" idx="2"/>
          </p:nvPr>
        </p:nvSpPr>
        <p:spPr/>
        <p:txBody>
          <a:bodyPr>
            <a:normAutofit fontScale="92500" lnSpcReduction="10000"/>
          </a:bodyPr>
          <a:lstStyle/>
          <a:p>
            <a:pPr>
              <a:buNone/>
            </a:pPr>
            <a:r>
              <a:rPr lang="ru-RU" dirty="0" smtClean="0">
                <a:latin typeface="Times New Roman" pitchFamily="18" charset="0"/>
                <a:cs typeface="Times New Roman" pitchFamily="18" charset="0"/>
              </a:rPr>
              <a:t>           Внешний вид показывает  связь поколений. В одном связующем находятся, нанизанные кожаной веревкой, кости и распиленные рога. Напоминают звук топота оленей на бескрайней тундре. Играют путем встряхивания. Украшена натуральной кожей.</a:t>
            </a:r>
            <a:endParaRPr lang="ru-RU" dirty="0">
              <a:latin typeface="Times New Roman" pitchFamily="18" charset="0"/>
              <a:cs typeface="Times New Roman" pitchFamily="18" charset="0"/>
            </a:endParaRPr>
          </a:p>
        </p:txBody>
      </p:sp>
      <p:pic>
        <p:nvPicPr>
          <p:cNvPr id="1026" name="Picture 2"/>
          <p:cNvPicPr>
            <a:picLocks noGrp="1" noChangeAspect="1" noChangeArrowheads="1"/>
          </p:cNvPicPr>
          <p:nvPr>
            <p:ph sz="half" idx="1"/>
          </p:nvPr>
        </p:nvPicPr>
        <p:blipFill>
          <a:blip r:embed="rId2" cstate="print">
            <a:lum bright="18000" contrast="26000"/>
          </a:blip>
          <a:srcRect/>
          <a:stretch>
            <a:fillRect/>
          </a:stretch>
        </p:blipFill>
        <p:spPr bwMode="auto">
          <a:xfrm>
            <a:off x="395536" y="1772816"/>
            <a:ext cx="4330824" cy="4176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sah-RU" sz="4000" b="1" dirty="0" smtClean="0">
                <a:latin typeface="Times New Roman" pitchFamily="18" charset="0"/>
                <a:cs typeface="Times New Roman" pitchFamily="18" charset="0"/>
              </a:rPr>
              <a:t>Табыгыратар</a:t>
            </a:r>
            <a:endParaRPr lang="ru-RU" sz="40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114800" cy="4709120"/>
          </a:xfrm>
        </p:spPr>
        <p:txBody>
          <a:bodyPr>
            <a:noAutofit/>
          </a:bodyPr>
          <a:lstStyle/>
          <a:p>
            <a:pPr algn="just">
              <a:buNone/>
            </a:pPr>
            <a:r>
              <a:rPr lang="ru-RU" sz="2400" dirty="0" smtClean="0">
                <a:latin typeface="Times New Roman" pitchFamily="18" charset="0"/>
                <a:cs typeface="Times New Roman" pitchFamily="18" charset="0"/>
              </a:rPr>
              <a:t>           Рукоятка этого инструмента сделана из сосны, а основа фигурчатый картон из под линолеума. Растянут кожаной веревкой, в котором нанизаны бубенчики из копыт, костей. При игре издают звук бегущих оленей. Нарисована якутскими узорами.  </a:t>
            </a:r>
          </a:p>
          <a:p>
            <a:pPr algn="just">
              <a:buNone/>
            </a:pPr>
            <a:r>
              <a:rPr lang="ru-RU" sz="2400" dirty="0" smtClean="0">
                <a:latin typeface="Times New Roman" pitchFamily="18" charset="0"/>
                <a:cs typeface="Times New Roman" pitchFamily="18" charset="0"/>
              </a:rPr>
              <a:t> </a:t>
            </a:r>
          </a:p>
          <a:p>
            <a:pPr algn="just">
              <a:buNone/>
            </a:pPr>
            <a:endParaRPr lang="ru-RU" sz="2400" dirty="0" smtClean="0">
              <a:latin typeface="Times New Roman" pitchFamily="18" charset="0"/>
              <a:cs typeface="Times New Roman" pitchFamily="18" charset="0"/>
            </a:endParaRPr>
          </a:p>
          <a:p>
            <a:endParaRPr lang="ru-RU" sz="1400" dirty="0"/>
          </a:p>
        </p:txBody>
      </p:sp>
      <p:pic>
        <p:nvPicPr>
          <p:cNvPr id="2050" name="Picture 2"/>
          <p:cNvPicPr>
            <a:picLocks noGrp="1" noChangeAspect="1" noChangeArrowheads="1"/>
          </p:cNvPicPr>
          <p:nvPr>
            <p:ph sz="half" idx="2"/>
          </p:nvPr>
        </p:nvPicPr>
        <p:blipFill>
          <a:blip r:embed="rId2" cstate="print">
            <a:lum bright="33000" contrast="16000"/>
          </a:blip>
          <a:srcRect/>
          <a:stretch>
            <a:fillRect/>
          </a:stretch>
        </p:blipFill>
        <p:spPr bwMode="auto">
          <a:xfrm>
            <a:off x="4716016" y="1700808"/>
            <a:ext cx="3970784" cy="38164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err="1" smtClean="0">
                <a:latin typeface="Times New Roman" pitchFamily="18" charset="0"/>
                <a:cs typeface="Times New Roman" pitchFamily="18" charset="0"/>
              </a:rPr>
              <a:t>Тоҥсуур</a:t>
            </a:r>
            <a:endParaRPr lang="ru-RU" sz="4000" b="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62500" lnSpcReduction="20000"/>
          </a:bodyPr>
          <a:lstStyle/>
          <a:p>
            <a:pPr>
              <a:buNone/>
            </a:pPr>
            <a:r>
              <a:rPr lang="sah-RU" dirty="0" smtClean="0">
                <a:latin typeface="Times New Roman" pitchFamily="18" charset="0"/>
                <a:cs typeface="Times New Roman" pitchFamily="18" charset="0"/>
              </a:rPr>
              <a:t>            Основа сделана из древесины, в котором верхняя  часть-рукоятка предназначена для рук, а нижняя часть напоминает копытца коня. Средняя часть сделана из </a:t>
            </a:r>
            <a:r>
              <a:rPr lang="sah-RU" dirty="0" smtClean="0">
                <a:latin typeface="Times New Roman" pitchFamily="18" charset="0"/>
                <a:cs typeface="Times New Roman" pitchFamily="18" charset="0"/>
              </a:rPr>
              <a:t>оцилиндрованного </a:t>
            </a:r>
            <a:r>
              <a:rPr lang="sah-RU" dirty="0" smtClean="0">
                <a:latin typeface="Times New Roman" pitchFamily="18" charset="0"/>
                <a:cs typeface="Times New Roman" pitchFamily="18" charset="0"/>
              </a:rPr>
              <a:t>картона из под линолеума. Внутри картона находятся деревянные бусины, которые при встряхивании  или отстукивании об пол издают трескучий звук, ударяя друг от друга. Внешняя часть украшена якутскими узорами, деревянными бусинами, конскими волосами. </a:t>
            </a:r>
            <a:r>
              <a:rPr lang="ru-RU" dirty="0" smtClean="0">
                <a:latin typeface="Times New Roman" pitchFamily="18" charset="0"/>
                <a:cs typeface="Times New Roman" pitchFamily="18" charset="0"/>
              </a:rPr>
              <a:t>Украшен деревянными  бусами, волосами конских </a:t>
            </a:r>
            <a:r>
              <a:rPr lang="ru-RU" dirty="0" err="1" smtClean="0">
                <a:latin typeface="Times New Roman" pitchFamily="18" charset="0"/>
                <a:cs typeface="Times New Roman" pitchFamily="18" charset="0"/>
              </a:rPr>
              <a:t>махалок</a:t>
            </a:r>
            <a:r>
              <a:rPr lang="ru-RU" dirty="0" smtClean="0">
                <a:latin typeface="Times New Roman" pitchFamily="18" charset="0"/>
                <a:cs typeface="Times New Roman" pitchFamily="18" charset="0"/>
              </a:rPr>
              <a:t>. Издает звук при встряхивании и ударом в пол. </a:t>
            </a:r>
          </a:p>
          <a:p>
            <a:pPr>
              <a:buNone/>
            </a:pPr>
            <a:endParaRPr lang="ru-RU" dirty="0">
              <a:solidFill>
                <a:srgbClr val="FF0000"/>
              </a:solidFill>
              <a:latin typeface="Times New Roman" pitchFamily="18" charset="0"/>
              <a:cs typeface="Times New Roman" pitchFamily="18" charset="0"/>
            </a:endParaRPr>
          </a:p>
        </p:txBody>
      </p:sp>
      <p:pic>
        <p:nvPicPr>
          <p:cNvPr id="3078" name="Picture 6"/>
          <p:cNvPicPr>
            <a:picLocks noGrp="1" noChangeAspect="1" noChangeArrowheads="1"/>
          </p:cNvPicPr>
          <p:nvPr>
            <p:ph sz="half" idx="2"/>
          </p:nvPr>
        </p:nvPicPr>
        <p:blipFill>
          <a:blip r:embed="rId2" cstate="print">
            <a:lum bright="40000" contrast="42000"/>
          </a:blip>
          <a:srcRect/>
          <a:stretch>
            <a:fillRect/>
          </a:stretch>
        </p:blipFill>
        <p:spPr bwMode="auto">
          <a:xfrm>
            <a:off x="4648200" y="1628800"/>
            <a:ext cx="4038600" cy="3888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4038</TotalTime>
  <Words>953</Words>
  <Application>Microsoft Office PowerPoint</Application>
  <PresentationFormat>Экран (4:3)</PresentationFormat>
  <Paragraphs>99</Paragraphs>
  <Slides>28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28</vt:i4>
      </vt:variant>
    </vt:vector>
  </HeadingPairs>
  <TitlesOfParts>
    <vt:vector size="30" baseType="lpstr">
      <vt:lpstr>1_Специальное оформление</vt:lpstr>
      <vt:lpstr>Аспект</vt:lpstr>
      <vt:lpstr>Муниципальное бюджетное дошкольное образовательное учреждение «Детский сад №70 «Кэрэчээнэ» городского округа «город Якутск»</vt:lpstr>
      <vt:lpstr>Слайд 2</vt:lpstr>
      <vt:lpstr>Слайд 3</vt:lpstr>
      <vt:lpstr>Слайд 4</vt:lpstr>
      <vt:lpstr>Самодельные авторские шумовые инструменты.</vt:lpstr>
      <vt:lpstr>                                                                                                                                                                                                                                                                                                                                                                                                  Самодельные авторские шумовые инструменты.  Игрушки сделаны  из рогов, копыт, костей оленей: в старину наши предки для развлечения маленьких детей использовали игрушки из легкого оленьего материала. Эти игрушки предназначались также для шумового инструментария во время народных песен и танцев.   </vt:lpstr>
      <vt:lpstr>Таһырҕас</vt:lpstr>
      <vt:lpstr>Табыгыратар</vt:lpstr>
      <vt:lpstr>Тоҥсуур</vt:lpstr>
      <vt:lpstr>Тобугурас</vt:lpstr>
      <vt:lpstr> Чугдаарай чуор чугдаар </vt:lpstr>
      <vt:lpstr>Кылыгырай</vt:lpstr>
      <vt:lpstr>Дүпсүүр</vt:lpstr>
      <vt:lpstr>Слайд 14</vt:lpstr>
      <vt:lpstr>Слайд 15</vt:lpstr>
      <vt:lpstr>Слайд 16</vt:lpstr>
      <vt:lpstr>Слайд 17</vt:lpstr>
      <vt:lpstr>Слайд 18</vt:lpstr>
      <vt:lpstr>Слайд 19</vt:lpstr>
      <vt:lpstr>Слайд 20</vt:lpstr>
      <vt:lpstr>Слайд 21</vt:lpstr>
      <vt:lpstr>На занятии</vt:lpstr>
      <vt:lpstr>Слайд 23</vt:lpstr>
      <vt:lpstr>Слайд 24</vt:lpstr>
      <vt:lpstr>Фольклор</vt:lpstr>
      <vt:lpstr>Наши выступления в песенных конкурсах</vt:lpstr>
      <vt:lpstr>Наши достижения</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 – эстетическому развитию детей» Детский сад №70 «Кэрэчээнэ» городского округа «город Якутск»</dc:title>
  <dc:creator>Галя</dc:creator>
  <cp:lastModifiedBy>Эдуард Ксенофонтов</cp:lastModifiedBy>
  <cp:revision>373</cp:revision>
  <dcterms:created xsi:type="dcterms:W3CDTF">2013-09-23T11:06:24Z</dcterms:created>
  <dcterms:modified xsi:type="dcterms:W3CDTF">2020-05-04T16:31:35Z</dcterms:modified>
</cp:coreProperties>
</file>