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574DD-FB05-590D-D389-4937ACE49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9608" y="220163"/>
            <a:ext cx="10315004" cy="3208837"/>
          </a:xfrm>
        </p:spPr>
        <p:txBody>
          <a:bodyPr>
            <a:noAutofit/>
          </a:bodyPr>
          <a:lstStyle/>
          <a:p>
            <a:pPr algn="ctr"/>
            <a:br>
              <a:rPr lang="ru-RU" sz="6000" b="1" dirty="0">
                <a:solidFill>
                  <a:srgbClr val="00B05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6000" b="1" dirty="0">
                <a:solidFill>
                  <a:srgbClr val="00B05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6000" b="1" dirty="0">
                <a:solidFill>
                  <a:srgbClr val="00B05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ЗНАЧЕНИЕ ОВОЩЕЙ </a:t>
            </a:r>
            <a:br>
              <a:rPr lang="ru-RU" b="1" dirty="0">
                <a:solidFill>
                  <a:srgbClr val="00B05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B05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 ПИТАНИИ </a:t>
            </a:r>
            <a:br>
              <a:rPr lang="ru-RU" b="1" dirty="0">
                <a:solidFill>
                  <a:srgbClr val="00B05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B05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ЧЕЛОВЕКА  </a:t>
            </a:r>
            <a:br>
              <a:rPr lang="ru-RU" b="1" dirty="0">
                <a:solidFill>
                  <a:srgbClr val="00B05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66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(презентация к уроку технологии)</a:t>
            </a:r>
            <a:endParaRPr lang="ru-RU" sz="2400" dirty="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6EC6C6-2B1B-56BD-3D81-39E1E2A26E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7973" y="4777379"/>
            <a:ext cx="4326639" cy="1381683"/>
          </a:xfrm>
        </p:spPr>
        <p:txBody>
          <a:bodyPr>
            <a:noAutofit/>
          </a:bodyPr>
          <a:lstStyle/>
          <a:p>
            <a:pPr algn="r"/>
            <a:r>
              <a:rPr lang="ru-RU" sz="2000" b="1" dirty="0">
                <a:solidFill>
                  <a:schemeClr val="tx1"/>
                </a:solidFill>
              </a:rPr>
              <a:t>Ульченко Ирина Дмитриевна, </a:t>
            </a:r>
          </a:p>
          <a:p>
            <a:pPr algn="r"/>
            <a:r>
              <a:rPr lang="ru-RU" sz="2000" b="1" i="1" dirty="0">
                <a:solidFill>
                  <a:schemeClr val="tx1"/>
                </a:solidFill>
              </a:rPr>
              <a:t>учитель технологии </a:t>
            </a:r>
          </a:p>
          <a:p>
            <a:pPr algn="r"/>
            <a:r>
              <a:rPr lang="ru-RU" sz="2000" b="1" i="1" dirty="0">
                <a:solidFill>
                  <a:schemeClr val="tx1"/>
                </a:solidFill>
              </a:rPr>
              <a:t>ГУ ЛНР «ЛОУСОШ №11»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EF0316-3089-15AE-9D74-DE2F37488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016" y="3823640"/>
            <a:ext cx="4326639" cy="2741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238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9862B7-CCAC-FE90-4E56-229C35EF85EB}"/>
              </a:ext>
            </a:extLst>
          </p:cNvPr>
          <p:cNvSpPr txBox="1"/>
          <p:nvPr/>
        </p:nvSpPr>
        <p:spPr>
          <a:xfrm>
            <a:off x="641132" y="195616"/>
            <a:ext cx="11624441" cy="1476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ИСТОРИЧЕСКАЯ СПРАВКА: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кроссворду) </a:t>
            </a:r>
          </a:p>
          <a:p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Морковь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употребляют в пищу четыре тысячи лет. Родина моркови – средиземноморье. Морковь очень полезна, так как содержащийся в ней каротин в организме человека превращается в витамин А – витамин роста, особенно необходимый детям. Из семян моркови изготавливают лекарство, применяемое для лечения болезней сердца.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CC040E-C0C9-286F-ED02-56B88CC1306A}"/>
              </a:ext>
            </a:extLst>
          </p:cNvPr>
          <p:cNvSpPr txBox="1"/>
          <p:nvPr/>
        </p:nvSpPr>
        <p:spPr>
          <a:xfrm>
            <a:off x="283779" y="1771304"/>
            <a:ext cx="116244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Родина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капусты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берега Средиземного моря. Капуста отличается высокими пищевыми качествами, очень богата витаминами, минеральными солями. Витамина С в ней не меньше, чем в лимонах, а в цветной капусте – даже в два раза больше. Есть в капусте каротин, витамины В1 и В2. Капустой рекомендовали лечить свежие раны, нарывы.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F6B9E3-219A-4E80-F1A4-CB721EE4E791}"/>
              </a:ext>
            </a:extLst>
          </p:cNvPr>
          <p:cNvSpPr txBox="1"/>
          <p:nvPr/>
        </p:nvSpPr>
        <p:spPr>
          <a:xfrm>
            <a:off x="851338" y="2739738"/>
            <a:ext cx="110568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Лук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содержит эфирные масла, сахар, витамины, калий, фосфор, кальций, железо и т.д.  Древние славяне применяли его как лекарство при многих болезнях. В луке содержатся вещества, убивающие болезнетворные микробы. Он хорошо сохраняется всю зиму.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D508C7-9E10-09A4-44CF-AA053674FD06}"/>
              </a:ext>
            </a:extLst>
          </p:cNvPr>
          <p:cNvSpPr txBox="1"/>
          <p:nvPr/>
        </p:nvSpPr>
        <p:spPr>
          <a:xfrm>
            <a:off x="462454" y="3717350"/>
            <a:ext cx="11981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Огурец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вошел в употребление в Индии еще за 3 тысячи лет до нашей эры.  Уже в глубокой древности он зарекомендовал себя как незаменимое косметическое средство. К нам огурец был завезен в Х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веке.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8B4D2A-F56B-0B38-08AF-FD4C68497D28}"/>
              </a:ext>
            </a:extLst>
          </p:cNvPr>
          <p:cNvSpPr txBox="1"/>
          <p:nvPr/>
        </p:nvSpPr>
        <p:spPr>
          <a:xfrm>
            <a:off x="882869" y="4501629"/>
            <a:ext cx="11140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Семена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фасоли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содержат белки, углеводы, а также калий, фосфор и витамины А, В, С. В них больше усвояемого белка, чем в говядине, баранине или свинине. По калорийности они превышают их почти в 3 раза.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73AB2E-097E-8B26-15CE-932864A15C80}"/>
              </a:ext>
            </a:extLst>
          </p:cNvPr>
          <p:cNvSpPr txBox="1"/>
          <p:nvPr/>
        </p:nvSpPr>
        <p:spPr>
          <a:xfrm>
            <a:off x="283779" y="5246835"/>
            <a:ext cx="119817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клубнях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картофеля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содержится крахмал, белки, минеральные соли и витамины. Картофель калорийнее,  чем другие овощи и эту особенность нужно рационально использовать в кулинарии. Родиной картофеля является Центральная и Южная Америка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CB1FF7-DBDF-079D-82D4-82C284236C8B}"/>
              </a:ext>
            </a:extLst>
          </p:cNvPr>
          <p:cNvSpPr txBox="1"/>
          <p:nvPr/>
        </p:nvSpPr>
        <p:spPr>
          <a:xfrm>
            <a:off x="1839310" y="6053759"/>
            <a:ext cx="9837683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Россию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свекла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попала из Византии в Х веке.  В состав свеклы входят: вода, азотистые вещества, углеводы, клетчатка, соли фосфора, кальция, магния, железа, витамины С, В, РР.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884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574DD-FB05-590D-D389-4937ACE49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3711" y="2781446"/>
            <a:ext cx="7304690" cy="3772490"/>
          </a:xfrm>
        </p:spPr>
        <p:txBody>
          <a:bodyPr>
            <a:noAutofit/>
          </a:bodyPr>
          <a:lstStyle/>
          <a:p>
            <a:pPr marL="457200">
              <a:lnSpc>
                <a:spcPct val="115000"/>
              </a:lnSpc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ФЛУКНОПИДБВЕ                              ЛУК</a:t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ШДРФЩЫЪБРЕПАЦК                           РЕПА</a:t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РГКАБАЧОККПБАХРГЮ                        КАБАЧОК</a:t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МОТЖКОГУРЕЦЪНЗИОЕД                      ОГУРЕЦ</a:t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ЛКАРТОФЕЛЬЧВУКШЛБЮ                      КАРТОФЕЛЬ</a:t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ЗЖОЛГНЕКСЫПОМИДОРФ                     ПОМИДОР</a:t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ИКАПУСТАЧЙЦЮЖШАПРЧ                     КАПУСТА</a:t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ВЫТЕНГОРОХЖШЗЕВАСФЯ                     ГОРОХ</a:t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ПАВБЮДЖХШРЕДЬКАСЧЯЪ                   РЕДЬКА</a:t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СЧЫФАСОЛЬЖЮХЭФЙЦЯМ                   ФАСОЛЬ</a:t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ЦНЕРСОЖХЧЕСНОКБТИ                        ЧЕСНОК</a:t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ЫФКСЕЛЬДЕРЕЙВБЮ                         СЕЛЬДЕРЕЙ</a:t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БСАРУКРОПЖЭЗ                               УКРОП          </a:t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ЮДТЫКВАС                                  ТЫКВА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904F33-9D81-B63E-65AB-2E5DB8034358}"/>
              </a:ext>
            </a:extLst>
          </p:cNvPr>
          <p:cNvSpPr txBox="1"/>
          <p:nvPr/>
        </p:nvSpPr>
        <p:spPr>
          <a:xfrm>
            <a:off x="675759" y="304064"/>
            <a:ext cx="110148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4000" b="1" dirty="0">
                <a:solidFill>
                  <a:srgbClr val="00B05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 на внимательность «</a:t>
            </a:r>
            <a:r>
              <a:rPr lang="ru-RU" sz="4000" b="1" dirty="0" err="1">
                <a:solidFill>
                  <a:srgbClr val="00B05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Брейкворд</a:t>
            </a:r>
            <a:r>
              <a:rPr lang="ru-RU" sz="4000" b="1" dirty="0">
                <a:solidFill>
                  <a:srgbClr val="00B05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sz="4000" b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B0CB84-6854-66F3-C3BC-127DE0697F17}"/>
              </a:ext>
            </a:extLst>
          </p:cNvPr>
          <p:cNvSpPr txBox="1"/>
          <p:nvPr/>
        </p:nvSpPr>
        <p:spPr>
          <a:xfrm>
            <a:off x="1166647" y="1011950"/>
            <a:ext cx="108046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Карточки, в каждой строчке из перечисленных букв найти название овоща. Кто быстрее?</a:t>
            </a:r>
            <a:b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4673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574DD-FB05-590D-D389-4937ACE49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9896" y="4353304"/>
            <a:ext cx="8915399" cy="226278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B05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Домашнее задание: </a:t>
            </a:r>
            <a:br>
              <a:rPr lang="ru-RU" sz="3200" b="1" dirty="0">
                <a:solidFill>
                  <a:srgbClr val="00B05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Написать рецепт блюда из овощей</a:t>
            </a:r>
            <a:br>
              <a:rPr lang="ru-RU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CF8815-FFA7-C834-F34D-57F748F75FDF}"/>
              </a:ext>
            </a:extLst>
          </p:cNvPr>
          <p:cNvSpPr txBox="1"/>
          <p:nvPr/>
        </p:nvSpPr>
        <p:spPr>
          <a:xfrm>
            <a:off x="3000652" y="1031536"/>
            <a:ext cx="872675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000000"/>
                </a:solidFill>
                <a:effectLst/>
                <a:latin typeface="PT Sans" panose="020B0503020203020204" pitchFamily="34" charset="-52"/>
              </a:rPr>
              <a:t>Овощи желательно употреблять в пищу ежедневно. В овощах, особенно сырых, содержится много витаминов А, С, группы В, Е, К, кроме того они предупреждают накопление избыточной массы тела. Овощи богаты минеральными солями, органическими кислотами, сахаром, клетчаткой.</a:t>
            </a:r>
            <a:endParaRPr lang="ru-RU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41D294-41DC-AC0D-F18A-F847C7DEC307}"/>
              </a:ext>
            </a:extLst>
          </p:cNvPr>
          <p:cNvSpPr txBox="1"/>
          <p:nvPr/>
        </p:nvSpPr>
        <p:spPr>
          <a:xfrm>
            <a:off x="863353" y="614777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Вывод:</a:t>
            </a:r>
            <a:r>
              <a:rPr lang="ru-RU" b="1" dirty="0">
                <a:solidFill>
                  <a:srgbClr val="00B05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22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574DD-FB05-590D-D389-4937ACE49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9719" y="2613281"/>
            <a:ext cx="8915399" cy="226278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B05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4000" dirty="0">
                <a:solidFill>
                  <a:srgbClr val="00B05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знакомить учащихся с ролью овощей в питании человека,</a:t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классификацией овощей; </a:t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указать на их питательную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ценность; </a:t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endParaRPr lang="ru-RU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810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574DD-FB05-590D-D389-4937ACE49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8696" y="3212607"/>
            <a:ext cx="10573304" cy="272655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ru-RU" sz="3200" b="1" i="0" dirty="0">
                <a:solidFill>
                  <a:srgbClr val="00B050"/>
                </a:solidFill>
                <a:effectLst/>
                <a:latin typeface="Bookman Old Style" panose="02050604050505020204" pitchFamily="18" charset="0"/>
              </a:rPr>
            </a:br>
            <a:r>
              <a:rPr lang="ru-RU" sz="4000" b="1" i="0" dirty="0">
                <a:solidFill>
                  <a:srgbClr val="00B050"/>
                </a:solidFill>
                <a:effectLst/>
                <a:latin typeface="Bookman Old Style" panose="02050604050505020204" pitchFamily="18" charset="0"/>
              </a:rPr>
              <a:t>Польза овощей в питании человека</a:t>
            </a:r>
            <a:br>
              <a:rPr lang="ru-RU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ru-RU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           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Большое количество углеводов на фоне низкого</a:t>
            </a:r>
            <a:b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количества белков и жиров.</a:t>
            </a:r>
            <a:b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2. Большое содержание воды.</a:t>
            </a:r>
            <a:b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3. Огромное количество витаминов и минералов.</a:t>
            </a:r>
            <a:b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4. Наличие собственных ферментов.</a:t>
            </a:r>
            <a:b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5. Возможность употребления в сыром виде.</a:t>
            </a:r>
            <a:b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902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57DCF9-620D-8486-A15A-5395178688DB}"/>
              </a:ext>
            </a:extLst>
          </p:cNvPr>
          <p:cNvSpPr txBox="1"/>
          <p:nvPr/>
        </p:nvSpPr>
        <p:spPr>
          <a:xfrm>
            <a:off x="619501" y="230738"/>
            <a:ext cx="82540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i="0" dirty="0">
                <a:solidFill>
                  <a:srgbClr val="00B050"/>
                </a:solidFill>
                <a:effectLst/>
                <a:latin typeface="Bookman Old Style" panose="02050604050505020204" pitchFamily="18" charset="0"/>
              </a:rPr>
              <a:t>Классификация овощей:</a:t>
            </a:r>
            <a:br>
              <a:rPr lang="ru-RU" sz="4000" b="1" i="0" dirty="0">
                <a:solidFill>
                  <a:srgbClr val="00B050"/>
                </a:solidFill>
                <a:effectLst/>
                <a:latin typeface="Bookman Old Style" panose="02050604050505020204" pitchFamily="18" charset="0"/>
              </a:rPr>
            </a:br>
            <a:endParaRPr lang="ru-RU" sz="4000" b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A77D88-AD14-704A-9D00-48B4ACF8400B}"/>
              </a:ext>
            </a:extLst>
          </p:cNvPr>
          <p:cNvSpPr txBox="1"/>
          <p:nvPr/>
        </p:nvSpPr>
        <p:spPr>
          <a:xfrm>
            <a:off x="4746507" y="825623"/>
            <a:ext cx="29181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Корнеплоды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2379FA-E0CB-F7C6-AFD9-78CABE715B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05" r="16573"/>
          <a:stretch/>
        </p:blipFill>
        <p:spPr bwMode="auto">
          <a:xfrm>
            <a:off x="7769864" y="1250427"/>
            <a:ext cx="2219802" cy="1721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A70DCEF-CB21-679B-5645-B5F519297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616" y="4710152"/>
            <a:ext cx="2565833" cy="1667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85C3B71-0AB6-C509-A0D7-70D22E0F7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952" y="2158941"/>
            <a:ext cx="2120903" cy="2120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FC333C7-036F-07B6-5AB6-BC66FBC01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75" y="1040819"/>
            <a:ext cx="1910136" cy="1910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3F119FA-C081-8573-9318-D46E2E12B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43" y="4420250"/>
            <a:ext cx="2460053" cy="1640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2FD6AC-60D0-B14C-9DE1-4941B3B2BF2D}"/>
              </a:ext>
            </a:extLst>
          </p:cNvPr>
          <p:cNvSpPr txBox="1"/>
          <p:nvPr/>
        </p:nvSpPr>
        <p:spPr>
          <a:xfrm>
            <a:off x="2919518" y="6144471"/>
            <a:ext cx="11696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Брюква</a:t>
            </a:r>
            <a:endParaRPr lang="ru-RU" dirty="0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2453A025-D29F-A451-A3C9-D0F4B56C4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192" y="825623"/>
            <a:ext cx="1739196" cy="1739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9A7D21-0FB2-930C-4EE4-F00E8D13C9E7}"/>
              </a:ext>
            </a:extLst>
          </p:cNvPr>
          <p:cNvSpPr txBox="1"/>
          <p:nvPr/>
        </p:nvSpPr>
        <p:spPr>
          <a:xfrm>
            <a:off x="10374406" y="2766289"/>
            <a:ext cx="15961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Сельдерей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5BE30C-F865-CAFB-5B4A-4E131F3F6D4F}"/>
              </a:ext>
            </a:extLst>
          </p:cNvPr>
          <p:cNvSpPr txBox="1"/>
          <p:nvPr/>
        </p:nvSpPr>
        <p:spPr>
          <a:xfrm>
            <a:off x="5887447" y="6377943"/>
            <a:ext cx="1044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Редька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1EC98A-623A-F2C7-3CDA-E46243C875F9}"/>
              </a:ext>
            </a:extLst>
          </p:cNvPr>
          <p:cNvSpPr txBox="1"/>
          <p:nvPr/>
        </p:nvSpPr>
        <p:spPr>
          <a:xfrm>
            <a:off x="5973794" y="4262186"/>
            <a:ext cx="13116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Морковь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06D27B-6272-BA80-6391-FC5F796EA0E1}"/>
              </a:ext>
            </a:extLst>
          </p:cNvPr>
          <p:cNvSpPr txBox="1"/>
          <p:nvPr/>
        </p:nvSpPr>
        <p:spPr>
          <a:xfrm>
            <a:off x="8357653" y="3034727"/>
            <a:ext cx="1044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Свекла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C14992-9032-91D3-B6E8-153DE99611AC}"/>
              </a:ext>
            </a:extLst>
          </p:cNvPr>
          <p:cNvSpPr txBox="1"/>
          <p:nvPr/>
        </p:nvSpPr>
        <p:spPr>
          <a:xfrm>
            <a:off x="1280384" y="2950955"/>
            <a:ext cx="1044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Редис</a:t>
            </a:r>
            <a:endParaRPr lang="ru-RU" dirty="0"/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2685AE2C-BE17-D288-6E01-0A5191185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388" y="1601120"/>
            <a:ext cx="1910135" cy="2311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F7A2934-01F3-3E1B-6225-C9786C04AFAC}"/>
              </a:ext>
            </a:extLst>
          </p:cNvPr>
          <p:cNvSpPr txBox="1"/>
          <p:nvPr/>
        </p:nvSpPr>
        <p:spPr>
          <a:xfrm>
            <a:off x="2893798" y="3866639"/>
            <a:ext cx="252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Петрушка корневая</a:t>
            </a:r>
            <a:endParaRPr lang="ru-RU" dirty="0"/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A7BE8B93-8DBD-0C71-AF54-CAAB44B40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277" y="3792650"/>
            <a:ext cx="2523131" cy="1835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ADA90E7-F979-D6C9-1C56-A429D91FC9C6}"/>
              </a:ext>
            </a:extLst>
          </p:cNvPr>
          <p:cNvSpPr txBox="1"/>
          <p:nvPr/>
        </p:nvSpPr>
        <p:spPr>
          <a:xfrm>
            <a:off x="9340122" y="5690953"/>
            <a:ext cx="883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Репа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61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8F68764-40E8-CC0D-B1DB-375A1D41A1A7}"/>
              </a:ext>
            </a:extLst>
          </p:cNvPr>
          <p:cNvSpPr txBox="1"/>
          <p:nvPr/>
        </p:nvSpPr>
        <p:spPr>
          <a:xfrm>
            <a:off x="699983" y="181712"/>
            <a:ext cx="82007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i="0" dirty="0">
                <a:solidFill>
                  <a:srgbClr val="00B050"/>
                </a:solidFill>
                <a:effectLst/>
                <a:latin typeface="Bookman Old Style" panose="02050604050505020204" pitchFamily="18" charset="0"/>
              </a:rPr>
              <a:t>Классификация овощей:</a:t>
            </a:r>
            <a:endParaRPr lang="ru-RU" sz="4000" b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82247F-F894-6341-18F0-926B8F683EE5}"/>
              </a:ext>
            </a:extLst>
          </p:cNvPr>
          <p:cNvSpPr txBox="1"/>
          <p:nvPr/>
        </p:nvSpPr>
        <p:spPr>
          <a:xfrm>
            <a:off x="4733032" y="1647147"/>
            <a:ext cx="30496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Клубнеплоды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1D601E-BD88-BC2E-95AD-C090BCB25E28}"/>
              </a:ext>
            </a:extLst>
          </p:cNvPr>
          <p:cNvSpPr txBox="1"/>
          <p:nvPr/>
        </p:nvSpPr>
        <p:spPr>
          <a:xfrm>
            <a:off x="1778797" y="4259791"/>
            <a:ext cx="13738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Картофель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6CFC20-8164-0056-8615-A18D609E62D5}"/>
              </a:ext>
            </a:extLst>
          </p:cNvPr>
          <p:cNvSpPr txBox="1"/>
          <p:nvPr/>
        </p:nvSpPr>
        <p:spPr>
          <a:xfrm>
            <a:off x="9377884" y="4163246"/>
            <a:ext cx="1523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Топинамбур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B4F25E-B775-5601-A332-90457D57051B}"/>
              </a:ext>
            </a:extLst>
          </p:cNvPr>
          <p:cNvSpPr txBox="1"/>
          <p:nvPr/>
        </p:nvSpPr>
        <p:spPr>
          <a:xfrm>
            <a:off x="5883769" y="6033409"/>
            <a:ext cx="874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Батат</a:t>
            </a: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EB36AAF-84AA-2B81-6A00-BBED8D956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90" y="1170809"/>
            <a:ext cx="3993034" cy="299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F6F2381-A7B3-99EB-2DCB-7B7E75232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89472"/>
            <a:ext cx="4116627" cy="3043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6B033C4C-72B5-D279-A37D-AE26C4231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476" y="989262"/>
            <a:ext cx="3747132" cy="2953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60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9CDD96-D8F6-F8BB-FBEF-1F7A88E923C5}"/>
              </a:ext>
            </a:extLst>
          </p:cNvPr>
          <p:cNvSpPr txBox="1"/>
          <p:nvPr/>
        </p:nvSpPr>
        <p:spPr>
          <a:xfrm>
            <a:off x="594879" y="246452"/>
            <a:ext cx="82007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i="0" dirty="0">
                <a:solidFill>
                  <a:srgbClr val="00B050"/>
                </a:solidFill>
                <a:effectLst/>
                <a:latin typeface="Bookman Old Style" panose="02050604050505020204" pitchFamily="18" charset="0"/>
              </a:rPr>
              <a:t>Классификация овощей:</a:t>
            </a:r>
            <a:endParaRPr lang="ru-RU" sz="4000" b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9F32B-BA82-BF27-3FD0-FD146D43F8A8}"/>
              </a:ext>
            </a:extLst>
          </p:cNvPr>
          <p:cNvSpPr txBox="1"/>
          <p:nvPr/>
        </p:nvSpPr>
        <p:spPr>
          <a:xfrm>
            <a:off x="5113483" y="1076514"/>
            <a:ext cx="26862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Капустные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EC97DC6E-2357-924B-1163-111F6A7AC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59" y="1024021"/>
            <a:ext cx="3544778" cy="2076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2B891B-B929-A802-8BEF-8CE4A569DDE5}"/>
              </a:ext>
            </a:extLst>
          </p:cNvPr>
          <p:cNvSpPr txBox="1"/>
          <p:nvPr/>
        </p:nvSpPr>
        <p:spPr>
          <a:xfrm>
            <a:off x="1358189" y="3170359"/>
            <a:ext cx="27957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Белокочанная и краснокочанная</a:t>
            </a:r>
            <a:endParaRPr lang="ru-RU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06C6F5C0-956E-9B33-25CC-C6626F265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484" y="2030056"/>
            <a:ext cx="2686237" cy="2772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8086DE-FA78-BB40-5D31-538E1E578FB4}"/>
              </a:ext>
            </a:extLst>
          </p:cNvPr>
          <p:cNvSpPr txBox="1"/>
          <p:nvPr/>
        </p:nvSpPr>
        <p:spPr>
          <a:xfrm>
            <a:off x="5929168" y="4827944"/>
            <a:ext cx="12612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Цветная</a:t>
            </a:r>
            <a:endParaRPr lang="ru-RU" dirty="0"/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D9650E6B-212D-6979-B29B-10D375A0D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255" y="651642"/>
            <a:ext cx="3628216" cy="2418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33C2FF-2D11-F19A-CB55-B428F0F9C421}"/>
              </a:ext>
            </a:extLst>
          </p:cNvPr>
          <p:cNvSpPr txBox="1"/>
          <p:nvPr/>
        </p:nvSpPr>
        <p:spPr>
          <a:xfrm>
            <a:off x="9363404" y="3170359"/>
            <a:ext cx="1397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Брокколи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CB51B4-97C1-2C1F-3161-2B5BA30776C3}"/>
              </a:ext>
            </a:extLst>
          </p:cNvPr>
          <p:cNvSpPr txBox="1"/>
          <p:nvPr/>
        </p:nvSpPr>
        <p:spPr>
          <a:xfrm>
            <a:off x="4929572" y="6152691"/>
            <a:ext cx="1769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Брюссельская</a:t>
            </a:r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2588F92-4E58-1CDB-5462-8CCB18892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09" y="4172608"/>
            <a:ext cx="3135002" cy="2349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9CBBB1-D9F2-FD79-2C49-3916AE81CFE6}"/>
              </a:ext>
            </a:extLst>
          </p:cNvPr>
          <p:cNvSpPr txBox="1"/>
          <p:nvPr/>
        </p:nvSpPr>
        <p:spPr>
          <a:xfrm>
            <a:off x="9105900" y="6216611"/>
            <a:ext cx="19128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Савойская</a:t>
            </a:r>
            <a:endParaRPr lang="ru-RU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296F2BE2-0D0C-4B24-8E70-078617829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736" y="3699346"/>
            <a:ext cx="3474346" cy="2427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90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7334EFD-F2E1-F4D8-EAFA-BEBFAB130484}"/>
              </a:ext>
            </a:extLst>
          </p:cNvPr>
          <p:cNvSpPr txBox="1"/>
          <p:nvPr/>
        </p:nvSpPr>
        <p:spPr>
          <a:xfrm>
            <a:off x="594879" y="246452"/>
            <a:ext cx="82007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i="0" dirty="0">
                <a:solidFill>
                  <a:srgbClr val="00B050"/>
                </a:solidFill>
                <a:effectLst/>
                <a:latin typeface="Bookman Old Style" panose="02050604050505020204" pitchFamily="18" charset="0"/>
              </a:rPr>
              <a:t>Классификация овощей:</a:t>
            </a:r>
            <a:endParaRPr lang="ru-RU" sz="4000" b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82999B-8648-861C-FE29-2443D7DDC216}"/>
              </a:ext>
            </a:extLst>
          </p:cNvPr>
          <p:cNvSpPr txBox="1"/>
          <p:nvPr/>
        </p:nvSpPr>
        <p:spPr>
          <a:xfrm>
            <a:off x="4666593" y="1944414"/>
            <a:ext cx="29218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Тыквенные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CD2E08-C7CF-C5D7-2DAA-4F4220D8E667}"/>
              </a:ext>
            </a:extLst>
          </p:cNvPr>
          <p:cNvSpPr txBox="1"/>
          <p:nvPr/>
        </p:nvSpPr>
        <p:spPr>
          <a:xfrm>
            <a:off x="1492470" y="337234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Огурец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ED9E8A-D00D-1E61-DA91-E15941555631}"/>
              </a:ext>
            </a:extLst>
          </p:cNvPr>
          <p:cNvSpPr txBox="1"/>
          <p:nvPr/>
        </p:nvSpPr>
        <p:spPr>
          <a:xfrm>
            <a:off x="9168963" y="3041019"/>
            <a:ext cx="1408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Патиссон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44A825-1FE7-9BEB-EBFF-1DFC725FEAF7}"/>
              </a:ext>
            </a:extLst>
          </p:cNvPr>
          <p:cNvSpPr txBox="1"/>
          <p:nvPr/>
        </p:nvSpPr>
        <p:spPr>
          <a:xfrm>
            <a:off x="3753506" y="6253356"/>
            <a:ext cx="1208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Тыква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EC79B7-94CA-4658-F633-11D65EF8337E}"/>
              </a:ext>
            </a:extLst>
          </p:cNvPr>
          <p:cNvSpPr txBox="1"/>
          <p:nvPr/>
        </p:nvSpPr>
        <p:spPr>
          <a:xfrm>
            <a:off x="9268810" y="6159692"/>
            <a:ext cx="12086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Кабачок</a:t>
            </a:r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CA679D4-5354-D41D-1D51-3A2E7E12E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37" y="1045305"/>
            <a:ext cx="3354114" cy="2236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57058B1-DDAD-1CE9-8A84-94BFEC91F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062" y="698309"/>
            <a:ext cx="3555403" cy="2370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944AD823-5DB8-5053-6FD1-400E61F6A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67" y="3582959"/>
            <a:ext cx="3422225" cy="2576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A876E920-DB26-58C7-6CDB-C8424090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699" y="3463605"/>
            <a:ext cx="3838236" cy="2558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46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7C9D75-DDD8-05F8-7B6F-A8010B0642B0}"/>
              </a:ext>
            </a:extLst>
          </p:cNvPr>
          <p:cNvSpPr txBox="1"/>
          <p:nvPr/>
        </p:nvSpPr>
        <p:spPr>
          <a:xfrm>
            <a:off x="594879" y="246452"/>
            <a:ext cx="82007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i="0" dirty="0">
                <a:solidFill>
                  <a:srgbClr val="00B050"/>
                </a:solidFill>
                <a:effectLst/>
                <a:latin typeface="Bookman Old Style" panose="02050604050505020204" pitchFamily="18" charset="0"/>
              </a:rPr>
              <a:t>Классификация овощей:</a:t>
            </a:r>
            <a:endParaRPr lang="ru-RU" sz="4000" b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40541D-2623-BE27-D067-241278E1771B}"/>
              </a:ext>
            </a:extLst>
          </p:cNvPr>
          <p:cNvSpPr txBox="1"/>
          <p:nvPr/>
        </p:nvSpPr>
        <p:spPr>
          <a:xfrm>
            <a:off x="4883643" y="1948350"/>
            <a:ext cx="21546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Бобовые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0072A0-FCD4-60E4-94B8-2CC0AFC1824F}"/>
              </a:ext>
            </a:extLst>
          </p:cNvPr>
          <p:cNvSpPr txBox="1"/>
          <p:nvPr/>
        </p:nvSpPr>
        <p:spPr>
          <a:xfrm>
            <a:off x="1639613" y="3607987"/>
            <a:ext cx="861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Горох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13CAE7-BB5F-E34A-1AAF-1386C7E23045}"/>
              </a:ext>
            </a:extLst>
          </p:cNvPr>
          <p:cNvSpPr txBox="1"/>
          <p:nvPr/>
        </p:nvSpPr>
        <p:spPr>
          <a:xfrm>
            <a:off x="9079697" y="3607987"/>
            <a:ext cx="593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Соя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DBEF5F-B56A-E973-F1F5-237F1BE1C301}"/>
              </a:ext>
            </a:extLst>
          </p:cNvPr>
          <p:cNvSpPr txBox="1"/>
          <p:nvPr/>
        </p:nvSpPr>
        <p:spPr>
          <a:xfrm>
            <a:off x="1713185" y="5841973"/>
            <a:ext cx="9249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Бобы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824EB8-A493-495D-5A8E-C009D6CAA106}"/>
              </a:ext>
            </a:extLst>
          </p:cNvPr>
          <p:cNvSpPr txBox="1"/>
          <p:nvPr/>
        </p:nvSpPr>
        <p:spPr>
          <a:xfrm>
            <a:off x="6713248" y="5632075"/>
            <a:ext cx="1019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Фасоль</a:t>
            </a:r>
            <a:endParaRPr lang="ru-RU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F8FFB41-70FC-0155-7654-D56F52B02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70" y="1082988"/>
            <a:ext cx="3648581" cy="2554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AEC0FDAD-7E32-3B82-22DB-B2707F9CB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075" y="3470650"/>
            <a:ext cx="3250559" cy="3250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5BDD4428-7D40-D592-966D-94251DDDD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95" y="856593"/>
            <a:ext cx="4127090" cy="2751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3F420702-11DD-65FF-C108-6F2BE8EFA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67" y="4004044"/>
            <a:ext cx="3894959" cy="2607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29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48A79E-F649-8FB9-D7E4-27FE0BCA2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016" t="25594" r="36898" b="30575"/>
          <a:stretch/>
        </p:blipFill>
        <p:spPr>
          <a:xfrm>
            <a:off x="777764" y="1208101"/>
            <a:ext cx="4519450" cy="4441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ACDAD4-DE4D-82A7-53B9-DED0C6B24648}"/>
              </a:ext>
            </a:extLst>
          </p:cNvPr>
          <p:cNvSpPr txBox="1"/>
          <p:nvPr/>
        </p:nvSpPr>
        <p:spPr>
          <a:xfrm>
            <a:off x="378372" y="272064"/>
            <a:ext cx="66320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4000" b="1" dirty="0">
                <a:solidFill>
                  <a:srgbClr val="00B05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азгадай кроссворд</a:t>
            </a:r>
            <a:endParaRPr lang="ru-RU" sz="4000" b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A84CE7-50F1-FB41-C19D-DD8A9E47988E}"/>
              </a:ext>
            </a:extLst>
          </p:cNvPr>
          <p:cNvSpPr txBox="1"/>
          <p:nvPr/>
        </p:nvSpPr>
        <p:spPr>
          <a:xfrm>
            <a:off x="5381296" y="957667"/>
            <a:ext cx="6842235" cy="702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ГОРИЗОНТАЛИ: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Сидит девица в темнице, а коса – на улице. (Морковь)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521CD0-C2E1-5CD7-235E-1465AC757C21}"/>
              </a:ext>
            </a:extLst>
          </p:cNvPr>
          <p:cNvSpPr txBox="1"/>
          <p:nvPr/>
        </p:nvSpPr>
        <p:spPr>
          <a:xfrm>
            <a:off x="6051330" y="1728153"/>
            <a:ext cx="5701861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   Ни  шит, ни кроен, а весь в рубцах. 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Без счету одежек и все без застежек. (Капуста)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4E3D10-4545-1AC4-EDA5-3071A258E73C}"/>
              </a:ext>
            </a:extLst>
          </p:cNvPr>
          <p:cNvSpPr txBox="1"/>
          <p:nvPr/>
        </p:nvSpPr>
        <p:spPr>
          <a:xfrm>
            <a:off x="5475890" y="2457190"/>
            <a:ext cx="6894786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  Сидит дед на грядке весь в заплатках.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Кто заплатку сорвет, тот заплачет и уйдет. (Лук)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1E2366-1C17-DEEA-09A2-A7061DE1E8F5}"/>
              </a:ext>
            </a:extLst>
          </p:cNvPr>
          <p:cNvSpPr txBox="1"/>
          <p:nvPr/>
        </p:nvSpPr>
        <p:spPr>
          <a:xfrm>
            <a:off x="5281447" y="3236011"/>
            <a:ext cx="7041931" cy="390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Лежит Егор под межой, накрыт зеленой фатой. (Огурец)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CD272C-E3BD-095F-49B7-7E9DA48C177A}"/>
              </a:ext>
            </a:extLst>
          </p:cNvPr>
          <p:cNvSpPr txBox="1"/>
          <p:nvPr/>
        </p:nvSpPr>
        <p:spPr>
          <a:xfrm>
            <a:off x="5391807" y="3694488"/>
            <a:ext cx="6277301" cy="702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   Желтый домик тесноват: Узкий,  длинный,  гладкий.</a:t>
            </a:r>
            <a:b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доме рядышком сидят  Овальные  ребятки.    (Фасоль)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533F71-9357-901D-9E3A-505FEE15B3A0}"/>
              </a:ext>
            </a:extLst>
          </p:cNvPr>
          <p:cNvSpPr txBox="1"/>
          <p:nvPr/>
        </p:nvSpPr>
        <p:spPr>
          <a:xfrm>
            <a:off x="4353909" y="4625011"/>
            <a:ext cx="7399282" cy="1013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ВЕРТИКАЛИ: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4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Что копали из земли? Жарили, варили.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4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 в золе мы испекли? Ели,  да хвалили.  (Картофель)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FC8318-4F2D-C1F6-8D22-25C0C2E6CACA}"/>
              </a:ext>
            </a:extLst>
          </p:cNvPr>
          <p:cNvSpPr txBox="1"/>
          <p:nvPr/>
        </p:nvSpPr>
        <p:spPr>
          <a:xfrm>
            <a:off x="5381296" y="5682936"/>
            <a:ext cx="6371895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Кругла, да не луна. С хвостом, да не мышь.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Красна, да не девица.             (Свекла)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19499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217</TotalTime>
  <Words>791</Words>
  <Application>Microsoft Office PowerPoint</Application>
  <PresentationFormat>Широкоэкранный</PresentationFormat>
  <Paragraphs>68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Bookman Old Style</vt:lpstr>
      <vt:lpstr>Calibri</vt:lpstr>
      <vt:lpstr>Century Gothic</vt:lpstr>
      <vt:lpstr>PT Sans</vt:lpstr>
      <vt:lpstr>Roboto</vt:lpstr>
      <vt:lpstr>Wingdings 3</vt:lpstr>
      <vt:lpstr>Легкий дым</vt:lpstr>
      <vt:lpstr>   ЗНАЧЕНИЕ ОВОЩЕЙ  В ПИТАНИИ  ЧЕЛОВЕКА   (презентация к уроку технологии)</vt:lpstr>
      <vt:lpstr>        Цель:  * ознакомить учащихся с ролью овощей в питании человека, * с классификацией овощей;  * указать на их питательную  ценность;               </vt:lpstr>
      <vt:lpstr> Польза овощей в питании человека             1. Большое количество углеводов на фоне низкого количества белков и жиров.      2. Большое содержание воды.      3. Огромное количество витаминов и минералов.      4. Наличие собственных ферментов.      5. Возможность употребления в сыром виде.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ФЛУКНОПИДБВЕ                              ЛУК     ШДРФЩЫЪБРЕПАЦК                           РЕПА     РГКАБАЧОККПБАХРГЮ                        КАБАЧОК  МОТЖКОГУРЕЦЪНЗИОЕД                      ОГУРЕЦ  ЛКАРТОФЕЛЬЧВУКШЛБЮ                      КАРТОФЕЛЬ ЗЖОЛГНЕКСЫПОМИДОРФ                     ПОМИДОР ИКАПУСТАЧЙЦЮЖШАПРЧ                     КАПУСТА ВЫТЕНГОРОХЖШЗЕВАСФЯ                     ГОРОХ ПАВБЮДЖХШРЕДЬКАСЧЯЪ                   РЕДЬКА СЧЫФАСОЛЬЖЮХЭФЙЦЯМ                   ФАСОЛЬ    ЦНЕРСОЖХЧЕСНОКБТИ                        ЧЕСНОК       ЫФКСЕЛЬДЕРЕЙВБЮ                         СЕЛЬДЕРЕЙ           БСАРУКРОПЖЭЗ                               УКРОП                          ЮДТЫКВАС                                  ТЫКВА</vt:lpstr>
      <vt:lpstr>         Домашнее задание:  Написать рецепт блюда из овощей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ЗНАЧЕНИЕ ОВОЩЕЙ  В ПИТАНИИ  ЧЕЛОВЕКА </dc:title>
  <dc:creator>User</dc:creator>
  <cp:lastModifiedBy>User</cp:lastModifiedBy>
  <cp:revision>9</cp:revision>
  <dcterms:created xsi:type="dcterms:W3CDTF">2023-11-26T15:08:27Z</dcterms:created>
  <dcterms:modified xsi:type="dcterms:W3CDTF">2023-11-27T17:46:29Z</dcterms:modified>
</cp:coreProperties>
</file>